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Lst>
  <p:notesMasterIdLst>
    <p:notesMasterId r:id="rId62"/>
  </p:notesMasterIdLst>
  <p:handoutMasterIdLst>
    <p:handoutMasterId r:id="rId63"/>
  </p:handoutMasterIdLst>
  <p:sldIdLst>
    <p:sldId id="591" r:id="rId2"/>
    <p:sldId id="592" r:id="rId3"/>
    <p:sldId id="778" r:id="rId4"/>
    <p:sldId id="974" r:id="rId5"/>
    <p:sldId id="772" r:id="rId6"/>
    <p:sldId id="821" r:id="rId7"/>
    <p:sldId id="952" r:id="rId8"/>
    <p:sldId id="1110" r:id="rId9"/>
    <p:sldId id="823" r:id="rId10"/>
    <p:sldId id="961" r:id="rId11"/>
    <p:sldId id="964" r:id="rId12"/>
    <p:sldId id="966" r:id="rId13"/>
    <p:sldId id="967" r:id="rId14"/>
    <p:sldId id="1009" r:id="rId15"/>
    <p:sldId id="1129" r:id="rId16"/>
    <p:sldId id="1130" r:id="rId17"/>
    <p:sldId id="1131" r:id="rId18"/>
    <p:sldId id="779" r:id="rId19"/>
    <p:sldId id="1030" r:id="rId20"/>
    <p:sldId id="1101" r:id="rId21"/>
    <p:sldId id="996" r:id="rId22"/>
    <p:sldId id="1125" r:id="rId23"/>
    <p:sldId id="1092" r:id="rId24"/>
    <p:sldId id="999" r:id="rId25"/>
    <p:sldId id="1000" r:id="rId26"/>
    <p:sldId id="1132" r:id="rId27"/>
    <p:sldId id="1133" r:id="rId28"/>
    <p:sldId id="1134" r:id="rId29"/>
    <p:sldId id="1135" r:id="rId30"/>
    <p:sldId id="986" r:id="rId31"/>
    <p:sldId id="977" r:id="rId32"/>
    <p:sldId id="982" r:id="rId33"/>
    <p:sldId id="976" r:id="rId34"/>
    <p:sldId id="979" r:id="rId35"/>
    <p:sldId id="978" r:id="rId36"/>
    <p:sldId id="983" r:id="rId37"/>
    <p:sldId id="984" r:id="rId38"/>
    <p:sldId id="985" r:id="rId39"/>
    <p:sldId id="1001" r:id="rId40"/>
    <p:sldId id="1002" r:id="rId41"/>
    <p:sldId id="1003" r:id="rId42"/>
    <p:sldId id="1004" r:id="rId43"/>
    <p:sldId id="1005" r:id="rId44"/>
    <p:sldId id="987" r:id="rId45"/>
    <p:sldId id="861" r:id="rId46"/>
    <p:sldId id="992" r:id="rId47"/>
    <p:sldId id="990" r:id="rId48"/>
    <p:sldId id="1010" r:id="rId49"/>
    <p:sldId id="1018" r:id="rId50"/>
    <p:sldId id="1019" r:id="rId51"/>
    <p:sldId id="1011" r:id="rId52"/>
    <p:sldId id="1012" r:id="rId53"/>
    <p:sldId id="1013" r:id="rId54"/>
    <p:sldId id="1014" r:id="rId55"/>
    <p:sldId id="1127" r:id="rId56"/>
    <p:sldId id="1015" r:id="rId57"/>
    <p:sldId id="1017" r:id="rId58"/>
    <p:sldId id="1065" r:id="rId59"/>
    <p:sldId id="1126" r:id="rId60"/>
    <p:sldId id="703"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FF9966"/>
    <a:srgbClr val="006600"/>
    <a:srgbClr val="FF3300"/>
    <a:srgbClr val="FFFFCC"/>
    <a:srgbClr val="FFFF99"/>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8831" autoAdjust="0"/>
  </p:normalViewPr>
  <p:slideViewPr>
    <p:cSldViewPr>
      <p:cViewPr varScale="1">
        <p:scale>
          <a:sx n="114" d="100"/>
          <a:sy n="114" d="100"/>
        </p:scale>
        <p:origin x="138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0" d="100"/>
          <a:sy n="60" d="100"/>
        </p:scale>
        <p:origin x="-249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13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13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13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8448507D-A3F0-4A43-8A16-5D3E0800BD4D}" type="slidenum">
              <a:rPr lang="en-US"/>
              <a:pPr>
                <a:defRPr/>
              </a:pPr>
              <a:t>‹#›</a:t>
            </a:fld>
            <a:endParaRPr lang="en-US"/>
          </a:p>
        </p:txBody>
      </p:sp>
    </p:spTree>
    <p:extLst>
      <p:ext uri="{BB962C8B-B14F-4D97-AF65-F5344CB8AC3E}">
        <p14:creationId xmlns:p14="http://schemas.microsoft.com/office/powerpoint/2010/main" val="177842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82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C90A938A-820E-46F2-816B-1C791E71C1D8}" type="slidenum">
              <a:rPr lang="en-US"/>
              <a:pPr>
                <a:defRPr/>
              </a:pPr>
              <a:t>‹#›</a:t>
            </a:fld>
            <a:endParaRPr lang="en-US"/>
          </a:p>
        </p:txBody>
      </p:sp>
    </p:spTree>
    <p:extLst>
      <p:ext uri="{BB962C8B-B14F-4D97-AF65-F5344CB8AC3E}">
        <p14:creationId xmlns:p14="http://schemas.microsoft.com/office/powerpoint/2010/main" val="3314944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truyê</a:t>
            </a:r>
          </a:p>
        </p:txBody>
      </p:sp>
      <p:sp>
        <p:nvSpPr>
          <p:cNvPr id="4" name="Slide Number Placeholder 3"/>
          <p:cNvSpPr>
            <a:spLocks noGrp="1"/>
          </p:cNvSpPr>
          <p:nvPr>
            <p:ph type="sldNum" sz="quarter" idx="10"/>
          </p:nvPr>
        </p:nvSpPr>
        <p:spPr/>
        <p:txBody>
          <a:bodyPr/>
          <a:lstStyle/>
          <a:p>
            <a:pPr>
              <a:defRPr/>
            </a:pPr>
            <a:fld id="{C90A938A-820E-46F2-816B-1C791E71C1D8}" type="slidenum">
              <a:rPr lang="en-US" smtClean="0"/>
              <a:pPr>
                <a:defRPr/>
              </a:pPr>
              <a:t>46</a:t>
            </a:fld>
            <a:endParaRPr lang="en-US"/>
          </a:p>
        </p:txBody>
      </p:sp>
    </p:spTree>
    <p:extLst>
      <p:ext uri="{BB962C8B-B14F-4D97-AF65-F5344CB8AC3E}">
        <p14:creationId xmlns:p14="http://schemas.microsoft.com/office/powerpoint/2010/main" val="452902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5418E413-DD58-4E3D-9EE1-2CD309F6E6A5}" type="datetime1">
              <a:rPr lang="en-US" smtClean="0"/>
              <a:t>11/15/2018</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3AB9C9C1-AD55-4ED4-85E5-31D2A8DD59C5}" type="slidenum">
              <a:rPr lang="en-US"/>
              <a:pPr>
                <a:defRPr/>
              </a:pPr>
              <a:t>‹#›</a:t>
            </a:fld>
            <a:endParaRPr lang="en-US"/>
          </a:p>
        </p:txBody>
      </p:sp>
    </p:spTree>
    <p:extLst>
      <p:ext uri="{BB962C8B-B14F-4D97-AF65-F5344CB8AC3E}">
        <p14:creationId xmlns:p14="http://schemas.microsoft.com/office/powerpoint/2010/main" val="3427480153"/>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5A1BF22-AB93-4803-AFAD-F735D93E27E1}" type="datetime1">
              <a:rPr lang="en-US" smtClean="0"/>
              <a:t>11/15/2018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0862220-4246-4722-9203-4884AA82EA8E}" type="slidenum">
              <a:rPr lang="en-US"/>
              <a:pPr>
                <a:defRPr/>
              </a:pPr>
              <a:t>‹#›</a:t>
            </a:fld>
            <a:endParaRPr lang="en-US"/>
          </a:p>
        </p:txBody>
      </p:sp>
    </p:spTree>
    <p:extLst>
      <p:ext uri="{BB962C8B-B14F-4D97-AF65-F5344CB8AC3E}">
        <p14:creationId xmlns:p14="http://schemas.microsoft.com/office/powerpoint/2010/main" val="157286506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827F512D-030B-429C-81BF-F977285FA345}" type="datetime1">
              <a:rPr lang="en-US" smtClean="0"/>
              <a:t>11/15/2018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537D8A9-A4F1-4EB7-945D-3EAAEB637829}" type="slidenum">
              <a:rPr lang="en-US"/>
              <a:pPr>
                <a:defRPr/>
              </a:pPr>
              <a:t>‹#›</a:t>
            </a:fld>
            <a:endParaRPr lang="en-US"/>
          </a:p>
        </p:txBody>
      </p:sp>
    </p:spTree>
    <p:extLst>
      <p:ext uri="{BB962C8B-B14F-4D97-AF65-F5344CB8AC3E}">
        <p14:creationId xmlns:p14="http://schemas.microsoft.com/office/powerpoint/2010/main" val="2432821659"/>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135" y="301625"/>
            <a:ext cx="7313734" cy="1143000"/>
          </a:xfrm>
        </p:spPr>
        <p:txBody>
          <a:bodyPr/>
          <a:lstStyle/>
          <a:p>
            <a:r>
              <a:rPr lang="en-US"/>
              <a:t>Click to edit Master title style</a:t>
            </a:r>
          </a:p>
        </p:txBody>
      </p:sp>
      <p:sp>
        <p:nvSpPr>
          <p:cNvPr id="3" name="Table Placeholder 2"/>
          <p:cNvSpPr>
            <a:spLocks noGrp="1"/>
          </p:cNvSpPr>
          <p:nvPr>
            <p:ph type="tbl" idx="1"/>
          </p:nvPr>
        </p:nvSpPr>
        <p:spPr>
          <a:xfrm>
            <a:off x="1370135" y="1827213"/>
            <a:ext cx="7313734" cy="4114800"/>
          </a:xfr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fld id="{44CC34CE-59FD-4636-A68B-ED1938FACEF6}" type="datetime1">
              <a:rPr lang="en-US" smtClean="0"/>
              <a:t>11/15/2018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AB68F73-E024-4386-A7D7-5BCB74253DEC}" type="slidenum">
              <a:rPr lang="en-US"/>
              <a:pPr>
                <a:defRPr/>
              </a:pPr>
              <a:t>‹#›</a:t>
            </a:fld>
            <a:endParaRPr lang="en-US"/>
          </a:p>
        </p:txBody>
      </p:sp>
    </p:spTree>
    <p:extLst>
      <p:ext uri="{BB962C8B-B14F-4D97-AF65-F5344CB8AC3E}">
        <p14:creationId xmlns:p14="http://schemas.microsoft.com/office/powerpoint/2010/main" val="560234693"/>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11A220E2-6E82-4F35-8B4B-F5BF4B6CCB86}" type="datetime1">
              <a:rPr lang="en-US" smtClean="0"/>
              <a:t>11/15/2018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FAC9709-36DA-44DB-A032-E2135C97626C}" type="slidenum">
              <a:rPr lang="en-US"/>
              <a:pPr>
                <a:defRPr/>
              </a:pPr>
              <a:t>‹#›</a:t>
            </a:fld>
            <a:endParaRPr lang="en-US"/>
          </a:p>
        </p:txBody>
      </p:sp>
    </p:spTree>
    <p:extLst>
      <p:ext uri="{BB962C8B-B14F-4D97-AF65-F5344CB8AC3E}">
        <p14:creationId xmlns:p14="http://schemas.microsoft.com/office/powerpoint/2010/main" val="57005584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31F5B18-DB01-4C4C-9DB9-0C1D6ED9B6C6}" type="datetime1">
              <a:rPr lang="en-US" smtClean="0"/>
              <a:t>11/15/2018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4A22AB-4BC4-41F9-AB9A-32DEA20BB2A6}" type="slidenum">
              <a:rPr lang="en-US"/>
              <a:pPr>
                <a:defRPr/>
              </a:pPr>
              <a:t>‹#›</a:t>
            </a:fld>
            <a:endParaRPr lang="en-US"/>
          </a:p>
        </p:txBody>
      </p:sp>
    </p:spTree>
    <p:extLst>
      <p:ext uri="{BB962C8B-B14F-4D97-AF65-F5344CB8AC3E}">
        <p14:creationId xmlns:p14="http://schemas.microsoft.com/office/powerpoint/2010/main" val="2426661034"/>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903B6975-FDEC-4CA6-9FA0-7E955B63DB1F}" type="datetime1">
              <a:rPr lang="en-US" smtClean="0"/>
              <a:t>11/15/2018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54F2075-3970-4909-B250-B767A618D8BB}" type="slidenum">
              <a:rPr lang="en-US"/>
              <a:pPr>
                <a:defRPr/>
              </a:pPr>
              <a:t>‹#›</a:t>
            </a:fld>
            <a:endParaRPr lang="en-US"/>
          </a:p>
        </p:txBody>
      </p:sp>
    </p:spTree>
    <p:extLst>
      <p:ext uri="{BB962C8B-B14F-4D97-AF65-F5344CB8AC3E}">
        <p14:creationId xmlns:p14="http://schemas.microsoft.com/office/powerpoint/2010/main" val="286296354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7A0CEE3E-8D69-4061-B17D-3B880B2AD561}" type="datetime1">
              <a:rPr lang="en-US" smtClean="0"/>
              <a:t>11/15/2018</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CD7C9F02-29F2-4295-921A-FADDB7791C1F}" type="slidenum">
              <a:rPr lang="en-US"/>
              <a:pPr>
                <a:defRPr/>
              </a:pPr>
              <a:t>‹#›</a:t>
            </a:fld>
            <a:endParaRPr lang="en-US"/>
          </a:p>
        </p:txBody>
      </p:sp>
    </p:spTree>
    <p:extLst>
      <p:ext uri="{BB962C8B-B14F-4D97-AF65-F5344CB8AC3E}">
        <p14:creationId xmlns:p14="http://schemas.microsoft.com/office/powerpoint/2010/main" val="270290986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F63EE633-7300-4071-B09D-254BF22DEA03}" type="datetime1">
              <a:rPr lang="en-US" smtClean="0"/>
              <a:t>11/15/2018</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BBCFD3AF-3B9C-4053-978D-BE6E15F7DC22}" type="slidenum">
              <a:rPr lang="en-US"/>
              <a:pPr>
                <a:defRPr/>
              </a:pPr>
              <a:t>‹#›</a:t>
            </a:fld>
            <a:endParaRPr lang="en-US"/>
          </a:p>
        </p:txBody>
      </p:sp>
    </p:spTree>
    <p:extLst>
      <p:ext uri="{BB962C8B-B14F-4D97-AF65-F5344CB8AC3E}">
        <p14:creationId xmlns:p14="http://schemas.microsoft.com/office/powerpoint/2010/main" val="3400447707"/>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7F4A0B7-8F29-4945-8A29-314F086CCE26}" type="datetime1">
              <a:rPr lang="en-US" smtClean="0"/>
              <a:t>11/15/2018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5D5518E-FBC5-4D61-B170-95CE21B619D0}" type="slidenum">
              <a:rPr lang="en-US"/>
              <a:pPr>
                <a:defRPr/>
              </a:pPr>
              <a:t>‹#›</a:t>
            </a:fld>
            <a:endParaRPr lang="en-US"/>
          </a:p>
        </p:txBody>
      </p:sp>
    </p:spTree>
    <p:extLst>
      <p:ext uri="{BB962C8B-B14F-4D97-AF65-F5344CB8AC3E}">
        <p14:creationId xmlns:p14="http://schemas.microsoft.com/office/powerpoint/2010/main" val="3044882091"/>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A0E10C8C-70E8-4214-80B4-128D1C216F4B}" type="datetime1">
              <a:rPr lang="en-US" smtClean="0"/>
              <a:t>11/15/2018</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A30E34C-9DBB-43DD-887B-401B9F8193C8}" type="slidenum">
              <a:rPr lang="en-US"/>
              <a:pPr>
                <a:defRPr/>
              </a:pPr>
              <a:t>‹#›</a:t>
            </a:fld>
            <a:endParaRPr lang="en-US"/>
          </a:p>
        </p:txBody>
      </p:sp>
    </p:spTree>
    <p:extLst>
      <p:ext uri="{BB962C8B-B14F-4D97-AF65-F5344CB8AC3E}">
        <p14:creationId xmlns:p14="http://schemas.microsoft.com/office/powerpoint/2010/main" val="2603272376"/>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A060DD40-52C1-472E-9992-34E05AF1565B}" type="datetime1">
              <a:rPr lang="en-US" smtClean="0"/>
              <a:t>11/15/2018</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49BC39F-5D4B-4D55-83F1-A55ABFDB9BBE}" type="slidenum">
              <a:rPr lang="en-US"/>
              <a:pPr>
                <a:defRPr/>
              </a:pPr>
              <a:t>‹#›</a:t>
            </a:fld>
            <a:endParaRPr lang="en-US"/>
          </a:p>
        </p:txBody>
      </p:sp>
    </p:spTree>
    <p:extLst>
      <p:ext uri="{BB962C8B-B14F-4D97-AF65-F5344CB8AC3E}">
        <p14:creationId xmlns:p14="http://schemas.microsoft.com/office/powerpoint/2010/main" val="1594927028"/>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386BD276-7825-49F1-AB3D-F72F9F6769D6}" type="datetime1">
              <a:rPr lang="en-US" smtClean="0"/>
              <a:t>11/15/2018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0DC7BE73-0AE9-4DCB-8A2E-2441351D9185}"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grpSp>
    </p:spTree>
  </p:cSld>
  <p:clrMap bg1="lt1" tx1="dk1" bg2="lt2" tx2="dk2" accent1="accent1" accent2="accent2" accent3="accent3" accent4="accent4" accent5="accent5" accent6="accent6" hlink="hlink" folHlink="folHlink"/>
  <p:sldLayoutIdLst>
    <p:sldLayoutId id="2147484470" r:id="rId1"/>
    <p:sldLayoutId id="2147484461" r:id="rId2"/>
    <p:sldLayoutId id="2147484471" r:id="rId3"/>
    <p:sldLayoutId id="2147484462" r:id="rId4"/>
    <p:sldLayoutId id="2147484463" r:id="rId5"/>
    <p:sldLayoutId id="2147484464" r:id="rId6"/>
    <p:sldLayoutId id="2147484465" r:id="rId7"/>
    <p:sldLayoutId id="2147484466" r:id="rId8"/>
    <p:sldLayoutId id="2147484472" r:id="rId9"/>
    <p:sldLayoutId id="2147484467" r:id="rId10"/>
    <p:sldLayoutId id="2147484468" r:id="rId11"/>
    <p:sldLayoutId id="2147484469" r:id="rId12"/>
  </p:sldLayoutIdLst>
  <p:transition advClick="0"/>
  <p:hf hdr="0" ft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61.png"/><Relationship Id="rId2" Type="http://schemas.openxmlformats.org/officeDocument/2006/relationships/image" Target="../media/image85.emf"/><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87.jpe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80B0CCCD-055D-4417-BD79-AF3CCEECBF41}" type="slidenum">
              <a:rPr lang="en-US" smtClean="0"/>
              <a:pPr>
                <a:defRPr/>
              </a:pPr>
              <a:t>1</a:t>
            </a:fld>
            <a:endParaRPr lang="en-US" dirty="0"/>
          </a:p>
        </p:txBody>
      </p:sp>
      <p:sp>
        <p:nvSpPr>
          <p:cNvPr id="6148" name="Content Placeholder 2"/>
          <p:cNvSpPr>
            <a:spLocks noGrp="1"/>
          </p:cNvSpPr>
          <p:nvPr>
            <p:ph idx="1"/>
          </p:nvPr>
        </p:nvSpPr>
        <p:spPr>
          <a:xfrm>
            <a:off x="3124200" y="5704877"/>
            <a:ext cx="4038600" cy="838200"/>
          </a:xfrm>
        </p:spPr>
        <p:txBody>
          <a:bodyPr/>
          <a:lstStyle/>
          <a:p>
            <a:pPr>
              <a:buFont typeface="Wingdings 2" pitchFamily="18" charset="2"/>
              <a:buNone/>
            </a:pPr>
            <a:r>
              <a:rPr lang="en-US" altLang="en-US" sz="2400" dirty="0">
                <a:solidFill>
                  <a:srgbClr val="006600"/>
                </a:solidFill>
                <a:latin typeface="Arial" charset="0"/>
                <a:cs typeface="Arial" charset="0"/>
              </a:rPr>
              <a:t>Tp. </a:t>
            </a:r>
            <a:r>
              <a:rPr lang="en-US" altLang="en-US" sz="2400" dirty="0" err="1">
                <a:solidFill>
                  <a:srgbClr val="006600"/>
                </a:solidFill>
                <a:latin typeface="Arial" charset="0"/>
                <a:cs typeface="Arial" charset="0"/>
              </a:rPr>
              <a:t>HCM</a:t>
            </a:r>
            <a:r>
              <a:rPr lang="en-US" altLang="en-US" sz="2400" dirty="0">
                <a:solidFill>
                  <a:srgbClr val="006600"/>
                </a:solidFill>
                <a:latin typeface="Arial" charset="0"/>
                <a:cs typeface="Arial" charset="0"/>
              </a:rPr>
              <a:t> 11/2018</a:t>
            </a:r>
          </a:p>
        </p:txBody>
      </p:sp>
      <p:graphicFrame>
        <p:nvGraphicFramePr>
          <p:cNvPr id="8" name="Group 18"/>
          <p:cNvGraphicFramePr>
            <a:graphicFrameLocks noGrp="1"/>
          </p:cNvGraphicFramePr>
          <p:nvPr>
            <p:extLst>
              <p:ext uri="{D42A27DB-BD31-4B8C-83A1-F6EECF244321}">
                <p14:modId xmlns:p14="http://schemas.microsoft.com/office/powerpoint/2010/main" val="899398152"/>
              </p:ext>
            </p:extLst>
          </p:nvPr>
        </p:nvGraphicFramePr>
        <p:xfrm>
          <a:off x="1326516" y="0"/>
          <a:ext cx="6350861" cy="1554476"/>
        </p:xfrm>
        <a:graphic>
          <a:graphicData uri="http://schemas.openxmlformats.org/drawingml/2006/table">
            <a:tbl>
              <a:tblPr/>
              <a:tblGrid>
                <a:gridCol w="6121194">
                  <a:extLst>
                    <a:ext uri="{9D8B030D-6E8A-4147-A177-3AD203B41FA5}">
                      <a16:colId xmlns:a16="http://schemas.microsoft.com/office/drawing/2014/main" val="20000"/>
                    </a:ext>
                  </a:extLst>
                </a:gridCol>
                <a:gridCol w="229667">
                  <a:extLst>
                    <a:ext uri="{9D8B030D-6E8A-4147-A177-3AD203B41FA5}">
                      <a16:colId xmlns:a16="http://schemas.microsoft.com/office/drawing/2014/main" val="20001"/>
                    </a:ext>
                  </a:extLst>
                </a:gridCol>
              </a:tblGrid>
              <a:tr h="5505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Arial" pitchFamily="34" charset="0"/>
                          <a:cs typeface="Arial" pitchFamily="34" charset="0"/>
                        </a:rPr>
                        <a:t>VIỆN</a:t>
                      </a:r>
                      <a:r>
                        <a:rPr lang="en-US" sz="1800" b="1" dirty="0">
                          <a:solidFill>
                            <a:srgbClr val="FF0000"/>
                          </a:solidFill>
                          <a:latin typeface="Arial" pitchFamily="34" charset="0"/>
                          <a:cs typeface="Arial" pitchFamily="34" charset="0"/>
                        </a:rPr>
                        <a:t> KHOA </a:t>
                      </a:r>
                      <a:r>
                        <a:rPr lang="en-US" sz="1800" b="1" dirty="0" err="1">
                          <a:solidFill>
                            <a:srgbClr val="FF0000"/>
                          </a:solidFill>
                          <a:latin typeface="Arial" pitchFamily="34" charset="0"/>
                          <a:cs typeface="Arial" pitchFamily="34" charset="0"/>
                        </a:rPr>
                        <a:t>HỌC</a:t>
                      </a:r>
                      <a:r>
                        <a:rPr lang="en-US" sz="1800" b="1" dirty="0">
                          <a:solidFill>
                            <a:srgbClr val="FF0000"/>
                          </a:solidFill>
                          <a:latin typeface="Arial" pitchFamily="34" charset="0"/>
                          <a:cs typeface="Arial" pitchFamily="34" charset="0"/>
                        </a:rPr>
                        <a:t> </a:t>
                      </a:r>
                      <a:r>
                        <a:rPr lang="en-US" sz="1800" b="1" dirty="0" err="1">
                          <a:solidFill>
                            <a:srgbClr val="FF0000"/>
                          </a:solidFill>
                          <a:latin typeface="Arial" pitchFamily="34" charset="0"/>
                          <a:cs typeface="Arial" pitchFamily="34" charset="0"/>
                        </a:rPr>
                        <a:t>THỦY</a:t>
                      </a:r>
                      <a:r>
                        <a:rPr lang="en-US" sz="1800" b="1" dirty="0">
                          <a:solidFill>
                            <a:srgbClr val="FF0000"/>
                          </a:solidFill>
                          <a:latin typeface="Arial" pitchFamily="34" charset="0"/>
                          <a:cs typeface="Arial" pitchFamily="34" charset="0"/>
                        </a:rPr>
                        <a:t> </a:t>
                      </a:r>
                      <a:r>
                        <a:rPr lang="en-US" sz="1800" b="1" dirty="0" err="1">
                          <a:solidFill>
                            <a:srgbClr val="FF0000"/>
                          </a:solidFill>
                          <a:latin typeface="Arial" pitchFamily="34" charset="0"/>
                          <a:cs typeface="Arial" pitchFamily="34" charset="0"/>
                        </a:rPr>
                        <a:t>LỢI</a:t>
                      </a:r>
                      <a:r>
                        <a:rPr lang="en-US" sz="1800" b="1" dirty="0">
                          <a:solidFill>
                            <a:srgbClr val="FF0000"/>
                          </a:solidFill>
                          <a:latin typeface="Arial" pitchFamily="34" charset="0"/>
                          <a:cs typeface="Arial" pitchFamily="34" charset="0"/>
                        </a:rPr>
                        <a:t> </a:t>
                      </a:r>
                      <a:r>
                        <a:rPr lang="en-US" sz="1800" b="1" dirty="0" err="1">
                          <a:solidFill>
                            <a:srgbClr val="FF0000"/>
                          </a:solidFill>
                          <a:latin typeface="Arial" pitchFamily="34" charset="0"/>
                          <a:cs typeface="Arial" pitchFamily="34" charset="0"/>
                        </a:rPr>
                        <a:t>VIỆT</a:t>
                      </a:r>
                      <a:r>
                        <a:rPr lang="en-US" sz="1800" b="1" dirty="0">
                          <a:solidFill>
                            <a:srgbClr val="FF0000"/>
                          </a:solidFill>
                          <a:latin typeface="Arial" pitchFamily="34" charset="0"/>
                          <a:cs typeface="Arial" pitchFamily="34" charset="0"/>
                        </a:rPr>
                        <a:t> NAM</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C00000"/>
                          </a:solidFill>
                          <a:latin typeface="Arial" pitchFamily="34" charset="0"/>
                          <a:cs typeface="Arial" pitchFamily="34" charset="0"/>
                        </a:rPr>
                        <a:t>VIỆN</a:t>
                      </a:r>
                      <a:r>
                        <a:rPr lang="en-US" sz="2400" b="1" baseline="0" dirty="0">
                          <a:solidFill>
                            <a:srgbClr val="C00000"/>
                          </a:solidFill>
                          <a:latin typeface="Arial" pitchFamily="34" charset="0"/>
                          <a:cs typeface="Arial" pitchFamily="34" charset="0"/>
                        </a:rPr>
                        <a:t> KHOA </a:t>
                      </a:r>
                      <a:r>
                        <a:rPr lang="en-US" sz="2400" b="1" baseline="0" dirty="0" err="1">
                          <a:solidFill>
                            <a:srgbClr val="C00000"/>
                          </a:solidFill>
                          <a:latin typeface="Arial" pitchFamily="34" charset="0"/>
                          <a:cs typeface="Arial" pitchFamily="34" charset="0"/>
                        </a:rPr>
                        <a:t>HỌC</a:t>
                      </a:r>
                      <a:r>
                        <a:rPr lang="en-US" sz="2400" b="1" baseline="0" dirty="0">
                          <a:solidFill>
                            <a:srgbClr val="C00000"/>
                          </a:solidFill>
                          <a:latin typeface="Arial" pitchFamily="34" charset="0"/>
                          <a:cs typeface="Arial" pitchFamily="34" charset="0"/>
                        </a:rPr>
                        <a:t> </a:t>
                      </a:r>
                      <a:r>
                        <a:rPr lang="en-US" sz="2400" b="1" baseline="0" dirty="0" err="1">
                          <a:solidFill>
                            <a:srgbClr val="C00000"/>
                          </a:solidFill>
                          <a:latin typeface="Arial" pitchFamily="34" charset="0"/>
                          <a:cs typeface="Arial" pitchFamily="34" charset="0"/>
                        </a:rPr>
                        <a:t>THỦY</a:t>
                      </a:r>
                      <a:r>
                        <a:rPr lang="en-US" sz="2400" b="1" baseline="0" dirty="0">
                          <a:solidFill>
                            <a:srgbClr val="C00000"/>
                          </a:solidFill>
                          <a:latin typeface="Arial" pitchFamily="34" charset="0"/>
                          <a:cs typeface="Arial" pitchFamily="34" charset="0"/>
                        </a:rPr>
                        <a:t> </a:t>
                      </a:r>
                      <a:r>
                        <a:rPr lang="en-US" sz="2400" b="1" baseline="0" dirty="0" err="1">
                          <a:solidFill>
                            <a:srgbClr val="C00000"/>
                          </a:solidFill>
                          <a:latin typeface="Arial" pitchFamily="34" charset="0"/>
                          <a:cs typeface="Arial" pitchFamily="34" charset="0"/>
                        </a:rPr>
                        <a:t>LỢI</a:t>
                      </a:r>
                      <a:r>
                        <a:rPr lang="en-US" sz="2400" b="1" baseline="0" dirty="0">
                          <a:solidFill>
                            <a:srgbClr val="C00000"/>
                          </a:solidFill>
                          <a:latin typeface="Arial" pitchFamily="34" charset="0"/>
                          <a:cs typeface="Arial" pitchFamily="34" charset="0"/>
                        </a:rPr>
                        <a:t> </a:t>
                      </a:r>
                      <a:r>
                        <a:rPr lang="en-US" sz="2400" b="1" baseline="0" dirty="0" err="1">
                          <a:solidFill>
                            <a:srgbClr val="C00000"/>
                          </a:solidFill>
                          <a:latin typeface="Arial" pitchFamily="34" charset="0"/>
                          <a:cs typeface="Arial" pitchFamily="34" charset="0"/>
                        </a:rPr>
                        <a:t>MIỀN</a:t>
                      </a:r>
                      <a:r>
                        <a:rPr lang="en-US" sz="2400" b="1" baseline="0" dirty="0">
                          <a:solidFill>
                            <a:srgbClr val="C00000"/>
                          </a:solidFill>
                          <a:latin typeface="Arial" pitchFamily="34" charset="0"/>
                          <a:cs typeface="Arial" pitchFamily="34" charset="0"/>
                        </a:rPr>
                        <a:t> NAM</a:t>
                      </a:r>
                      <a:endParaRPr lang="en-US" sz="2400" b="1" dirty="0">
                        <a:solidFill>
                          <a:srgbClr val="C00000"/>
                        </a:solidFill>
                        <a:latin typeface="Arial" pitchFamily="34" charset="0"/>
                        <a:cs typeface="Arial" pitchFamily="34" charset="0"/>
                      </a:endParaRPr>
                    </a:p>
                  </a:txBody>
                  <a:tcPr marT="45719" marB="45719" anchor="ct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nstantia" pitchFamily="18" charset="0"/>
                      </a:endParaRPr>
                    </a:p>
                  </a:txBody>
                  <a:tcPr marT="45719" marB="45719" horzOverflow="overflow">
                    <a:lnL>
                      <a:noFill/>
                    </a:lnL>
                    <a:lnR>
                      <a:noFill/>
                    </a:lnR>
                    <a:lnT>
                      <a:noFill/>
                    </a:lnT>
                    <a:lnB>
                      <a:noFill/>
                    </a:lnB>
                    <a:lnTlToBr>
                      <a:noFill/>
                    </a:lnTlToBr>
                    <a:lnBlToTr>
                      <a:noFill/>
                    </a:lnBlToTr>
                    <a:solidFill>
                      <a:srgbClr val="C9FAFC">
                        <a:alpha val="81175"/>
                      </a:srgbClr>
                    </a:solidFill>
                  </a:tcPr>
                </a:tc>
                <a:extLst>
                  <a:ext uri="{0D108BD9-81ED-4DB2-BD59-A6C34878D82A}">
                    <a16:rowId xmlns:a16="http://schemas.microsoft.com/office/drawing/2014/main" val="10000"/>
                  </a:ext>
                </a:extLst>
              </a:tr>
              <a:tr h="457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Arial" pitchFamily="34" charset="0"/>
                          <a:cs typeface="Arial" pitchFamily="34" charset="0"/>
                        </a:rPr>
                        <a:t>Kỷ</a:t>
                      </a:r>
                      <a:r>
                        <a:rPr kumimoji="0" lang="en-US" sz="2400" b="0" i="0" u="none" strike="noStrike" cap="none" normalizeH="0" baseline="0" dirty="0">
                          <a:ln>
                            <a:noFill/>
                          </a:ln>
                          <a:solidFill>
                            <a:srgbClr val="0000FF"/>
                          </a:solidFill>
                          <a:effectLst/>
                          <a:latin typeface="Arial" pitchFamily="34" charset="0"/>
                          <a:cs typeface="Arial" pitchFamily="34" charset="0"/>
                        </a:rPr>
                        <a:t> </a:t>
                      </a:r>
                      <a:r>
                        <a:rPr kumimoji="0" lang="en-US" sz="2400" b="0" i="0" u="none" strike="noStrike" cap="none" normalizeH="0" baseline="0" dirty="0" err="1">
                          <a:ln>
                            <a:noFill/>
                          </a:ln>
                          <a:solidFill>
                            <a:srgbClr val="0000FF"/>
                          </a:solidFill>
                          <a:effectLst/>
                          <a:latin typeface="Arial" pitchFamily="34" charset="0"/>
                          <a:cs typeface="Arial" pitchFamily="34" charset="0"/>
                        </a:rPr>
                        <a:t>niệm</a:t>
                      </a:r>
                      <a:r>
                        <a:rPr kumimoji="0" lang="en-US" sz="2400" b="0" i="0" u="none" strike="noStrike" cap="none" normalizeH="0" baseline="0" dirty="0">
                          <a:ln>
                            <a:noFill/>
                          </a:ln>
                          <a:solidFill>
                            <a:srgbClr val="0000FF"/>
                          </a:solidFill>
                          <a:effectLst/>
                          <a:latin typeface="Arial" pitchFamily="34" charset="0"/>
                          <a:cs typeface="Arial" pitchFamily="34" charset="0"/>
                        </a:rPr>
                        <a:t> 40 </a:t>
                      </a:r>
                      <a:r>
                        <a:rPr kumimoji="0" lang="en-US" sz="2400" b="0" i="0" u="none" strike="noStrike" cap="none" normalizeH="0" baseline="0" dirty="0" err="1">
                          <a:ln>
                            <a:noFill/>
                          </a:ln>
                          <a:solidFill>
                            <a:srgbClr val="0000FF"/>
                          </a:solidFill>
                          <a:effectLst/>
                          <a:latin typeface="Arial" pitchFamily="34" charset="0"/>
                          <a:cs typeface="Arial" pitchFamily="34" charset="0"/>
                        </a:rPr>
                        <a:t>năm</a:t>
                      </a:r>
                      <a:r>
                        <a:rPr kumimoji="0" lang="en-US" sz="2400" b="0" i="0" u="none" strike="noStrike" cap="none" normalizeH="0" baseline="0" dirty="0">
                          <a:ln>
                            <a:noFill/>
                          </a:ln>
                          <a:solidFill>
                            <a:srgbClr val="0000FF"/>
                          </a:solidFill>
                          <a:effectLst/>
                          <a:latin typeface="Arial" pitchFamily="34" charset="0"/>
                          <a:cs typeface="Arial" pitchFamily="34" charset="0"/>
                        </a:rPr>
                        <a:t> </a:t>
                      </a:r>
                      <a:r>
                        <a:rPr kumimoji="0" lang="en-US" sz="2400" b="0" i="0" u="none" strike="noStrike" cap="none" normalizeH="0" baseline="0" dirty="0" err="1">
                          <a:ln>
                            <a:noFill/>
                          </a:ln>
                          <a:solidFill>
                            <a:srgbClr val="0000FF"/>
                          </a:solidFill>
                          <a:effectLst/>
                          <a:latin typeface="Arial" pitchFamily="34" charset="0"/>
                          <a:cs typeface="Arial" pitchFamily="34" charset="0"/>
                        </a:rPr>
                        <a:t>thành</a:t>
                      </a:r>
                      <a:r>
                        <a:rPr kumimoji="0" lang="en-US" sz="2400" b="0" i="0" u="none" strike="noStrike" cap="none" normalizeH="0" baseline="0" dirty="0">
                          <a:ln>
                            <a:noFill/>
                          </a:ln>
                          <a:solidFill>
                            <a:srgbClr val="0000FF"/>
                          </a:solidFill>
                          <a:effectLst/>
                          <a:latin typeface="Arial" pitchFamily="34" charset="0"/>
                          <a:cs typeface="Arial" pitchFamily="34" charset="0"/>
                        </a:rPr>
                        <a:t> </a:t>
                      </a:r>
                      <a:r>
                        <a:rPr kumimoji="0" lang="en-US" sz="2400" b="0" i="0" u="none" strike="noStrike" cap="none" normalizeH="0" baseline="0" dirty="0" err="1">
                          <a:ln>
                            <a:noFill/>
                          </a:ln>
                          <a:solidFill>
                            <a:srgbClr val="0000FF"/>
                          </a:solidFill>
                          <a:effectLst/>
                          <a:latin typeface="Arial" pitchFamily="34" charset="0"/>
                          <a:cs typeface="Arial" pitchFamily="34" charset="0"/>
                        </a:rPr>
                        <a:t>lập</a:t>
                      </a:r>
                      <a:r>
                        <a:rPr kumimoji="0" lang="en-US" sz="2400" b="0" i="0" u="none" strike="noStrike" cap="none" normalizeH="0" baseline="0" dirty="0">
                          <a:ln>
                            <a:noFill/>
                          </a:ln>
                          <a:solidFill>
                            <a:srgbClr val="0000FF"/>
                          </a:solidFill>
                          <a:effectLst/>
                          <a:latin typeface="Arial" pitchFamily="34" charset="0"/>
                          <a:cs typeface="Arial" pitchFamily="34" charset="0"/>
                        </a:rPr>
                        <a:t> VKHTLMN 1978-2018</a:t>
                      </a:r>
                    </a:p>
                  </a:txBody>
                  <a:tcPr marT="45719" marB="45719"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nstantia" pitchFamily="18" charset="0"/>
                      </a:endParaRPr>
                    </a:p>
                  </a:txBody>
                  <a:tcPr marT="45719" marB="45719" horzOverflow="overflow">
                    <a:lnL>
                      <a:noFill/>
                    </a:lnL>
                    <a:lnR>
                      <a:noFill/>
                    </a:lnR>
                    <a:lnT>
                      <a:noFill/>
                    </a:lnT>
                    <a:lnB>
                      <a:noFill/>
                    </a:lnB>
                    <a:lnTlToBr>
                      <a:noFill/>
                    </a:lnTlToBr>
                    <a:lnBlToTr>
                      <a:noFill/>
                    </a:lnBlToTr>
                    <a:solidFill>
                      <a:srgbClr val="C9FAFC">
                        <a:alpha val="81175"/>
                      </a:srgb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D551213C-0022-46F0-B0E9-064A81B06C6B}" type="datetime1">
              <a:rPr lang="en-US" smtClean="0"/>
              <a:t>11/15/2018</a:t>
            </a:fld>
            <a:endParaRPr lang="en-US" dirty="0"/>
          </a:p>
        </p:txBody>
      </p:sp>
      <p:pic>
        <p:nvPicPr>
          <p:cNvPr id="9" name="Picture 8">
            <a:extLst>
              <a:ext uri="{FF2B5EF4-FFF2-40B4-BE49-F238E27FC236}">
                <a16:creationId xmlns:a16="http://schemas.microsoft.com/office/drawing/2014/main" id="{E27C577B-1B18-4376-A51D-80E099B03777}"/>
              </a:ext>
            </a:extLst>
          </p:cNvPr>
          <p:cNvPicPr/>
          <p:nvPr/>
        </p:nvPicPr>
        <p:blipFill rotWithShape="1">
          <a:blip r:embed="rId3">
            <a:extLst>
              <a:ext uri="{28A0092B-C50C-407E-A947-70E740481C1C}">
                <a14:useLocalDpi xmlns:a14="http://schemas.microsoft.com/office/drawing/2010/main" val="0"/>
              </a:ext>
            </a:extLst>
          </a:blip>
          <a:srcRect l="83496" t="18743" r="-1887"/>
          <a:stretch/>
        </p:blipFill>
        <p:spPr bwMode="auto">
          <a:xfrm>
            <a:off x="-152400" y="-30874"/>
            <a:ext cx="1676400" cy="1338652"/>
          </a:xfrm>
          <a:prstGeom prst="rect">
            <a:avLst/>
          </a:prstGeom>
          <a:noFill/>
          <a:ln>
            <a:noFill/>
          </a:ln>
          <a:extLst>
            <a:ext uri="{53640926-AAD7-44D8-BBD7-CCE9431645EC}">
              <a14:shadowObscured xmlns:a14="http://schemas.microsoft.com/office/drawing/2010/main"/>
            </a:ext>
          </a:extLst>
        </p:spPr>
      </p:pic>
      <p:sp>
        <p:nvSpPr>
          <p:cNvPr id="11" name="Title 7">
            <a:extLst>
              <a:ext uri="{FF2B5EF4-FFF2-40B4-BE49-F238E27FC236}">
                <a16:creationId xmlns:a16="http://schemas.microsoft.com/office/drawing/2014/main" id="{18F1E06E-FA10-433C-9F47-97F75D3AB914}"/>
              </a:ext>
            </a:extLst>
          </p:cNvPr>
          <p:cNvSpPr>
            <a:spLocks noGrp="1"/>
          </p:cNvSpPr>
          <p:nvPr>
            <p:ph type="title"/>
          </p:nvPr>
        </p:nvSpPr>
        <p:spPr>
          <a:xfrm>
            <a:off x="533400" y="2123860"/>
            <a:ext cx="7848600" cy="2720975"/>
          </a:xfrm>
        </p:spPr>
        <p:txBody>
          <a:bodyPr/>
          <a:lstStyle/>
          <a:p>
            <a:pPr algn="ctr"/>
            <a:r>
              <a:rPr lang="en-US" altLang="en-US" sz="2400" b="1" u="sng" dirty="0" err="1">
                <a:solidFill>
                  <a:srgbClr val="FF3300"/>
                </a:solidFill>
                <a:latin typeface="Arial" panose="020B0604020202020204" pitchFamily="34" charset="0"/>
                <a:cs typeface="Arial" panose="020B0604020202020204" pitchFamily="34" charset="0"/>
              </a:rPr>
              <a:t>BÁO</a:t>
            </a:r>
            <a:r>
              <a:rPr lang="en-US" altLang="en-US" sz="2400" b="1" u="sng" dirty="0">
                <a:solidFill>
                  <a:srgbClr val="FF3300"/>
                </a:solidFill>
                <a:latin typeface="Arial" panose="020B0604020202020204" pitchFamily="34" charset="0"/>
                <a:cs typeface="Arial" panose="020B0604020202020204" pitchFamily="34" charset="0"/>
              </a:rPr>
              <a:t> </a:t>
            </a:r>
            <a:r>
              <a:rPr lang="en-US" altLang="en-US" sz="2400" b="1" u="sng" dirty="0" err="1">
                <a:solidFill>
                  <a:srgbClr val="FF3300"/>
                </a:solidFill>
                <a:latin typeface="Arial" panose="020B0604020202020204" pitchFamily="34" charset="0"/>
                <a:cs typeface="Arial" panose="020B0604020202020204" pitchFamily="34" charset="0"/>
              </a:rPr>
              <a:t>CÁO</a:t>
            </a:r>
            <a:r>
              <a:rPr lang="en-US" altLang="en-US" sz="2400" b="1" u="sng" dirty="0">
                <a:solidFill>
                  <a:srgbClr val="FF3300"/>
                </a:solidFill>
                <a:latin typeface="Arial" panose="020B0604020202020204" pitchFamily="34" charset="0"/>
                <a:cs typeface="Arial" panose="020B0604020202020204" pitchFamily="34" charset="0"/>
              </a:rPr>
              <a:t> </a:t>
            </a:r>
            <a:br>
              <a:rPr lang="en-US" altLang="en-US" sz="1400" b="1" u="sng" dirty="0">
                <a:solidFill>
                  <a:srgbClr val="FF3300"/>
                </a:solidFill>
                <a:latin typeface="Arial" panose="020B0604020202020204" pitchFamily="34" charset="0"/>
                <a:cs typeface="Arial" panose="020B0604020202020204" pitchFamily="34" charset="0"/>
              </a:rPr>
            </a:br>
            <a:br>
              <a:rPr lang="en-US" altLang="en-US" sz="1400" b="1" dirty="0">
                <a:solidFill>
                  <a:srgbClr val="3333FF"/>
                </a:solidFill>
                <a:latin typeface="Arial" panose="020B0604020202020204" pitchFamily="34" charset="0"/>
                <a:cs typeface="Arial" panose="020B0604020202020204" pitchFamily="34" charset="0"/>
              </a:rPr>
            </a:br>
            <a:r>
              <a:rPr lang="en-US" sz="3200" dirty="0" err="1">
                <a:solidFill>
                  <a:srgbClr val="0000FF"/>
                </a:solidFill>
              </a:rPr>
              <a:t>Diễn</a:t>
            </a:r>
            <a:r>
              <a:rPr lang="en-US" sz="3200" dirty="0">
                <a:solidFill>
                  <a:srgbClr val="0000FF"/>
                </a:solidFill>
              </a:rPr>
              <a:t> </a:t>
            </a:r>
            <a:r>
              <a:rPr lang="en-US" sz="3200" dirty="0" err="1">
                <a:solidFill>
                  <a:srgbClr val="0000FF"/>
                </a:solidFill>
              </a:rPr>
              <a:t>biến</a:t>
            </a:r>
            <a:r>
              <a:rPr lang="en-US" sz="3200" dirty="0">
                <a:solidFill>
                  <a:srgbClr val="0000FF"/>
                </a:solidFill>
              </a:rPr>
              <a:t> </a:t>
            </a:r>
            <a:r>
              <a:rPr lang="en-US" sz="3200" dirty="0" err="1">
                <a:solidFill>
                  <a:srgbClr val="0000FF"/>
                </a:solidFill>
              </a:rPr>
              <a:t>xói</a:t>
            </a:r>
            <a:r>
              <a:rPr lang="en-US" sz="3200" dirty="0">
                <a:solidFill>
                  <a:srgbClr val="0000FF"/>
                </a:solidFill>
              </a:rPr>
              <a:t> </a:t>
            </a:r>
            <a:r>
              <a:rPr lang="en-US" sz="3200" dirty="0" err="1">
                <a:solidFill>
                  <a:srgbClr val="0000FF"/>
                </a:solidFill>
              </a:rPr>
              <a:t>lở</a:t>
            </a:r>
            <a:r>
              <a:rPr lang="en-US" sz="3200" dirty="0">
                <a:solidFill>
                  <a:srgbClr val="0000FF"/>
                </a:solidFill>
              </a:rPr>
              <a:t> </a:t>
            </a:r>
            <a:r>
              <a:rPr lang="en-US" sz="3200" dirty="0" err="1">
                <a:solidFill>
                  <a:srgbClr val="0000FF"/>
                </a:solidFill>
              </a:rPr>
              <a:t>lòng</a:t>
            </a:r>
            <a:r>
              <a:rPr lang="en-US" sz="3200" dirty="0">
                <a:solidFill>
                  <a:srgbClr val="0000FF"/>
                </a:solidFill>
              </a:rPr>
              <a:t> </a:t>
            </a:r>
            <a:r>
              <a:rPr lang="en-US" sz="3200" dirty="0" err="1">
                <a:solidFill>
                  <a:srgbClr val="0000FF"/>
                </a:solidFill>
              </a:rPr>
              <a:t>dẫn</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cửa</a:t>
            </a:r>
            <a:r>
              <a:rPr lang="en-US" sz="3200" dirty="0">
                <a:solidFill>
                  <a:srgbClr val="0000FF"/>
                </a:solidFill>
              </a:rPr>
              <a:t> </a:t>
            </a:r>
            <a:r>
              <a:rPr lang="en-US" sz="3200" dirty="0" err="1">
                <a:solidFill>
                  <a:srgbClr val="0000FF"/>
                </a:solidFill>
              </a:rPr>
              <a:t>sông</a:t>
            </a:r>
            <a:r>
              <a:rPr lang="en-US" sz="3200" dirty="0">
                <a:solidFill>
                  <a:srgbClr val="0000FF"/>
                </a:solidFill>
              </a:rPr>
              <a:t> </a:t>
            </a:r>
            <a:r>
              <a:rPr lang="en-US" sz="3200" dirty="0" err="1">
                <a:solidFill>
                  <a:srgbClr val="0000FF"/>
                </a:solidFill>
              </a:rPr>
              <a:t>ven</a:t>
            </a:r>
            <a:r>
              <a:rPr lang="en-US" sz="3200" dirty="0">
                <a:solidFill>
                  <a:srgbClr val="0000FF"/>
                </a:solidFill>
              </a:rPr>
              <a:t> </a:t>
            </a:r>
            <a:r>
              <a:rPr lang="en-US" sz="3200" dirty="0" err="1">
                <a:solidFill>
                  <a:srgbClr val="0000FF"/>
                </a:solidFill>
              </a:rPr>
              <a:t>biển</a:t>
            </a:r>
            <a:r>
              <a:rPr lang="en-US" sz="3200" dirty="0">
                <a:solidFill>
                  <a:srgbClr val="0000FF"/>
                </a:solidFill>
              </a:rPr>
              <a:t> (</a:t>
            </a:r>
            <a:r>
              <a:rPr lang="en-US" sz="3200" dirty="0" err="1">
                <a:solidFill>
                  <a:srgbClr val="0000FF"/>
                </a:solidFill>
              </a:rPr>
              <a:t>vùng</a:t>
            </a:r>
            <a:r>
              <a:rPr lang="en-US" sz="3200" dirty="0">
                <a:solidFill>
                  <a:srgbClr val="0000FF"/>
                </a:solidFill>
              </a:rPr>
              <a:t> </a:t>
            </a:r>
            <a:r>
              <a:rPr lang="en-US" sz="3200" dirty="0" err="1">
                <a:solidFill>
                  <a:srgbClr val="0000FF"/>
                </a:solidFill>
              </a:rPr>
              <a:t>ĐBSCL</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ven</a:t>
            </a:r>
            <a:r>
              <a:rPr lang="en-US" sz="3200" dirty="0">
                <a:solidFill>
                  <a:srgbClr val="0000FF"/>
                </a:solidFill>
              </a:rPr>
              <a:t> </a:t>
            </a:r>
            <a:r>
              <a:rPr lang="en-US" sz="3200" dirty="0" err="1">
                <a:solidFill>
                  <a:srgbClr val="0000FF"/>
                </a:solidFill>
              </a:rPr>
              <a:t>biển</a:t>
            </a:r>
            <a:r>
              <a:rPr lang="en-US" sz="3200" dirty="0">
                <a:solidFill>
                  <a:srgbClr val="0000FF"/>
                </a:solidFill>
              </a:rPr>
              <a:t> </a:t>
            </a:r>
            <a:r>
              <a:rPr lang="en-US" sz="3200" dirty="0" err="1">
                <a:solidFill>
                  <a:srgbClr val="0000FF"/>
                </a:solidFill>
              </a:rPr>
              <a:t>phía</a:t>
            </a:r>
            <a:r>
              <a:rPr lang="en-US" sz="3200" dirty="0">
                <a:solidFill>
                  <a:srgbClr val="0000FF"/>
                </a:solidFill>
              </a:rPr>
              <a:t> Nam) do </a:t>
            </a:r>
            <a:r>
              <a:rPr lang="en-US" sz="3200" dirty="0" err="1">
                <a:solidFill>
                  <a:srgbClr val="0000FF"/>
                </a:solidFill>
              </a:rPr>
              <a:t>tác</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phát</a:t>
            </a:r>
            <a:r>
              <a:rPr lang="en-US" sz="3200" dirty="0">
                <a:solidFill>
                  <a:srgbClr val="0000FF"/>
                </a:solidFill>
              </a:rPr>
              <a:t> </a:t>
            </a:r>
            <a:r>
              <a:rPr lang="en-US" sz="3200" dirty="0" err="1">
                <a:solidFill>
                  <a:srgbClr val="0000FF"/>
                </a:solidFill>
              </a:rPr>
              <a:t>triển</a:t>
            </a:r>
            <a:r>
              <a:rPr lang="en-US" sz="3200" dirty="0">
                <a:solidFill>
                  <a:srgbClr val="0000FF"/>
                </a:solidFill>
              </a:rPr>
              <a:t> ở </a:t>
            </a:r>
            <a:r>
              <a:rPr lang="en-US" sz="3200" dirty="0" err="1">
                <a:solidFill>
                  <a:srgbClr val="0000FF"/>
                </a:solidFill>
              </a:rPr>
              <a:t>thượng</a:t>
            </a:r>
            <a:r>
              <a:rPr lang="en-US" sz="3200" dirty="0">
                <a:solidFill>
                  <a:srgbClr val="0000FF"/>
                </a:solidFill>
              </a:rPr>
              <a:t> </a:t>
            </a:r>
            <a:r>
              <a:rPr lang="en-US" sz="3200" dirty="0" err="1">
                <a:solidFill>
                  <a:srgbClr val="0000FF"/>
                </a:solidFill>
              </a:rPr>
              <a:t>lưu</a:t>
            </a:r>
            <a:r>
              <a:rPr lang="en-US" sz="3200" dirty="0">
                <a:solidFill>
                  <a:srgbClr val="0000FF"/>
                </a:solidFill>
              </a:rPr>
              <a:t>, </a:t>
            </a:r>
            <a:r>
              <a:rPr lang="en-US" sz="3200" dirty="0" err="1">
                <a:solidFill>
                  <a:srgbClr val="0000FF"/>
                </a:solidFill>
              </a:rPr>
              <a:t>khai</a:t>
            </a:r>
            <a:r>
              <a:rPr lang="en-US" sz="3200" dirty="0">
                <a:solidFill>
                  <a:srgbClr val="0000FF"/>
                </a:solidFill>
              </a:rPr>
              <a:t> </a:t>
            </a:r>
            <a:r>
              <a:rPr lang="en-US" sz="3200" dirty="0" err="1">
                <a:solidFill>
                  <a:srgbClr val="0000FF"/>
                </a:solidFill>
              </a:rPr>
              <a:t>thác</a:t>
            </a:r>
            <a:r>
              <a:rPr lang="en-US" sz="3200" dirty="0">
                <a:solidFill>
                  <a:srgbClr val="0000FF"/>
                </a:solidFill>
              </a:rPr>
              <a:t> </a:t>
            </a:r>
            <a:r>
              <a:rPr lang="en-US" sz="3200" dirty="0" err="1">
                <a:solidFill>
                  <a:srgbClr val="0000FF"/>
                </a:solidFill>
              </a:rPr>
              <a:t>cát</a:t>
            </a:r>
            <a:r>
              <a:rPr lang="en-US" sz="3200" dirty="0">
                <a:solidFill>
                  <a:srgbClr val="0000FF"/>
                </a:solidFill>
              </a:rPr>
              <a:t>, </a:t>
            </a:r>
            <a:r>
              <a:rPr lang="en-US" sz="3200" dirty="0" err="1">
                <a:solidFill>
                  <a:srgbClr val="0000FF"/>
                </a:solidFill>
              </a:rPr>
              <a:t>biến</a:t>
            </a:r>
            <a:r>
              <a:rPr lang="en-US" sz="3200" dirty="0">
                <a:solidFill>
                  <a:srgbClr val="0000FF"/>
                </a:solidFill>
              </a:rPr>
              <a:t> </a:t>
            </a:r>
            <a:r>
              <a:rPr lang="en-US" sz="3200" dirty="0" err="1">
                <a:solidFill>
                  <a:srgbClr val="0000FF"/>
                </a:solidFill>
              </a:rPr>
              <a:t>đổi</a:t>
            </a:r>
            <a:r>
              <a:rPr lang="en-US" sz="3200" dirty="0">
                <a:solidFill>
                  <a:srgbClr val="0000FF"/>
                </a:solidFill>
              </a:rPr>
              <a:t> </a:t>
            </a:r>
            <a:r>
              <a:rPr lang="en-US" sz="3200" dirty="0" err="1">
                <a:solidFill>
                  <a:srgbClr val="0000FF"/>
                </a:solidFill>
              </a:rPr>
              <a:t>khí</a:t>
            </a:r>
            <a:r>
              <a:rPr lang="en-US" sz="3200" dirty="0">
                <a:solidFill>
                  <a:srgbClr val="0000FF"/>
                </a:solidFill>
              </a:rPr>
              <a:t> </a:t>
            </a:r>
            <a:r>
              <a:rPr lang="en-US" sz="3200" dirty="0" err="1">
                <a:solidFill>
                  <a:srgbClr val="0000FF"/>
                </a:solidFill>
              </a:rPr>
              <a:t>hậu</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giải</a:t>
            </a:r>
            <a:r>
              <a:rPr lang="en-US" sz="3200" dirty="0">
                <a:solidFill>
                  <a:srgbClr val="0000FF"/>
                </a:solidFill>
              </a:rPr>
              <a:t> </a:t>
            </a:r>
            <a:r>
              <a:rPr lang="en-US" sz="3200" dirty="0" err="1">
                <a:solidFill>
                  <a:srgbClr val="0000FF"/>
                </a:solidFill>
              </a:rPr>
              <a:t>pháp</a:t>
            </a:r>
            <a:r>
              <a:rPr lang="en-US" sz="3200" dirty="0">
                <a:solidFill>
                  <a:srgbClr val="0000FF"/>
                </a:solidFill>
              </a:rPr>
              <a:t> </a:t>
            </a:r>
            <a:r>
              <a:rPr lang="en-US" sz="3200" dirty="0" err="1">
                <a:solidFill>
                  <a:srgbClr val="0000FF"/>
                </a:solidFill>
              </a:rPr>
              <a:t>ứng</a:t>
            </a:r>
            <a:r>
              <a:rPr lang="en-US" sz="3200" dirty="0">
                <a:solidFill>
                  <a:srgbClr val="0000FF"/>
                </a:solidFill>
              </a:rPr>
              <a:t> </a:t>
            </a:r>
            <a:r>
              <a:rPr lang="en-US" sz="3200" dirty="0" err="1">
                <a:solidFill>
                  <a:srgbClr val="0000FF"/>
                </a:solidFill>
              </a:rPr>
              <a:t>phó</a:t>
            </a:r>
            <a:endParaRPr lang="en-US" altLang="en-US" sz="1400" b="1"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4D80346B-9A77-4870-A075-2C617AA0EAE8}" type="slidenum">
              <a:rPr lang="en-US" smtClean="0"/>
              <a:pPr>
                <a:defRPr/>
              </a:pPr>
              <a:t>10</a:t>
            </a:fld>
            <a:endParaRPr lang="en-US"/>
          </a:p>
        </p:txBody>
      </p:sp>
      <p:pic>
        <p:nvPicPr>
          <p:cNvPr id="163845" name="Picture 5" descr="D:\DinhCongSan_Dell+Vio\SAN\AnhSat Lo_2007_2008\TraNoc_CanTho\Pics\DSC_0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199"/>
            <a:ext cx="4461224" cy="29867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8677" y="4695144"/>
            <a:ext cx="1787669" cy="646331"/>
          </a:xfrm>
          <a:prstGeom prst="rect">
            <a:avLst/>
          </a:prstGeom>
        </p:spPr>
        <p:txBody>
          <a:bodyPr wrap="none">
            <a:spAutoFit/>
          </a:bodyPr>
          <a:lstStyle/>
          <a:p>
            <a:r>
              <a:rPr lang="en-US" dirty="0">
                <a:solidFill>
                  <a:srgbClr val="3333FF"/>
                </a:solidFill>
                <a:latin typeface="Arial" charset="0"/>
              </a:rPr>
              <a:t>An </a:t>
            </a:r>
            <a:r>
              <a:rPr lang="en-US" dirty="0" err="1">
                <a:solidFill>
                  <a:srgbClr val="3333FF"/>
                </a:solidFill>
                <a:latin typeface="Arial" charset="0"/>
              </a:rPr>
              <a:t>Giang</a:t>
            </a:r>
            <a:r>
              <a:rPr lang="en-US" dirty="0">
                <a:solidFill>
                  <a:srgbClr val="3333FF"/>
                </a:solidFill>
                <a:latin typeface="Arial" charset="0"/>
              </a:rPr>
              <a:t> 2017 </a:t>
            </a:r>
          </a:p>
          <a:p>
            <a:r>
              <a:rPr lang="en-US" dirty="0" err="1">
                <a:solidFill>
                  <a:srgbClr val="3333FF"/>
                </a:solidFill>
                <a:latin typeface="Arial" charset="0"/>
              </a:rPr>
              <a:t>tại</a:t>
            </a:r>
            <a:r>
              <a:rPr lang="en-US" dirty="0">
                <a:solidFill>
                  <a:srgbClr val="3333FF"/>
                </a:solidFill>
                <a:latin typeface="Arial" charset="0"/>
              </a:rPr>
              <a:t> </a:t>
            </a:r>
            <a:r>
              <a:rPr lang="en-US" dirty="0" err="1">
                <a:solidFill>
                  <a:srgbClr val="3333FF"/>
                </a:solidFill>
                <a:latin typeface="Arial" charset="0"/>
              </a:rPr>
              <a:t>Chợ</a:t>
            </a:r>
            <a:r>
              <a:rPr lang="en-US" dirty="0">
                <a:solidFill>
                  <a:srgbClr val="3333FF"/>
                </a:solidFill>
                <a:latin typeface="Arial" charset="0"/>
              </a:rPr>
              <a:t> </a:t>
            </a:r>
            <a:r>
              <a:rPr lang="en-US" dirty="0" err="1">
                <a:solidFill>
                  <a:srgbClr val="3333FF"/>
                </a:solidFill>
                <a:latin typeface="Arial" charset="0"/>
              </a:rPr>
              <a:t>Mới</a:t>
            </a:r>
            <a:endParaRPr lang="en-US" dirty="0">
              <a:solidFill>
                <a:srgbClr val="3333FF"/>
              </a:solidFill>
              <a:latin typeface="Arial" charset="0"/>
            </a:endParaRPr>
          </a:p>
        </p:txBody>
      </p:sp>
      <p:sp>
        <p:nvSpPr>
          <p:cNvPr id="14" name="Rectangle 13"/>
          <p:cNvSpPr/>
          <p:nvPr/>
        </p:nvSpPr>
        <p:spPr>
          <a:xfrm>
            <a:off x="5275559" y="4731727"/>
            <a:ext cx="3054106" cy="646331"/>
          </a:xfrm>
          <a:prstGeom prst="rect">
            <a:avLst/>
          </a:prstGeom>
        </p:spPr>
        <p:txBody>
          <a:bodyPr wrap="none">
            <a:spAutoFit/>
          </a:bodyPr>
          <a:lstStyle/>
          <a:p>
            <a:r>
              <a:rPr lang="en-US" dirty="0" err="1">
                <a:solidFill>
                  <a:srgbClr val="3333FF"/>
                </a:solidFill>
                <a:latin typeface="Arial" charset="0"/>
              </a:rPr>
              <a:t>Trà</a:t>
            </a:r>
            <a:r>
              <a:rPr lang="en-US" dirty="0">
                <a:solidFill>
                  <a:srgbClr val="3333FF"/>
                </a:solidFill>
                <a:latin typeface="Arial" charset="0"/>
              </a:rPr>
              <a:t> </a:t>
            </a:r>
            <a:r>
              <a:rPr lang="en-US" dirty="0" err="1">
                <a:solidFill>
                  <a:srgbClr val="3333FF"/>
                </a:solidFill>
                <a:latin typeface="Arial" charset="0"/>
              </a:rPr>
              <a:t>Nóc</a:t>
            </a:r>
            <a:r>
              <a:rPr lang="en-US" dirty="0">
                <a:solidFill>
                  <a:srgbClr val="3333FF"/>
                </a:solidFill>
                <a:latin typeface="Arial" charset="0"/>
              </a:rPr>
              <a:t>, </a:t>
            </a:r>
            <a:r>
              <a:rPr lang="en-US" dirty="0" err="1">
                <a:solidFill>
                  <a:srgbClr val="3333FF"/>
                </a:solidFill>
                <a:latin typeface="Arial" charset="0"/>
              </a:rPr>
              <a:t>Cần</a:t>
            </a:r>
            <a:r>
              <a:rPr lang="en-US" dirty="0">
                <a:solidFill>
                  <a:srgbClr val="3333FF"/>
                </a:solidFill>
                <a:latin typeface="Arial" charset="0"/>
              </a:rPr>
              <a:t> </a:t>
            </a:r>
            <a:r>
              <a:rPr lang="en-US" dirty="0" err="1">
                <a:solidFill>
                  <a:srgbClr val="3333FF"/>
                </a:solidFill>
                <a:latin typeface="Arial" charset="0"/>
              </a:rPr>
              <a:t>Thơ</a:t>
            </a:r>
            <a:r>
              <a:rPr lang="en-US" dirty="0">
                <a:solidFill>
                  <a:srgbClr val="3333FF"/>
                </a:solidFill>
                <a:latin typeface="Arial" charset="0"/>
              </a:rPr>
              <a:t> 1/5/2012 </a:t>
            </a:r>
          </a:p>
          <a:p>
            <a:r>
              <a:rPr lang="en-US" dirty="0" err="1">
                <a:solidFill>
                  <a:srgbClr val="3333FF"/>
                </a:solidFill>
                <a:latin typeface="Arial" charset="0"/>
              </a:rPr>
              <a:t>tại</a:t>
            </a:r>
            <a:r>
              <a:rPr lang="en-US" dirty="0">
                <a:solidFill>
                  <a:srgbClr val="3333FF"/>
                </a:solidFill>
                <a:latin typeface="Arial" charset="0"/>
              </a:rPr>
              <a:t> </a:t>
            </a:r>
            <a:r>
              <a:rPr lang="en-US" dirty="0" err="1">
                <a:solidFill>
                  <a:srgbClr val="3333FF"/>
                </a:solidFill>
                <a:latin typeface="Arial" charset="0"/>
              </a:rPr>
              <a:t>sông</a:t>
            </a:r>
            <a:r>
              <a:rPr lang="en-US" dirty="0">
                <a:solidFill>
                  <a:srgbClr val="3333FF"/>
                </a:solidFill>
                <a:latin typeface="Arial" charset="0"/>
              </a:rPr>
              <a:t> </a:t>
            </a:r>
            <a:r>
              <a:rPr lang="en-US" dirty="0" err="1">
                <a:solidFill>
                  <a:srgbClr val="3333FF"/>
                </a:solidFill>
                <a:latin typeface="Arial" charset="0"/>
              </a:rPr>
              <a:t>Trà</a:t>
            </a:r>
            <a:r>
              <a:rPr lang="en-US" dirty="0">
                <a:solidFill>
                  <a:srgbClr val="3333FF"/>
                </a:solidFill>
                <a:latin typeface="Arial" charset="0"/>
              </a:rPr>
              <a:t> </a:t>
            </a:r>
            <a:r>
              <a:rPr lang="en-US" dirty="0" err="1">
                <a:solidFill>
                  <a:srgbClr val="3333FF"/>
                </a:solidFill>
                <a:latin typeface="Arial" charset="0"/>
              </a:rPr>
              <a:t>Nóc</a:t>
            </a:r>
            <a:endParaRPr lang="en-US" dirty="0">
              <a:solidFill>
                <a:srgbClr val="3333FF"/>
              </a:solidFill>
              <a:latin typeface="Arial" charset="0"/>
            </a:endParaRPr>
          </a:p>
        </p:txBody>
      </p:sp>
      <p:sp>
        <p:nvSpPr>
          <p:cNvPr id="17" name="Content Placeholder 2"/>
          <p:cNvSpPr>
            <a:spLocks noGrp="1"/>
          </p:cNvSpPr>
          <p:nvPr>
            <p:ph idx="1"/>
          </p:nvPr>
        </p:nvSpPr>
        <p:spPr>
          <a:xfrm>
            <a:off x="304800" y="5595937"/>
            <a:ext cx="8686799" cy="1262063"/>
          </a:xfrm>
        </p:spPr>
        <p:txBody>
          <a:bodyPr/>
          <a:lstStyle/>
          <a:p>
            <a:pPr marL="0" indent="0" algn="just">
              <a:lnSpc>
                <a:spcPct val="130000"/>
              </a:lnSpc>
              <a:spcBef>
                <a:spcPct val="0"/>
              </a:spcBef>
              <a:buNone/>
            </a:pPr>
            <a:r>
              <a:rPr lang="en-US" altLang="en-US" sz="1800" dirty="0" err="1">
                <a:latin typeface="Arial" charset="0"/>
              </a:rPr>
              <a:t>Hàng</a:t>
            </a:r>
            <a:r>
              <a:rPr lang="en-US" altLang="en-US" sz="1800" dirty="0">
                <a:latin typeface="Arial" charset="0"/>
              </a:rPr>
              <a:t> </a:t>
            </a:r>
            <a:r>
              <a:rPr lang="en-US" altLang="en-US" sz="1800" dirty="0" err="1">
                <a:latin typeface="Arial" charset="0"/>
              </a:rPr>
              <a:t>loạt</a:t>
            </a:r>
            <a:r>
              <a:rPr lang="en-US" altLang="en-US" sz="1800" dirty="0">
                <a:latin typeface="Arial" charset="0"/>
              </a:rPr>
              <a:t> </a:t>
            </a:r>
            <a:r>
              <a:rPr lang="en-US" altLang="en-US" sz="1800" dirty="0" err="1">
                <a:latin typeface="Arial" charset="0"/>
              </a:rPr>
              <a:t>nhà</a:t>
            </a:r>
            <a:r>
              <a:rPr lang="en-US" altLang="en-US" sz="1800" dirty="0">
                <a:latin typeface="Arial" charset="0"/>
              </a:rPr>
              <a:t> </a:t>
            </a:r>
            <a:r>
              <a:rPr lang="en-US" altLang="en-US" sz="1800" dirty="0" err="1">
                <a:latin typeface="Arial" charset="0"/>
              </a:rPr>
              <a:t>bị</a:t>
            </a:r>
            <a:r>
              <a:rPr lang="en-US" altLang="en-US" sz="1800" dirty="0">
                <a:latin typeface="Arial" charset="0"/>
              </a:rPr>
              <a:t> </a:t>
            </a:r>
            <a:r>
              <a:rPr lang="en-US" altLang="en-US" sz="1800" dirty="0" err="1">
                <a:latin typeface="Arial" charset="0"/>
              </a:rPr>
              <a:t>xụp</a:t>
            </a:r>
            <a:r>
              <a:rPr lang="en-US" altLang="en-US" sz="1800" dirty="0">
                <a:latin typeface="Arial" charset="0"/>
              </a:rPr>
              <a:t> </a:t>
            </a:r>
            <a:r>
              <a:rPr lang="en-US" altLang="en-US" sz="1800" dirty="0" err="1">
                <a:latin typeface="Arial" charset="0"/>
              </a:rPr>
              <a:t>đổ</a:t>
            </a:r>
            <a:r>
              <a:rPr lang="en-US" altLang="en-US" sz="1800" dirty="0">
                <a:latin typeface="Arial" charset="0"/>
              </a:rPr>
              <a:t> </a:t>
            </a:r>
            <a:r>
              <a:rPr lang="en-US" altLang="en-US" sz="1800" dirty="0" err="1">
                <a:latin typeface="Arial" charset="0"/>
              </a:rPr>
              <a:t>xuống</a:t>
            </a:r>
            <a:r>
              <a:rPr lang="en-US" altLang="en-US" sz="1800" dirty="0">
                <a:latin typeface="Arial" charset="0"/>
              </a:rPr>
              <a:t> </a:t>
            </a:r>
            <a:r>
              <a:rPr lang="en-US" altLang="en-US" sz="1800" dirty="0" err="1">
                <a:latin typeface="Arial" charset="0"/>
              </a:rPr>
              <a:t>sông</a:t>
            </a:r>
            <a:r>
              <a:rPr lang="en-US" altLang="en-US" sz="1800" dirty="0">
                <a:latin typeface="Arial" charset="0"/>
              </a:rPr>
              <a:t> do </a:t>
            </a:r>
            <a:r>
              <a:rPr lang="en-US" altLang="en-US" sz="1800" dirty="0" err="1">
                <a:latin typeface="Arial" charset="0"/>
              </a:rPr>
              <a:t>tải</a:t>
            </a:r>
            <a:r>
              <a:rPr lang="en-US" altLang="en-US" sz="1800" dirty="0">
                <a:latin typeface="Arial" charset="0"/>
              </a:rPr>
              <a:t> </a:t>
            </a:r>
            <a:r>
              <a:rPr lang="en-US" altLang="en-US" sz="1800" dirty="0" err="1">
                <a:latin typeface="Arial" charset="0"/>
              </a:rPr>
              <a:t>trọng</a:t>
            </a:r>
            <a:r>
              <a:rPr lang="en-US" altLang="en-US" sz="1800" dirty="0">
                <a:latin typeface="Arial" charset="0"/>
              </a:rPr>
              <a:t> </a:t>
            </a:r>
            <a:r>
              <a:rPr lang="en-US" altLang="en-US" sz="1800" dirty="0" err="1">
                <a:latin typeface="Arial" charset="0"/>
              </a:rPr>
              <a:t>nhà</a:t>
            </a:r>
            <a:r>
              <a:rPr lang="en-US" altLang="en-US" sz="1800" dirty="0">
                <a:latin typeface="Arial" charset="0"/>
              </a:rPr>
              <a:t> </a:t>
            </a:r>
            <a:r>
              <a:rPr lang="en-US" altLang="en-US" sz="1800" dirty="0" err="1">
                <a:latin typeface="Arial" charset="0"/>
              </a:rPr>
              <a:t>trên</a:t>
            </a:r>
            <a:r>
              <a:rPr lang="en-US" altLang="en-US" sz="1800" dirty="0">
                <a:latin typeface="Arial" charset="0"/>
              </a:rPr>
              <a:t> </a:t>
            </a:r>
            <a:r>
              <a:rPr lang="en-US" altLang="en-US" sz="1800" dirty="0" err="1">
                <a:latin typeface="Arial" charset="0"/>
              </a:rPr>
              <a:t>nền</a:t>
            </a:r>
            <a:r>
              <a:rPr lang="en-US" altLang="en-US" sz="1800" dirty="0">
                <a:latin typeface="Arial" charset="0"/>
              </a:rPr>
              <a:t> </a:t>
            </a:r>
            <a:r>
              <a:rPr lang="en-US" altLang="en-US" sz="1800" dirty="0" err="1">
                <a:latin typeface="Arial" charset="0"/>
              </a:rPr>
              <a:t>đất</a:t>
            </a:r>
            <a:r>
              <a:rPr lang="en-US" altLang="en-US" sz="1800" dirty="0">
                <a:latin typeface="Arial" charset="0"/>
              </a:rPr>
              <a:t> </a:t>
            </a:r>
            <a:r>
              <a:rPr lang="en-US" altLang="en-US" sz="1800" dirty="0" err="1">
                <a:latin typeface="Arial" charset="0"/>
              </a:rPr>
              <a:t>yếu</a:t>
            </a:r>
            <a:r>
              <a:rPr lang="en-US" altLang="en-US" sz="1800" dirty="0">
                <a:latin typeface="Arial" charset="0"/>
              </a:rPr>
              <a:t> </a:t>
            </a:r>
            <a:r>
              <a:rPr lang="en-US" altLang="en-US" sz="1800" dirty="0" err="1">
                <a:latin typeface="Arial" charset="0"/>
              </a:rPr>
              <a:t>sát</a:t>
            </a:r>
            <a:r>
              <a:rPr lang="en-US" altLang="en-US" sz="1800" dirty="0">
                <a:latin typeface="Arial" charset="0"/>
              </a:rPr>
              <a:t> </a:t>
            </a:r>
            <a:r>
              <a:rPr lang="en-US" altLang="en-US" sz="1800" dirty="0" err="1">
                <a:latin typeface="Arial" charset="0"/>
              </a:rPr>
              <a:t>mép</a:t>
            </a:r>
            <a:r>
              <a:rPr lang="en-US" altLang="en-US" sz="1800" dirty="0">
                <a:latin typeface="Arial" charset="0"/>
              </a:rPr>
              <a:t> </a:t>
            </a:r>
            <a:r>
              <a:rPr lang="en-US" altLang="en-US" sz="1800" dirty="0" err="1">
                <a:latin typeface="Arial" charset="0"/>
              </a:rPr>
              <a:t>bờ</a:t>
            </a:r>
            <a:r>
              <a:rPr lang="en-US" altLang="en-US" sz="1800" dirty="0">
                <a:latin typeface="Arial" charset="0"/>
              </a:rPr>
              <a:t> </a:t>
            </a:r>
            <a:r>
              <a:rPr lang="en-US" altLang="en-US" sz="1800" dirty="0" err="1">
                <a:latin typeface="Arial" charset="0"/>
              </a:rPr>
              <a:t>sông</a:t>
            </a:r>
            <a:endParaRPr lang="en-US" altLang="en-US" sz="1800" dirty="0">
              <a:latin typeface="Arial" charset="0"/>
            </a:endParaRPr>
          </a:p>
        </p:txBody>
      </p:sp>
      <p:graphicFrame>
        <p:nvGraphicFramePr>
          <p:cNvPr id="20" name="Group 18"/>
          <p:cNvGraphicFramePr>
            <a:graphicFrameLocks noGrp="1"/>
          </p:cNvGraphicFramePr>
          <p:nvPr>
            <p:extLst/>
          </p:nvPr>
        </p:nvGraphicFramePr>
        <p:xfrm>
          <a:off x="0" y="4763"/>
          <a:ext cx="9144000" cy="909637"/>
        </p:xfrm>
        <a:graphic>
          <a:graphicData uri="http://schemas.openxmlformats.org/drawingml/2006/table">
            <a:tbl>
              <a:tblPr/>
              <a:tblGrid>
                <a:gridCol w="22860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6553200">
                  <a:extLst>
                    <a:ext uri="{9D8B030D-6E8A-4147-A177-3AD203B41FA5}">
                      <a16:colId xmlns:a16="http://schemas.microsoft.com/office/drawing/2014/main" val="20002"/>
                    </a:ext>
                  </a:extLst>
                </a:gridCol>
              </a:tblGrid>
              <a:tr h="909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latin typeface="Arial" pitchFamily="34" charset="0"/>
                          <a:cs typeface="Arial" pitchFamily="34" charset="0"/>
                        </a:rPr>
                        <a:t>Tác</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động</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từ</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nội</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địa</a:t>
                      </a:r>
                      <a:r>
                        <a:rPr lang="en-US" sz="2000" b="0" baseline="0" dirty="0">
                          <a:solidFill>
                            <a:srgbClr val="FF0000"/>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xây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dựng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trình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nhà</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cửa</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hai</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bên</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bờ</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sông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kênh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rạch</a:t>
                      </a:r>
                      <a:endParaRPr lang="en-US" sz="2000" b="0" dirty="0">
                        <a:solidFill>
                          <a:srgbClr val="3333FF"/>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
        <p:nvSpPr>
          <p:cNvPr id="2" name="Date Placeholder 1"/>
          <p:cNvSpPr>
            <a:spLocks noGrp="1"/>
          </p:cNvSpPr>
          <p:nvPr>
            <p:ph type="dt" sz="half" idx="10"/>
          </p:nvPr>
        </p:nvSpPr>
        <p:spPr/>
        <p:txBody>
          <a:bodyPr/>
          <a:lstStyle/>
          <a:p>
            <a:pPr>
              <a:defRPr/>
            </a:pPr>
            <a:fld id="{B08A8476-D788-4768-B69F-25837FDA2757}" type="datetime1">
              <a:rPr lang="en-US" smtClean="0"/>
              <a:t>11/15/2018</a:t>
            </a:fld>
            <a:endParaRPr lang="en-US"/>
          </a:p>
        </p:txBody>
      </p:sp>
      <p:pic>
        <p:nvPicPr>
          <p:cNvPr id="1026" name="Picture 2" descr="Hình ảnh có liên quan">
            <a:extLst>
              <a:ext uri="{FF2B5EF4-FFF2-40B4-BE49-F238E27FC236}">
                <a16:creationId xmlns:a16="http://schemas.microsoft.com/office/drawing/2014/main" id="{1B1FC200-30C8-4100-A2D7-EBB790CD4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8964"/>
          <a:stretch>
            <a:fillRect/>
          </a:stretch>
        </p:blipFill>
        <p:spPr bwMode="auto">
          <a:xfrm>
            <a:off x="304800" y="1278507"/>
            <a:ext cx="3775424" cy="29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71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oup 18"/>
          <p:cNvGraphicFramePr>
            <a:graphicFrameLocks noGrp="1"/>
          </p:cNvGraphicFramePr>
          <p:nvPr>
            <p:extLst/>
          </p:nvPr>
        </p:nvGraphicFramePr>
        <p:xfrm>
          <a:off x="0" y="4763"/>
          <a:ext cx="9144000" cy="909637"/>
        </p:xfrm>
        <a:graphic>
          <a:graphicData uri="http://schemas.openxmlformats.org/drawingml/2006/table">
            <a:tbl>
              <a:tblPr/>
              <a:tblGrid>
                <a:gridCol w="2286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248400">
                  <a:extLst>
                    <a:ext uri="{9D8B030D-6E8A-4147-A177-3AD203B41FA5}">
                      <a16:colId xmlns:a16="http://schemas.microsoft.com/office/drawing/2014/main" val="20002"/>
                    </a:ext>
                  </a:extLst>
                </a:gridCol>
              </a:tblGrid>
              <a:tr h="909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latin typeface="Arial" pitchFamily="34" charset="0"/>
                          <a:cs typeface="Arial" pitchFamily="34" charset="0"/>
                        </a:rPr>
                        <a:t>Tác</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động</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từ</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nội</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địa</a:t>
                      </a:r>
                      <a:r>
                        <a:rPr lang="en-US" sz="2000" b="0" baseline="0" dirty="0">
                          <a:solidFill>
                            <a:srgbClr val="FF0000"/>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xây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dựng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trình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nhà</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cửa</a:t>
                      </a:r>
                      <a:r>
                        <a:rPr lang="en-US" sz="2000" b="0" baseline="0" dirty="0">
                          <a:solidFill>
                            <a:srgbClr val="3333FF"/>
                          </a:solidFill>
                          <a:latin typeface="Arial" pitchFamily="34" charset="0"/>
                          <a:cs typeface="Arial" pitchFamily="34" charset="0"/>
                        </a:rPr>
                        <a:t> , san </a:t>
                      </a:r>
                      <a:r>
                        <a:rPr lang="en-US" sz="2000" b="0" baseline="0" dirty="0" err="1">
                          <a:solidFill>
                            <a:srgbClr val="3333FF"/>
                          </a:solidFill>
                          <a:latin typeface="Arial" pitchFamily="34" charset="0"/>
                          <a:cs typeface="Arial" pitchFamily="34" charset="0"/>
                        </a:rPr>
                        <a:t>lấp</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mặt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bằng</a:t>
                      </a:r>
                      <a:r>
                        <a:rPr lang="en-US" sz="2000" b="0" baseline="0" dirty="0">
                          <a:solidFill>
                            <a:srgbClr val="3333FF"/>
                          </a:solidFill>
                          <a:latin typeface="Arial" pitchFamily="34" charset="0"/>
                          <a:cs typeface="Arial" pitchFamily="34" charset="0"/>
                        </a:rPr>
                        <a:t>…. </a:t>
                      </a:r>
                      <a:endParaRPr lang="en-US" sz="2000" b="0" dirty="0">
                        <a:solidFill>
                          <a:srgbClr val="3333FF"/>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4D80346B-9A77-4870-A075-2C617AA0EAE8}" type="slidenum">
              <a:rPr lang="en-US" smtClean="0"/>
              <a:pPr>
                <a:defRPr/>
              </a:pPr>
              <a:t>11</a:t>
            </a:fld>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l="3893" r="26686" b="33931"/>
          <a:stretch>
            <a:fillRect/>
          </a:stretch>
        </p:blipFill>
        <p:spPr bwMode="auto">
          <a:xfrm>
            <a:off x="817212" y="1046884"/>
            <a:ext cx="3879273" cy="184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l="2199" r="29073"/>
          <a:stretch>
            <a:fillRect/>
          </a:stretch>
        </p:blipFill>
        <p:spPr bwMode="auto">
          <a:xfrm>
            <a:off x="2286000" y="3022311"/>
            <a:ext cx="3325091" cy="18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l="5379" r="24567"/>
          <a:stretch>
            <a:fillRect/>
          </a:stretch>
        </p:blipFill>
        <p:spPr bwMode="auto">
          <a:xfrm>
            <a:off x="4145766" y="5029200"/>
            <a:ext cx="3394364" cy="16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5462263" y="2155312"/>
            <a:ext cx="1091570" cy="40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solidFill>
                  <a:srgbClr val="0000FF"/>
                </a:solidFill>
              </a:rPr>
              <a:t>P = 0 T/m2</a:t>
            </a:r>
          </a:p>
        </p:txBody>
      </p:sp>
      <p:sp>
        <p:nvSpPr>
          <p:cNvPr id="13" name="Rectangle 9"/>
          <p:cNvSpPr>
            <a:spLocks noChangeArrowheads="1"/>
          </p:cNvSpPr>
          <p:nvPr/>
        </p:nvSpPr>
        <p:spPr bwMode="auto">
          <a:xfrm>
            <a:off x="6681463" y="3673250"/>
            <a:ext cx="1091570" cy="40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solidFill>
                  <a:srgbClr val="0000FF"/>
                </a:solidFill>
              </a:rPr>
              <a:t>P = 2 T/m2</a:t>
            </a:r>
          </a:p>
        </p:txBody>
      </p:sp>
      <p:sp>
        <p:nvSpPr>
          <p:cNvPr id="16" name="Rectangle 10"/>
          <p:cNvSpPr>
            <a:spLocks noChangeArrowheads="1"/>
          </p:cNvSpPr>
          <p:nvPr/>
        </p:nvSpPr>
        <p:spPr bwMode="auto">
          <a:xfrm>
            <a:off x="7540130" y="5311120"/>
            <a:ext cx="13923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solidFill>
                  <a:srgbClr val="0000FF"/>
                </a:solidFill>
              </a:rPr>
              <a:t>P = 3 T/</a:t>
            </a:r>
            <a:r>
              <a:rPr lang="en-US" altLang="en-US" b="1" dirty="0" err="1">
                <a:solidFill>
                  <a:srgbClr val="0000FF"/>
                </a:solidFill>
              </a:rPr>
              <a:t>m2</a:t>
            </a:r>
            <a:r>
              <a:rPr lang="en-US" altLang="en-US" b="1" dirty="0">
                <a:solidFill>
                  <a:srgbClr val="0000FF"/>
                </a:solidFill>
              </a:rPr>
              <a:t> </a:t>
            </a:r>
          </a:p>
          <a:p>
            <a:pPr eaLnBrk="1" hangingPunct="1"/>
            <a:r>
              <a:rPr lang="en-US" altLang="en-US" sz="1600" b="1" dirty="0">
                <a:solidFill>
                  <a:schemeClr val="accent1"/>
                </a:solidFill>
              </a:rPr>
              <a:t>(2 m </a:t>
            </a:r>
            <a:r>
              <a:rPr lang="en-US" altLang="en-US" sz="1600" b="1" dirty="0" err="1">
                <a:solidFill>
                  <a:schemeClr val="accent1"/>
                </a:solidFill>
              </a:rPr>
              <a:t>đất</a:t>
            </a:r>
            <a:r>
              <a:rPr lang="en-US" altLang="en-US" sz="1600" b="1" dirty="0">
                <a:solidFill>
                  <a:schemeClr val="accent1"/>
                </a:solidFill>
              </a:rPr>
              <a:t>)</a:t>
            </a:r>
          </a:p>
        </p:txBody>
      </p:sp>
      <p:sp>
        <p:nvSpPr>
          <p:cNvPr id="2" name="Date Placeholder 1"/>
          <p:cNvSpPr>
            <a:spLocks noGrp="1"/>
          </p:cNvSpPr>
          <p:nvPr>
            <p:ph type="dt" sz="half" idx="10"/>
          </p:nvPr>
        </p:nvSpPr>
        <p:spPr/>
        <p:txBody>
          <a:bodyPr/>
          <a:lstStyle/>
          <a:p>
            <a:pPr>
              <a:defRPr/>
            </a:pPr>
            <a:fld id="{9DCA2063-92AE-4035-BD2C-9958FB2AC077}" type="datetime1">
              <a:rPr lang="en-US" smtClean="0"/>
              <a:t>11/15/2018</a:t>
            </a:fld>
            <a:endParaRPr lang="en-US"/>
          </a:p>
        </p:txBody>
      </p:sp>
    </p:spTree>
    <p:extLst>
      <p:ext uri="{BB962C8B-B14F-4D97-AF65-F5344CB8AC3E}">
        <p14:creationId xmlns:p14="http://schemas.microsoft.com/office/powerpoint/2010/main" val="139239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oup 18"/>
          <p:cNvGraphicFramePr>
            <a:graphicFrameLocks noGrp="1"/>
          </p:cNvGraphicFramePr>
          <p:nvPr>
            <p:extLst/>
          </p:nvPr>
        </p:nvGraphicFramePr>
        <p:xfrm>
          <a:off x="0" y="4763"/>
          <a:ext cx="9144000" cy="909637"/>
        </p:xfrm>
        <a:graphic>
          <a:graphicData uri="http://schemas.openxmlformats.org/drawingml/2006/table">
            <a:tbl>
              <a:tblPr/>
              <a:tblGrid>
                <a:gridCol w="2286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248400">
                  <a:extLst>
                    <a:ext uri="{9D8B030D-6E8A-4147-A177-3AD203B41FA5}">
                      <a16:colId xmlns:a16="http://schemas.microsoft.com/office/drawing/2014/main" val="20002"/>
                    </a:ext>
                  </a:extLst>
                </a:gridCol>
              </a:tblGrid>
              <a:tr h="909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latin typeface="Arial" pitchFamily="34" charset="0"/>
                          <a:cs typeface="Arial" pitchFamily="34" charset="0"/>
                        </a:rPr>
                        <a:t>Tác</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động</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từ</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nội</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địa</a:t>
                      </a:r>
                      <a:r>
                        <a:rPr lang="en-US" sz="2000" b="0" baseline="0" dirty="0">
                          <a:solidFill>
                            <a:srgbClr val="FF0000"/>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xây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dựng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bờ</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bao</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đê</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bao</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làm</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tập</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trung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dòng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chảy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vào</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kênh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rạch</a:t>
                      </a:r>
                      <a:endParaRPr lang="en-US" sz="2000" b="0" dirty="0">
                        <a:solidFill>
                          <a:srgbClr val="3333FF"/>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4D80346B-9A77-4870-A075-2C617AA0EAE8}" type="slidenum">
              <a:rPr lang="en-US" smtClean="0"/>
              <a:pPr>
                <a:defRPr/>
              </a:pPr>
              <a:t>12</a:t>
            </a:fld>
            <a:endParaRPr lang="en-US"/>
          </a:p>
        </p:txBody>
      </p:sp>
      <p:grpSp>
        <p:nvGrpSpPr>
          <p:cNvPr id="14" name="Group 12"/>
          <p:cNvGrpSpPr>
            <a:grpSpLocks/>
          </p:cNvGrpSpPr>
          <p:nvPr/>
        </p:nvGrpSpPr>
        <p:grpSpPr bwMode="auto">
          <a:xfrm>
            <a:off x="256309" y="996604"/>
            <a:ext cx="4876800" cy="1571625"/>
            <a:chOff x="0" y="0"/>
            <a:chExt cx="3630" cy="1518"/>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30" cy="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8"/>
            <p:cNvSpPr>
              <a:spLocks noChangeShapeType="1"/>
            </p:cNvSpPr>
            <p:nvPr/>
          </p:nvSpPr>
          <p:spPr bwMode="auto">
            <a:xfrm>
              <a:off x="384" y="912"/>
              <a:ext cx="3024"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4"/>
          <p:cNvGrpSpPr>
            <a:grpSpLocks/>
          </p:cNvGrpSpPr>
          <p:nvPr/>
        </p:nvGrpSpPr>
        <p:grpSpPr bwMode="auto">
          <a:xfrm>
            <a:off x="3352800" y="2667000"/>
            <a:ext cx="4884742" cy="1981200"/>
            <a:chOff x="144" y="2832"/>
            <a:chExt cx="3456" cy="1488"/>
          </a:xfrm>
        </p:grpSpPr>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832"/>
              <a:ext cx="3456"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11"/>
            <p:cNvSpPr>
              <a:spLocks noChangeShapeType="1"/>
            </p:cNvSpPr>
            <p:nvPr/>
          </p:nvSpPr>
          <p:spPr bwMode="auto">
            <a:xfrm>
              <a:off x="381" y="3714"/>
              <a:ext cx="3024"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7"/>
          <p:cNvGrpSpPr>
            <a:grpSpLocks/>
          </p:cNvGrpSpPr>
          <p:nvPr/>
        </p:nvGrpSpPr>
        <p:grpSpPr bwMode="auto">
          <a:xfrm>
            <a:off x="304800" y="4724400"/>
            <a:ext cx="4530059" cy="1981200"/>
            <a:chOff x="192" y="2677"/>
            <a:chExt cx="3168" cy="1643"/>
          </a:xfrm>
        </p:grpSpPr>
        <p:pic>
          <p:nvPicPr>
            <p:cNvPr id="23" name="Picture 5" descr="Picture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 y="2677"/>
              <a:ext cx="3168" cy="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6"/>
            <p:cNvSpPr>
              <a:spLocks noChangeShapeType="1"/>
            </p:cNvSpPr>
            <p:nvPr/>
          </p:nvSpPr>
          <p:spPr bwMode="auto">
            <a:xfrm>
              <a:off x="576" y="3882"/>
              <a:ext cx="2544"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 name="Date Placeholder 1"/>
          <p:cNvSpPr>
            <a:spLocks noGrp="1"/>
          </p:cNvSpPr>
          <p:nvPr>
            <p:ph type="dt" sz="half" idx="10"/>
          </p:nvPr>
        </p:nvSpPr>
        <p:spPr/>
        <p:txBody>
          <a:bodyPr/>
          <a:lstStyle/>
          <a:p>
            <a:pPr>
              <a:defRPr/>
            </a:pPr>
            <a:fld id="{8078CE64-81F1-4449-96CB-4FB5BB3EA8FB}" type="datetime1">
              <a:rPr lang="en-US" smtClean="0"/>
              <a:t>11/15/2018</a:t>
            </a:fld>
            <a:endParaRPr lang="en-US"/>
          </a:p>
        </p:txBody>
      </p:sp>
    </p:spTree>
    <p:extLst>
      <p:ext uri="{BB962C8B-B14F-4D97-AF65-F5344CB8AC3E}">
        <p14:creationId xmlns:p14="http://schemas.microsoft.com/office/powerpoint/2010/main" val="53135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oup 18"/>
          <p:cNvGraphicFramePr>
            <a:graphicFrameLocks noGrp="1"/>
          </p:cNvGraphicFramePr>
          <p:nvPr>
            <p:extLst/>
          </p:nvPr>
        </p:nvGraphicFramePr>
        <p:xfrm>
          <a:off x="0" y="4763"/>
          <a:ext cx="9144000" cy="909637"/>
        </p:xfrm>
        <a:graphic>
          <a:graphicData uri="http://schemas.openxmlformats.org/drawingml/2006/table">
            <a:tbl>
              <a:tblPr/>
              <a:tblGrid>
                <a:gridCol w="2286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248400">
                  <a:extLst>
                    <a:ext uri="{9D8B030D-6E8A-4147-A177-3AD203B41FA5}">
                      <a16:colId xmlns:a16="http://schemas.microsoft.com/office/drawing/2014/main" val="20002"/>
                    </a:ext>
                  </a:extLst>
                </a:gridCol>
              </a:tblGrid>
              <a:tr h="909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latin typeface="Arial" pitchFamily="34" charset="0"/>
                          <a:cs typeface="Arial" pitchFamily="34" charset="0"/>
                        </a:rPr>
                        <a:t>Tác</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động</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từ</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nội</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địa</a:t>
                      </a:r>
                      <a:r>
                        <a:rPr lang="en-US" sz="2000" b="0" baseline="0" dirty="0">
                          <a:solidFill>
                            <a:srgbClr val="FF0000"/>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Khai</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thác</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cát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không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đúng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quy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hoạch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cát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tặc</a:t>
                      </a:r>
                      <a:r>
                        <a:rPr lang="en-US" sz="2000" b="0" baseline="0" dirty="0">
                          <a:solidFill>
                            <a:srgbClr val="3333FF"/>
                          </a:solidFill>
                          <a:latin typeface="Arial" pitchFamily="34" charset="0"/>
                          <a:cs typeface="Arial" pitchFamily="34" charset="0"/>
                        </a:rPr>
                        <a:t>….</a:t>
                      </a:r>
                      <a:endParaRPr lang="en-US" sz="2000" b="0" dirty="0">
                        <a:solidFill>
                          <a:srgbClr val="3333FF"/>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
        <p:nvSpPr>
          <p:cNvPr id="5" name="Slide Number Placeholder 4"/>
          <p:cNvSpPr>
            <a:spLocks noGrp="1"/>
          </p:cNvSpPr>
          <p:nvPr>
            <p:ph type="sldNum" sz="quarter" idx="12"/>
          </p:nvPr>
        </p:nvSpPr>
        <p:spPr/>
        <p:txBody>
          <a:bodyPr/>
          <a:lstStyle/>
          <a:p>
            <a:pPr>
              <a:defRPr/>
            </a:pPr>
            <a:fld id="{4D80346B-9A77-4870-A075-2C617AA0EAE8}" type="slidenum">
              <a:rPr lang="en-US" smtClean="0"/>
              <a:pPr>
                <a:defRPr/>
              </a:pPr>
              <a:t>13</a:t>
            </a:fld>
            <a:endParaRPr lang="en-US"/>
          </a:p>
        </p:txBody>
      </p:sp>
      <p:pic>
        <p:nvPicPr>
          <p:cNvPr id="165890" name="Picture 16" descr="IMG_4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43000"/>
            <a:ext cx="395801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5889" name="Picture 23" descr="IMG_4425"/>
          <p:cNvPicPr>
            <a:picLocks noChangeAspect="1" noChangeArrowheads="1"/>
          </p:cNvPicPr>
          <p:nvPr/>
        </p:nvPicPr>
        <p:blipFill>
          <a:blip r:embed="rId3">
            <a:extLst>
              <a:ext uri="{28A0092B-C50C-407E-A947-70E740481C1C}">
                <a14:useLocalDpi xmlns:a14="http://schemas.microsoft.com/office/drawing/2010/main" val="0"/>
              </a:ext>
            </a:extLst>
          </a:blip>
          <a:srcRect l="18665" t="8235" b="20000"/>
          <a:stretch>
            <a:fillRect/>
          </a:stretch>
        </p:blipFill>
        <p:spPr bwMode="auto">
          <a:xfrm>
            <a:off x="304800" y="1143000"/>
            <a:ext cx="4050064" cy="29718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0"/>
          <p:cNvSpPr>
            <a:spLocks noChangeArrowheads="1"/>
          </p:cNvSpPr>
          <p:nvPr/>
        </p:nvSpPr>
        <p:spPr bwMode="auto">
          <a:xfrm>
            <a:off x="392464" y="4724400"/>
            <a:ext cx="852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57200" eaLnBrk="0" hangingPunct="0"/>
            <a:r>
              <a:rPr lang="en-US" altLang="en-US" dirty="0" err="1">
                <a:latin typeface="Arial" charset="0"/>
              </a:rPr>
              <a:t>Trên</a:t>
            </a:r>
            <a:r>
              <a:rPr lang="en-US" altLang="en-US" dirty="0">
                <a:latin typeface="Arial" charset="0"/>
              </a:rPr>
              <a:t> </a:t>
            </a:r>
            <a:r>
              <a:rPr lang="en-US" altLang="en-US" dirty="0" err="1">
                <a:latin typeface="Arial" charset="0"/>
              </a:rPr>
              <a:t>sông</a:t>
            </a:r>
            <a:r>
              <a:rPr lang="en-US" altLang="en-US" dirty="0">
                <a:latin typeface="Arial" charset="0"/>
              </a:rPr>
              <a:t> </a:t>
            </a:r>
            <a:r>
              <a:rPr lang="en-US" altLang="en-US" dirty="0" err="1">
                <a:latin typeface="Arial" charset="0"/>
              </a:rPr>
              <a:t>Tiền</a:t>
            </a:r>
            <a:r>
              <a:rPr lang="en-US" altLang="en-US" dirty="0">
                <a:latin typeface="Arial" charset="0"/>
              </a:rPr>
              <a:t>: </a:t>
            </a:r>
            <a:r>
              <a:rPr lang="en-US" altLang="en-US" dirty="0" err="1">
                <a:latin typeface="Arial" charset="0"/>
              </a:rPr>
              <a:t>Khai</a:t>
            </a:r>
            <a:r>
              <a:rPr lang="en-US" altLang="en-US" dirty="0">
                <a:latin typeface="Arial" charset="0"/>
              </a:rPr>
              <a:t> </a:t>
            </a:r>
            <a:r>
              <a:rPr lang="en-US" altLang="en-US" dirty="0" err="1">
                <a:latin typeface="Arial" charset="0"/>
              </a:rPr>
              <a:t>thác</a:t>
            </a:r>
            <a:r>
              <a:rPr lang="en-US" altLang="en-US" dirty="0">
                <a:latin typeface="Arial" charset="0"/>
              </a:rPr>
              <a:t> </a:t>
            </a:r>
            <a:r>
              <a:rPr lang="en-US" altLang="en-US" dirty="0" err="1">
                <a:latin typeface="Arial" charset="0"/>
              </a:rPr>
              <a:t>cát</a:t>
            </a:r>
            <a:r>
              <a:rPr lang="en-US" altLang="en-US" dirty="0">
                <a:latin typeface="Arial" charset="0"/>
              </a:rPr>
              <a:t> </a:t>
            </a:r>
            <a:r>
              <a:rPr lang="en-US" altLang="en-US" dirty="0" err="1">
                <a:latin typeface="Arial" charset="0"/>
              </a:rPr>
              <a:t>tại</a:t>
            </a:r>
            <a:r>
              <a:rPr lang="en-US" altLang="en-US" dirty="0">
                <a:latin typeface="Arial" charset="0"/>
              </a:rPr>
              <a:t> </a:t>
            </a:r>
            <a:r>
              <a:rPr lang="en-US" altLang="en-US" dirty="0" err="1">
                <a:latin typeface="Arial" charset="0"/>
              </a:rPr>
              <a:t>đầu</a:t>
            </a:r>
            <a:r>
              <a:rPr lang="en-US" altLang="en-US" dirty="0">
                <a:latin typeface="Arial" charset="0"/>
              </a:rPr>
              <a:t> </a:t>
            </a:r>
            <a:r>
              <a:rPr lang="en-US" altLang="en-US" dirty="0" err="1">
                <a:latin typeface="Arial" charset="0"/>
              </a:rPr>
              <a:t>cù</a:t>
            </a:r>
            <a:r>
              <a:rPr lang="en-US" altLang="en-US" dirty="0">
                <a:latin typeface="Arial" charset="0"/>
              </a:rPr>
              <a:t> </a:t>
            </a:r>
            <a:r>
              <a:rPr lang="en-US" altLang="en-US" dirty="0" err="1">
                <a:latin typeface="Arial" charset="0"/>
              </a:rPr>
              <a:t>lao</a:t>
            </a:r>
            <a:r>
              <a:rPr lang="en-US" altLang="en-US" dirty="0">
                <a:latin typeface="Arial" charset="0"/>
              </a:rPr>
              <a:t> </a:t>
            </a:r>
            <a:r>
              <a:rPr lang="vi-VN" altLang="en-US" dirty="0">
                <a:latin typeface="Arial" charset="0"/>
              </a:rPr>
              <a:t>ấp An Long xã An Bình làm cuốn trôi hàng chục bè cá của người dân</a:t>
            </a:r>
            <a:r>
              <a:rPr lang="en-US" altLang="en-US" dirty="0">
                <a:latin typeface="Arial" charset="0"/>
              </a:rPr>
              <a:t> </a:t>
            </a:r>
            <a:r>
              <a:rPr lang="en-US" altLang="en-US" dirty="0" err="1">
                <a:latin typeface="Arial" charset="0"/>
              </a:rPr>
              <a:t>xuống</a:t>
            </a:r>
            <a:r>
              <a:rPr lang="en-US" altLang="en-US" dirty="0">
                <a:latin typeface="Arial" charset="0"/>
              </a:rPr>
              <a:t> </a:t>
            </a:r>
            <a:r>
              <a:rPr lang="en-US" altLang="en-US" dirty="0" err="1">
                <a:latin typeface="Arial" charset="0"/>
              </a:rPr>
              <a:t>sông</a:t>
            </a:r>
            <a:r>
              <a:rPr lang="en-US" altLang="en-US" dirty="0">
                <a:latin typeface="Arial" charset="0"/>
              </a:rPr>
              <a:t> (</a:t>
            </a:r>
            <a:r>
              <a:rPr lang="en-US" altLang="en-US" dirty="0" err="1">
                <a:latin typeface="Arial" charset="0"/>
              </a:rPr>
              <a:t>ngày</a:t>
            </a:r>
            <a:r>
              <a:rPr lang="en-US" altLang="en-US" dirty="0">
                <a:latin typeface="Arial" charset="0"/>
              </a:rPr>
              <a:t> 29/10/2012)</a:t>
            </a:r>
          </a:p>
        </p:txBody>
      </p:sp>
      <p:sp>
        <p:nvSpPr>
          <p:cNvPr id="2" name="Date Placeholder 1"/>
          <p:cNvSpPr>
            <a:spLocks noGrp="1"/>
          </p:cNvSpPr>
          <p:nvPr>
            <p:ph type="dt" sz="half" idx="10"/>
          </p:nvPr>
        </p:nvSpPr>
        <p:spPr/>
        <p:txBody>
          <a:bodyPr/>
          <a:lstStyle/>
          <a:p>
            <a:pPr>
              <a:defRPr/>
            </a:pPr>
            <a:fld id="{53FE2C48-B778-4C23-8A86-80CFA29F9F66}" type="datetime1">
              <a:rPr lang="en-US" smtClean="0"/>
              <a:t>11/15/2018</a:t>
            </a:fld>
            <a:endParaRPr lang="en-US"/>
          </a:p>
        </p:txBody>
      </p:sp>
    </p:spTree>
    <p:extLst>
      <p:ext uri="{BB962C8B-B14F-4D97-AF65-F5344CB8AC3E}">
        <p14:creationId xmlns:p14="http://schemas.microsoft.com/office/powerpoint/2010/main" val="3781231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Group 18"/>
          <p:cNvGraphicFramePr>
            <a:graphicFrameLocks noGrp="1"/>
          </p:cNvGraphicFramePr>
          <p:nvPr>
            <p:extLst>
              <p:ext uri="{D42A27DB-BD31-4B8C-83A1-F6EECF244321}">
                <p14:modId xmlns:p14="http://schemas.microsoft.com/office/powerpoint/2010/main" val="2653023452"/>
              </p:ext>
            </p:extLst>
          </p:nvPr>
        </p:nvGraphicFramePr>
        <p:xfrm>
          <a:off x="0" y="4763"/>
          <a:ext cx="9144000" cy="1066536"/>
        </p:xfrm>
        <a:graphic>
          <a:graphicData uri="http://schemas.openxmlformats.org/drawingml/2006/table">
            <a:tbl>
              <a:tblPr/>
              <a:tblGrid>
                <a:gridCol w="5105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Đồng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Bằng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sông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Cửu</a:t>
                      </a:r>
                      <a:r>
                        <a:rPr lang="en-US" sz="1800" b="1" baseline="0" dirty="0">
                          <a:solidFill>
                            <a:srgbClr val="0000FF"/>
                          </a:solidFill>
                          <a:latin typeface="Arial" pitchFamily="34" charset="0"/>
                          <a:cs typeface="Arial" pitchFamily="34" charset="0"/>
                        </a:rPr>
                        <a:t> Long</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latin typeface="Arial" pitchFamily="34" charset="0"/>
                          <a:cs typeface="Arial" pitchFamily="34" charset="0"/>
                        </a:rPr>
                        <a:t>Tác</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động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từ</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biển</a:t>
                      </a:r>
                      <a:r>
                        <a:rPr lang="en-US" sz="2000" b="1" baseline="0" dirty="0">
                          <a:solidFill>
                            <a:srgbClr val="FF0000"/>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Khai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thác</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thủy</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hải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sản</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ven</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biển</a:t>
                      </a:r>
                      <a:endParaRPr lang="en-US" sz="2000" b="1" dirty="0">
                        <a:solidFill>
                          <a:srgbClr val="3333FF"/>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a:xfrm>
            <a:off x="7924800" y="6416675"/>
            <a:ext cx="762000" cy="365125"/>
          </a:xfrm>
        </p:spPr>
        <p:txBody>
          <a:bodyPr/>
          <a:lstStyle/>
          <a:p>
            <a:pPr>
              <a:defRPr/>
            </a:pPr>
            <a:fld id="{E3E05630-C579-4974-8B01-8609D51DD36D}" type="slidenum">
              <a:rPr lang="en-US" smtClean="0"/>
              <a:pPr>
                <a:defRPr/>
              </a:pPr>
              <a:t>14</a:t>
            </a:fld>
            <a:endParaRPr lang="en-US"/>
          </a:p>
        </p:txBody>
      </p:sp>
      <p:sp>
        <p:nvSpPr>
          <p:cNvPr id="2" name="Date Placeholder 1"/>
          <p:cNvSpPr>
            <a:spLocks noGrp="1"/>
          </p:cNvSpPr>
          <p:nvPr>
            <p:ph type="dt" sz="half" idx="10"/>
          </p:nvPr>
        </p:nvSpPr>
        <p:spPr/>
        <p:txBody>
          <a:bodyPr/>
          <a:lstStyle/>
          <a:p>
            <a:pPr>
              <a:defRPr/>
            </a:pPr>
            <a:fld id="{8EAC4F0B-1515-4675-A93A-EF7F1F6CE75B}" type="datetime1">
              <a:rPr lang="en-US" smtClean="0"/>
              <a:t>11/15/2018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1212850"/>
            <a:ext cx="827405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827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30356C6-6192-4908-B274-9D64613B55C2}" type="slidenum">
              <a:rPr lang="en-US" smtClean="0"/>
              <a:pPr>
                <a:defRPr/>
              </a:pPr>
              <a:t>15</a:t>
            </a:fld>
            <a:endParaRPr lang="en-US"/>
          </a:p>
        </p:txBody>
      </p:sp>
      <p:pic>
        <p:nvPicPr>
          <p:cNvPr id="3" name="Picture 2"/>
          <p:cNvPicPr>
            <a:picLocks noChangeAspect="1" noChangeArrowheads="1"/>
          </p:cNvPicPr>
          <p:nvPr/>
        </p:nvPicPr>
        <p:blipFill>
          <a:blip r:embed="rId2"/>
          <a:srcRect/>
          <a:stretch>
            <a:fillRect/>
          </a:stretch>
        </p:blipFill>
        <p:spPr bwMode="auto">
          <a:xfrm>
            <a:off x="127668" y="1028700"/>
            <a:ext cx="8863932" cy="5676900"/>
          </a:xfrm>
          <a:prstGeom prst="rect">
            <a:avLst/>
          </a:prstGeom>
          <a:noFill/>
          <a:ln w="9525">
            <a:noFill/>
            <a:miter lim="800000"/>
            <a:headEnd/>
            <a:tailEnd/>
          </a:ln>
        </p:spPr>
      </p:pic>
      <p:sp>
        <p:nvSpPr>
          <p:cNvPr id="5" name="Oval 4"/>
          <p:cNvSpPr/>
          <p:nvPr/>
        </p:nvSpPr>
        <p:spPr>
          <a:xfrm>
            <a:off x="1981200" y="5385955"/>
            <a:ext cx="1143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10000" y="3922569"/>
            <a:ext cx="1143000" cy="1110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C00000"/>
              </a:solidFill>
            </a:endParaRPr>
          </a:p>
        </p:txBody>
      </p:sp>
      <p:sp>
        <p:nvSpPr>
          <p:cNvPr id="7" name="Oval 6"/>
          <p:cNvSpPr/>
          <p:nvPr/>
        </p:nvSpPr>
        <p:spPr>
          <a:xfrm>
            <a:off x="6172200" y="2890405"/>
            <a:ext cx="990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77000" y="3524204"/>
            <a:ext cx="1681871" cy="276999"/>
          </a:xfrm>
          <a:prstGeom prst="rect">
            <a:avLst/>
          </a:prstGeom>
          <a:noFill/>
        </p:spPr>
        <p:txBody>
          <a:bodyPr wrap="none" rtlCol="0">
            <a:spAutoFit/>
          </a:bodyPr>
          <a:lstStyle/>
          <a:p>
            <a:r>
              <a:rPr lang="en-US" sz="1200" b="1">
                <a:solidFill>
                  <a:srgbClr val="C00000"/>
                </a:solidFill>
              </a:rPr>
              <a:t>Lien Huong Town</a:t>
            </a:r>
          </a:p>
        </p:txBody>
      </p:sp>
      <p:sp>
        <p:nvSpPr>
          <p:cNvPr id="9" name="TextBox 8"/>
          <p:cNvSpPr txBox="1"/>
          <p:nvPr/>
        </p:nvSpPr>
        <p:spPr>
          <a:xfrm>
            <a:off x="4219830" y="4620983"/>
            <a:ext cx="1495922" cy="276999"/>
          </a:xfrm>
          <a:prstGeom prst="rect">
            <a:avLst/>
          </a:prstGeom>
          <a:noFill/>
        </p:spPr>
        <p:txBody>
          <a:bodyPr wrap="none" rtlCol="0">
            <a:spAutoFit/>
          </a:bodyPr>
          <a:lstStyle/>
          <a:p>
            <a:r>
              <a:rPr lang="en-US" sz="1200" b="1">
                <a:solidFill>
                  <a:srgbClr val="C00000"/>
                </a:solidFill>
              </a:rPr>
              <a:t>Phan Thiet City</a:t>
            </a:r>
          </a:p>
        </p:txBody>
      </p:sp>
      <p:sp>
        <p:nvSpPr>
          <p:cNvPr id="10" name="TextBox 9"/>
          <p:cNvSpPr txBox="1"/>
          <p:nvPr/>
        </p:nvSpPr>
        <p:spPr>
          <a:xfrm>
            <a:off x="2611021" y="6114913"/>
            <a:ext cx="1067921" cy="276999"/>
          </a:xfrm>
          <a:prstGeom prst="rect">
            <a:avLst/>
          </a:prstGeom>
          <a:noFill/>
        </p:spPr>
        <p:txBody>
          <a:bodyPr wrap="none" rtlCol="0">
            <a:spAutoFit/>
          </a:bodyPr>
          <a:lstStyle/>
          <a:p>
            <a:r>
              <a:rPr lang="en-US" sz="1200" b="1">
                <a:solidFill>
                  <a:srgbClr val="C00000"/>
                </a:solidFill>
              </a:rPr>
              <a:t>Lagi Town</a:t>
            </a:r>
          </a:p>
        </p:txBody>
      </p:sp>
      <p:graphicFrame>
        <p:nvGraphicFramePr>
          <p:cNvPr id="11" name="Group 18">
            <a:extLst>
              <a:ext uri="{FF2B5EF4-FFF2-40B4-BE49-F238E27FC236}">
                <a16:creationId xmlns:a16="http://schemas.microsoft.com/office/drawing/2014/main" id="{33DA369E-3B71-44C4-A481-E644795CED09}"/>
              </a:ext>
            </a:extLst>
          </p:cNvPr>
          <p:cNvGraphicFramePr>
            <a:graphicFrameLocks noGrp="1"/>
          </p:cNvGraphicFramePr>
          <p:nvPr>
            <p:extLst>
              <p:ext uri="{D42A27DB-BD31-4B8C-83A1-F6EECF244321}">
                <p14:modId xmlns:p14="http://schemas.microsoft.com/office/powerpoint/2010/main" val="3811906052"/>
              </p:ext>
            </p:extLst>
          </p:nvPr>
        </p:nvGraphicFramePr>
        <p:xfrm>
          <a:off x="0" y="4763"/>
          <a:ext cx="9144000" cy="1005576"/>
        </p:xfrm>
        <a:graphic>
          <a:graphicData uri="http://schemas.openxmlformats.org/drawingml/2006/table">
            <a:tbl>
              <a:tblPr/>
              <a:tblGrid>
                <a:gridCol w="5105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a:solidFill>
                            <a:srgbClr val="0000FF"/>
                          </a:solidFill>
                          <a:latin typeface="Arial" pitchFamily="34" charset="0"/>
                          <a:cs typeface="Arial" pitchFamily="34" charset="0"/>
                        </a:rPr>
                        <a:t>Ven </a:t>
                      </a:r>
                      <a:r>
                        <a:rPr lang="en-US" sz="1800" b="1" baseline="0" dirty="0" err="1">
                          <a:solidFill>
                            <a:srgbClr val="0000FF"/>
                          </a:solidFill>
                          <a:latin typeface="Arial" pitchFamily="34" charset="0"/>
                          <a:cs typeface="Arial" pitchFamily="34" charset="0"/>
                        </a:rPr>
                        <a:t>biển</a:t>
                      </a:r>
                      <a:r>
                        <a:rPr lang="en-US" sz="1800" b="1" baseline="0" dirty="0">
                          <a:solidFill>
                            <a:srgbClr val="0000FF"/>
                          </a:solidFill>
                          <a:latin typeface="Arial" pitchFamily="34" charset="0"/>
                          <a:cs typeface="Arial" pitchFamily="34" charset="0"/>
                        </a:rPr>
                        <a:t> Nam Trung </a:t>
                      </a:r>
                      <a:r>
                        <a:rPr lang="en-US" sz="1800" b="1" baseline="0" dirty="0" err="1">
                          <a:solidFill>
                            <a:srgbClr val="0000FF"/>
                          </a:solidFill>
                          <a:latin typeface="Arial" pitchFamily="34" charset="0"/>
                          <a:cs typeface="Arial" pitchFamily="34" charset="0"/>
                        </a:rPr>
                        <a:t>Bộ</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điển</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hình</a:t>
                      </a:r>
                      <a:r>
                        <a:rPr lang="en-US" sz="1800" b="1" baseline="0" dirty="0">
                          <a:solidFill>
                            <a:srgbClr val="0000FF"/>
                          </a:solidFill>
                          <a:latin typeface="Arial" pitchFamily="34" charset="0"/>
                          <a:cs typeface="Arial" pitchFamily="34" charset="0"/>
                        </a:rPr>
                        <a:t> – </a:t>
                      </a:r>
                      <a:r>
                        <a:rPr lang="en-US" sz="1800" b="1" baseline="0" dirty="0" err="1">
                          <a:solidFill>
                            <a:srgbClr val="0000FF"/>
                          </a:solidFill>
                          <a:latin typeface="Arial" pitchFamily="34" charset="0"/>
                          <a:cs typeface="Arial" pitchFamily="34" charset="0"/>
                        </a:rPr>
                        <a:t>Tỉnh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Bình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Thuận</a:t>
                      </a:r>
                      <a:r>
                        <a:rPr lang="en-US" sz="1800" b="1" baseline="0" dirty="0">
                          <a:solidFill>
                            <a:srgbClr val="0000FF"/>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Arial" pitchFamily="34" charset="0"/>
                          <a:cs typeface="Arial" pitchFamily="34" charset="0"/>
                        </a:rPr>
                        <a:t>Tác</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động</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hồ</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chứa</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th</a:t>
                      </a:r>
                      <a:r>
                        <a:rPr lang="vi-VN" sz="1800" b="1" baseline="0" dirty="0">
                          <a:solidFill>
                            <a:srgbClr val="FF0000"/>
                          </a:solidFill>
                          <a:latin typeface="Arial" pitchFamily="34" charset="0"/>
                          <a:cs typeface="Arial" pitchFamily="34" charset="0"/>
                        </a:rPr>
                        <a:t>ư</a:t>
                      </a:r>
                      <a:r>
                        <a:rPr lang="en-US" sz="1800" b="1" baseline="0" dirty="0" err="1">
                          <a:solidFill>
                            <a:srgbClr val="FF0000"/>
                          </a:solidFill>
                          <a:latin typeface="Arial" pitchFamily="34" charset="0"/>
                          <a:cs typeface="Arial" pitchFamily="34" charset="0"/>
                        </a:rPr>
                        <a:t>ợng</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nguồn</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hầu</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như</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chưa</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có</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số</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liệu</a:t>
                      </a:r>
                      <a:endParaRPr lang="en-US" sz="1800" b="1" dirty="0">
                        <a:solidFill>
                          <a:srgbClr val="3333FF"/>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23111296"/>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30356C6-6192-4908-B274-9D64613B55C2}" type="slidenum">
              <a:rPr lang="en-US" smtClean="0"/>
              <a:pPr>
                <a:defRPr/>
              </a:pPr>
              <a:t>16</a:t>
            </a:fld>
            <a:endParaRPr 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67" t="10547" r="13799" b="10796"/>
          <a:stretch/>
        </p:blipFill>
        <p:spPr bwMode="auto">
          <a:xfrm>
            <a:off x="75663" y="703558"/>
            <a:ext cx="4419600" cy="248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87516" y="2382976"/>
            <a:ext cx="397947" cy="374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20852" y="1944767"/>
            <a:ext cx="397947" cy="374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1219200"/>
            <a:ext cx="397947" cy="374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131747" y="1424464"/>
            <a:ext cx="677326" cy="139531"/>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630106" y="2466117"/>
            <a:ext cx="1819729" cy="830997"/>
          </a:xfrm>
          <a:prstGeom prst="rect">
            <a:avLst/>
          </a:prstGeom>
        </p:spPr>
        <p:txBody>
          <a:bodyPr wrap="none">
            <a:spAutoFit/>
          </a:bodyPr>
          <a:lstStyle/>
          <a:p>
            <a:r>
              <a:rPr lang="en-US" sz="1600" dirty="0" err="1">
                <a:solidFill>
                  <a:srgbClr val="3333FF"/>
                </a:solidFill>
              </a:rPr>
              <a:t>Sóng</a:t>
            </a:r>
            <a:r>
              <a:rPr lang="en-US" sz="1600" dirty="0">
                <a:solidFill>
                  <a:srgbClr val="3333FF"/>
                </a:solidFill>
              </a:rPr>
              <a:t> </a:t>
            </a:r>
            <a:r>
              <a:rPr lang="en-US" sz="1600" dirty="0" err="1">
                <a:solidFill>
                  <a:srgbClr val="3333FF"/>
                </a:solidFill>
              </a:rPr>
              <a:t>mô</a:t>
            </a:r>
            <a:r>
              <a:rPr lang="en-US" sz="1600" dirty="0">
                <a:solidFill>
                  <a:srgbClr val="3333FF"/>
                </a:solidFill>
              </a:rPr>
              <a:t> </a:t>
            </a:r>
            <a:r>
              <a:rPr lang="en-US" sz="1600" dirty="0" err="1">
                <a:solidFill>
                  <a:srgbClr val="3333FF"/>
                </a:solidFill>
              </a:rPr>
              <a:t>phỏng</a:t>
            </a:r>
            <a:endParaRPr lang="en-US" sz="1600" dirty="0">
              <a:solidFill>
                <a:srgbClr val="3333FF"/>
              </a:solidFill>
            </a:endParaRPr>
          </a:p>
          <a:p>
            <a:r>
              <a:rPr lang="en-US" sz="1600" dirty="0">
                <a:solidFill>
                  <a:srgbClr val="3333FF"/>
                </a:solidFill>
              </a:rPr>
              <a:t>(2010-2012)</a:t>
            </a:r>
          </a:p>
          <a:p>
            <a:endParaRPr lang="en-US" sz="1600" dirty="0">
              <a:solidFill>
                <a:srgbClr val="3333FF"/>
              </a:solidFill>
            </a:endParaRPr>
          </a:p>
        </p:txBody>
      </p:sp>
      <p:pic>
        <p:nvPicPr>
          <p:cNvPr id="19" name="Picture 18" descr="E:\1__De tai NN 2015\0__BAO CAO\1__3 diem 3 nam\hoa va huong song TP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397" y="997521"/>
            <a:ext cx="2321357" cy="148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E:\1__De tai NN 2015\0__BAO CAO\1__3 diem 3 nam\Hoa va huong dong chay tai TP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633" y="1047245"/>
            <a:ext cx="1797541" cy="131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54402" y="2493867"/>
            <a:ext cx="2392001" cy="830997"/>
          </a:xfrm>
          <a:prstGeom prst="rect">
            <a:avLst/>
          </a:prstGeom>
        </p:spPr>
        <p:txBody>
          <a:bodyPr wrap="none">
            <a:spAutoFit/>
          </a:bodyPr>
          <a:lstStyle/>
          <a:p>
            <a:r>
              <a:rPr lang="en-US" sz="1600" dirty="0" err="1">
                <a:solidFill>
                  <a:srgbClr val="3333FF"/>
                </a:solidFill>
              </a:rPr>
              <a:t>Dòng</a:t>
            </a:r>
            <a:r>
              <a:rPr lang="en-US" sz="1600" dirty="0">
                <a:solidFill>
                  <a:srgbClr val="3333FF"/>
                </a:solidFill>
              </a:rPr>
              <a:t> </a:t>
            </a:r>
            <a:r>
              <a:rPr lang="en-US" sz="1600" dirty="0" err="1">
                <a:solidFill>
                  <a:srgbClr val="3333FF"/>
                </a:solidFill>
              </a:rPr>
              <a:t>chảy</a:t>
            </a:r>
            <a:r>
              <a:rPr lang="en-US" sz="1600" dirty="0">
                <a:solidFill>
                  <a:srgbClr val="3333FF"/>
                </a:solidFill>
              </a:rPr>
              <a:t> </a:t>
            </a:r>
            <a:r>
              <a:rPr lang="en-US" sz="1600" dirty="0" err="1">
                <a:solidFill>
                  <a:srgbClr val="3333FF"/>
                </a:solidFill>
              </a:rPr>
              <a:t>mô</a:t>
            </a:r>
            <a:r>
              <a:rPr lang="en-US" sz="1600" dirty="0">
                <a:solidFill>
                  <a:srgbClr val="3333FF"/>
                </a:solidFill>
              </a:rPr>
              <a:t> </a:t>
            </a:r>
            <a:r>
              <a:rPr lang="en-US" sz="1600" dirty="0" err="1">
                <a:solidFill>
                  <a:srgbClr val="3333FF"/>
                </a:solidFill>
              </a:rPr>
              <a:t>phỏng</a:t>
            </a:r>
            <a:endParaRPr lang="en-US" sz="1600" dirty="0">
              <a:solidFill>
                <a:srgbClr val="3333FF"/>
              </a:solidFill>
            </a:endParaRPr>
          </a:p>
          <a:p>
            <a:r>
              <a:rPr lang="en-US" sz="1600" dirty="0">
                <a:solidFill>
                  <a:srgbClr val="3333FF"/>
                </a:solidFill>
              </a:rPr>
              <a:t>(2010-2012)</a:t>
            </a:r>
          </a:p>
          <a:p>
            <a:endParaRPr lang="en-US" sz="1600" dirty="0">
              <a:solidFill>
                <a:srgbClr val="3333FF"/>
              </a:solidFill>
            </a:endParaRPr>
          </a:p>
        </p:txBody>
      </p:sp>
      <p:pic>
        <p:nvPicPr>
          <p:cNvPr id="21" name="Picture 20" descr="E:\1__De tai NN 2015\0__BAO CAO\1__3 diem 3 nam\hoa va huong song PT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448" y="3346279"/>
            <a:ext cx="2661831" cy="163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E:\1__De tai NN 2015\0__BAO CAO\1__3 diem 3 nam\hoa va huong song LG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3" y="3185976"/>
            <a:ext cx="2713999" cy="146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833" y="5134214"/>
            <a:ext cx="1976970" cy="125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Connector 27"/>
          <p:cNvCxnSpPr>
            <a:stCxn id="6" idx="5"/>
          </p:cNvCxnSpPr>
          <p:nvPr/>
        </p:nvCxnSpPr>
        <p:spPr>
          <a:xfrm>
            <a:off x="2960521" y="2264459"/>
            <a:ext cx="1463927" cy="1081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 idx="4"/>
          </p:cNvCxnSpPr>
          <p:nvPr/>
        </p:nvCxnSpPr>
        <p:spPr>
          <a:xfrm flipH="1">
            <a:off x="1887516" y="2757518"/>
            <a:ext cx="198974" cy="58876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Group 18">
            <a:extLst>
              <a:ext uri="{FF2B5EF4-FFF2-40B4-BE49-F238E27FC236}">
                <a16:creationId xmlns:a16="http://schemas.microsoft.com/office/drawing/2014/main" id="{C3C815B2-50A0-46DC-A15E-5E32D3D5A342}"/>
              </a:ext>
            </a:extLst>
          </p:cNvPr>
          <p:cNvGraphicFramePr>
            <a:graphicFrameLocks noGrp="1"/>
          </p:cNvGraphicFramePr>
          <p:nvPr>
            <p:extLst>
              <p:ext uri="{D42A27DB-BD31-4B8C-83A1-F6EECF244321}">
                <p14:modId xmlns:p14="http://schemas.microsoft.com/office/powerpoint/2010/main" val="1767094394"/>
              </p:ext>
            </p:extLst>
          </p:nvPr>
        </p:nvGraphicFramePr>
        <p:xfrm>
          <a:off x="0" y="4763"/>
          <a:ext cx="9144000" cy="1005576"/>
        </p:xfrm>
        <a:graphic>
          <a:graphicData uri="http://schemas.openxmlformats.org/drawingml/2006/table">
            <a:tbl>
              <a:tblPr/>
              <a:tblGrid>
                <a:gridCol w="5105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a:solidFill>
                            <a:srgbClr val="0000FF"/>
                          </a:solidFill>
                          <a:latin typeface="Arial" pitchFamily="34" charset="0"/>
                          <a:cs typeface="Arial" pitchFamily="34" charset="0"/>
                        </a:rPr>
                        <a:t>Ven </a:t>
                      </a:r>
                      <a:r>
                        <a:rPr lang="en-US" sz="1800" b="1" baseline="0" dirty="0" err="1">
                          <a:solidFill>
                            <a:srgbClr val="0000FF"/>
                          </a:solidFill>
                          <a:latin typeface="Arial" pitchFamily="34" charset="0"/>
                          <a:cs typeface="Arial" pitchFamily="34" charset="0"/>
                        </a:rPr>
                        <a:t>biển</a:t>
                      </a:r>
                      <a:r>
                        <a:rPr lang="en-US" sz="1800" b="1" baseline="0" dirty="0">
                          <a:solidFill>
                            <a:srgbClr val="0000FF"/>
                          </a:solidFill>
                          <a:latin typeface="Arial" pitchFamily="34" charset="0"/>
                          <a:cs typeface="Arial" pitchFamily="34" charset="0"/>
                        </a:rPr>
                        <a:t> Nam Trung </a:t>
                      </a:r>
                      <a:r>
                        <a:rPr lang="en-US" sz="1800" b="1" baseline="0" dirty="0" err="1">
                          <a:solidFill>
                            <a:srgbClr val="0000FF"/>
                          </a:solidFill>
                          <a:latin typeface="Arial" pitchFamily="34" charset="0"/>
                          <a:cs typeface="Arial" pitchFamily="34" charset="0"/>
                        </a:rPr>
                        <a:t>Bộ</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điển</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hình</a:t>
                      </a:r>
                      <a:r>
                        <a:rPr lang="en-US" sz="1800" b="1" baseline="0" dirty="0">
                          <a:solidFill>
                            <a:srgbClr val="0000FF"/>
                          </a:solidFill>
                          <a:latin typeface="Arial" pitchFamily="34" charset="0"/>
                          <a:cs typeface="Arial" pitchFamily="34" charset="0"/>
                        </a:rPr>
                        <a:t> – </a:t>
                      </a:r>
                      <a:r>
                        <a:rPr lang="en-US" sz="1800" b="1" baseline="0" dirty="0" err="1">
                          <a:solidFill>
                            <a:srgbClr val="0000FF"/>
                          </a:solidFill>
                          <a:latin typeface="Arial" pitchFamily="34" charset="0"/>
                          <a:cs typeface="Arial" pitchFamily="34" charset="0"/>
                        </a:rPr>
                        <a:t>Tỉnh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Bình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Thuận</a:t>
                      </a:r>
                      <a:r>
                        <a:rPr lang="en-US" sz="1800" b="1" baseline="0" dirty="0">
                          <a:solidFill>
                            <a:srgbClr val="0000FF"/>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latin typeface="Arial" pitchFamily="34" charset="0"/>
                          <a:cs typeface="Arial" pitchFamily="34" charset="0"/>
                        </a:rPr>
                        <a:t>Tác</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động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phía</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biển</a:t>
                      </a:r>
                      <a:endParaRPr lang="en-US" sz="2000" b="1" dirty="0">
                        <a:solidFill>
                          <a:srgbClr val="3333FF"/>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32" name="Rectangle 31">
            <a:extLst>
              <a:ext uri="{FF2B5EF4-FFF2-40B4-BE49-F238E27FC236}">
                <a16:creationId xmlns:a16="http://schemas.microsoft.com/office/drawing/2014/main" id="{15C74824-283B-4341-8F23-6A574EA41B43}"/>
              </a:ext>
            </a:extLst>
          </p:cNvPr>
          <p:cNvSpPr/>
          <p:nvPr/>
        </p:nvSpPr>
        <p:spPr>
          <a:xfrm>
            <a:off x="4876800" y="5257800"/>
            <a:ext cx="1819729" cy="830997"/>
          </a:xfrm>
          <a:prstGeom prst="rect">
            <a:avLst/>
          </a:prstGeom>
        </p:spPr>
        <p:txBody>
          <a:bodyPr wrap="none">
            <a:spAutoFit/>
          </a:bodyPr>
          <a:lstStyle/>
          <a:p>
            <a:r>
              <a:rPr lang="en-US" sz="1600" dirty="0" err="1">
                <a:solidFill>
                  <a:srgbClr val="3333FF"/>
                </a:solidFill>
              </a:rPr>
              <a:t>Sóng</a:t>
            </a:r>
            <a:r>
              <a:rPr lang="en-US" sz="1600" dirty="0">
                <a:solidFill>
                  <a:srgbClr val="3333FF"/>
                </a:solidFill>
              </a:rPr>
              <a:t> </a:t>
            </a:r>
            <a:r>
              <a:rPr lang="en-US" sz="1600" dirty="0" err="1">
                <a:solidFill>
                  <a:srgbClr val="3333FF"/>
                </a:solidFill>
              </a:rPr>
              <a:t>mô</a:t>
            </a:r>
            <a:r>
              <a:rPr lang="en-US" sz="1600" dirty="0">
                <a:solidFill>
                  <a:srgbClr val="3333FF"/>
                </a:solidFill>
              </a:rPr>
              <a:t> </a:t>
            </a:r>
            <a:r>
              <a:rPr lang="en-US" sz="1600" dirty="0" err="1">
                <a:solidFill>
                  <a:srgbClr val="3333FF"/>
                </a:solidFill>
              </a:rPr>
              <a:t>phỏng</a:t>
            </a:r>
            <a:endParaRPr lang="en-US" sz="1600" dirty="0">
              <a:solidFill>
                <a:srgbClr val="3333FF"/>
              </a:solidFill>
            </a:endParaRPr>
          </a:p>
          <a:p>
            <a:r>
              <a:rPr lang="en-US" sz="1600" dirty="0">
                <a:solidFill>
                  <a:srgbClr val="3333FF"/>
                </a:solidFill>
              </a:rPr>
              <a:t>(2010-2013)</a:t>
            </a:r>
          </a:p>
          <a:p>
            <a:endParaRPr lang="en-US" sz="1600" dirty="0">
              <a:solidFill>
                <a:srgbClr val="3333FF"/>
              </a:solidFill>
            </a:endParaRPr>
          </a:p>
        </p:txBody>
      </p:sp>
      <p:sp>
        <p:nvSpPr>
          <p:cNvPr id="33" name="Rectangle 32">
            <a:extLst>
              <a:ext uri="{FF2B5EF4-FFF2-40B4-BE49-F238E27FC236}">
                <a16:creationId xmlns:a16="http://schemas.microsoft.com/office/drawing/2014/main" id="{9CC42F1C-BC7E-4ADB-85B1-D68A1AF55290}"/>
              </a:ext>
            </a:extLst>
          </p:cNvPr>
          <p:cNvSpPr/>
          <p:nvPr/>
        </p:nvSpPr>
        <p:spPr>
          <a:xfrm>
            <a:off x="794361" y="4592665"/>
            <a:ext cx="1612942" cy="738664"/>
          </a:xfrm>
          <a:prstGeom prst="rect">
            <a:avLst/>
          </a:prstGeom>
        </p:spPr>
        <p:txBody>
          <a:bodyPr wrap="none">
            <a:spAutoFit/>
          </a:bodyPr>
          <a:lstStyle/>
          <a:p>
            <a:r>
              <a:rPr lang="en-US" sz="1400" dirty="0" err="1">
                <a:solidFill>
                  <a:srgbClr val="3333FF"/>
                </a:solidFill>
              </a:rPr>
              <a:t>Sóng</a:t>
            </a:r>
            <a:r>
              <a:rPr lang="en-US" sz="1400" dirty="0">
                <a:solidFill>
                  <a:srgbClr val="3333FF"/>
                </a:solidFill>
              </a:rPr>
              <a:t> </a:t>
            </a:r>
            <a:r>
              <a:rPr lang="en-US" sz="1400" dirty="0" err="1">
                <a:solidFill>
                  <a:srgbClr val="3333FF"/>
                </a:solidFill>
              </a:rPr>
              <a:t>mô</a:t>
            </a:r>
            <a:r>
              <a:rPr lang="en-US" sz="1400" dirty="0">
                <a:solidFill>
                  <a:srgbClr val="3333FF"/>
                </a:solidFill>
              </a:rPr>
              <a:t> </a:t>
            </a:r>
            <a:r>
              <a:rPr lang="en-US" sz="1400" dirty="0" err="1">
                <a:solidFill>
                  <a:srgbClr val="3333FF"/>
                </a:solidFill>
              </a:rPr>
              <a:t>phỏng</a:t>
            </a:r>
            <a:endParaRPr lang="en-US" sz="1400" dirty="0">
              <a:solidFill>
                <a:srgbClr val="3333FF"/>
              </a:solidFill>
            </a:endParaRPr>
          </a:p>
          <a:p>
            <a:r>
              <a:rPr lang="en-US" sz="1400" dirty="0">
                <a:solidFill>
                  <a:srgbClr val="3333FF"/>
                </a:solidFill>
              </a:rPr>
              <a:t>(2010-2013)</a:t>
            </a:r>
          </a:p>
          <a:p>
            <a:endParaRPr lang="en-US" sz="1400" dirty="0">
              <a:solidFill>
                <a:srgbClr val="3333FF"/>
              </a:solidFill>
            </a:endParaRPr>
          </a:p>
        </p:txBody>
      </p:sp>
      <p:sp>
        <p:nvSpPr>
          <p:cNvPr id="34" name="Rectangle 33">
            <a:extLst>
              <a:ext uri="{FF2B5EF4-FFF2-40B4-BE49-F238E27FC236}">
                <a16:creationId xmlns:a16="http://schemas.microsoft.com/office/drawing/2014/main" id="{F93EA49D-CDD5-4A0E-B7B5-0FE595AF46AF}"/>
              </a:ext>
            </a:extLst>
          </p:cNvPr>
          <p:cNvSpPr/>
          <p:nvPr/>
        </p:nvSpPr>
        <p:spPr>
          <a:xfrm>
            <a:off x="2151361" y="5719465"/>
            <a:ext cx="2109873" cy="738664"/>
          </a:xfrm>
          <a:prstGeom prst="rect">
            <a:avLst/>
          </a:prstGeom>
        </p:spPr>
        <p:txBody>
          <a:bodyPr wrap="none">
            <a:spAutoFit/>
          </a:bodyPr>
          <a:lstStyle/>
          <a:p>
            <a:r>
              <a:rPr lang="en-US" sz="1400" dirty="0" err="1">
                <a:solidFill>
                  <a:srgbClr val="3333FF"/>
                </a:solidFill>
              </a:rPr>
              <a:t>Dòng</a:t>
            </a:r>
            <a:r>
              <a:rPr lang="en-US" sz="1400" dirty="0">
                <a:solidFill>
                  <a:srgbClr val="3333FF"/>
                </a:solidFill>
              </a:rPr>
              <a:t> </a:t>
            </a:r>
            <a:r>
              <a:rPr lang="en-US" sz="1400" dirty="0" err="1">
                <a:solidFill>
                  <a:srgbClr val="3333FF"/>
                </a:solidFill>
              </a:rPr>
              <a:t>chảy</a:t>
            </a:r>
            <a:r>
              <a:rPr lang="en-US" sz="1400" dirty="0">
                <a:solidFill>
                  <a:srgbClr val="3333FF"/>
                </a:solidFill>
              </a:rPr>
              <a:t> </a:t>
            </a:r>
            <a:r>
              <a:rPr lang="en-US" sz="1400" dirty="0" err="1">
                <a:solidFill>
                  <a:srgbClr val="3333FF"/>
                </a:solidFill>
              </a:rPr>
              <a:t>mô</a:t>
            </a:r>
            <a:r>
              <a:rPr lang="en-US" sz="1400" dirty="0">
                <a:solidFill>
                  <a:srgbClr val="3333FF"/>
                </a:solidFill>
              </a:rPr>
              <a:t> </a:t>
            </a:r>
            <a:r>
              <a:rPr lang="en-US" sz="1400" dirty="0" err="1">
                <a:solidFill>
                  <a:srgbClr val="3333FF"/>
                </a:solidFill>
              </a:rPr>
              <a:t>phỏng</a:t>
            </a:r>
            <a:endParaRPr lang="en-US" sz="1400" dirty="0">
              <a:solidFill>
                <a:srgbClr val="3333FF"/>
              </a:solidFill>
            </a:endParaRPr>
          </a:p>
          <a:p>
            <a:r>
              <a:rPr lang="en-US" sz="1400" dirty="0">
                <a:solidFill>
                  <a:srgbClr val="3333FF"/>
                </a:solidFill>
              </a:rPr>
              <a:t>(2010-2013)</a:t>
            </a:r>
          </a:p>
          <a:p>
            <a:endParaRPr lang="en-US" sz="1400" dirty="0">
              <a:solidFill>
                <a:srgbClr val="3333FF"/>
              </a:solidFill>
            </a:endParaRPr>
          </a:p>
        </p:txBody>
      </p:sp>
    </p:spTree>
    <p:extLst>
      <p:ext uri="{BB962C8B-B14F-4D97-AF65-F5344CB8AC3E}">
        <p14:creationId xmlns:p14="http://schemas.microsoft.com/office/powerpoint/2010/main" val="3169409478"/>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163" t="8927" r="1823" b="17714"/>
          <a:stretch/>
        </p:blipFill>
        <p:spPr bwMode="auto">
          <a:xfrm>
            <a:off x="685800" y="653021"/>
            <a:ext cx="5453719" cy="345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30356C6-6192-4908-B274-9D64613B55C2}" type="slidenum">
              <a:rPr lang="en-US" smtClean="0"/>
              <a:pPr>
                <a:defRPr/>
              </a:pPr>
              <a:t>17</a:t>
            </a:fld>
            <a:endParaRPr lang="en-US"/>
          </a:p>
        </p:txBody>
      </p:sp>
      <p:cxnSp>
        <p:nvCxnSpPr>
          <p:cNvPr id="9" name="Straight Arrow Connector 8"/>
          <p:cNvCxnSpPr/>
          <p:nvPr/>
        </p:nvCxnSpPr>
        <p:spPr>
          <a:xfrm flipH="1" flipV="1">
            <a:off x="1676400" y="3352800"/>
            <a:ext cx="4114800" cy="10506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Duc Long 0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403408"/>
            <a:ext cx="3962400" cy="2378392"/>
          </a:xfrm>
          <a:prstGeom prst="rect">
            <a:avLst/>
          </a:prstGeom>
          <a:noFill/>
          <a:ln>
            <a:noFill/>
          </a:ln>
        </p:spPr>
      </p:pic>
      <p:pic>
        <p:nvPicPr>
          <p:cNvPr id="11" name="Picture 10" descr="E:\1__De tai NN 2015\DIEU TRA THUC DIA\11 va 12-2012__hinh anh thuc dia\hien trang o Phan Thiet\DSC0934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403408"/>
            <a:ext cx="3232150" cy="2364104"/>
          </a:xfrm>
          <a:prstGeom prst="rect">
            <a:avLst/>
          </a:prstGeom>
          <a:noFill/>
          <a:ln>
            <a:noFill/>
          </a:ln>
        </p:spPr>
      </p:pic>
      <p:cxnSp>
        <p:nvCxnSpPr>
          <p:cNvPr id="12" name="Straight Arrow Connector 11"/>
          <p:cNvCxnSpPr/>
          <p:nvPr/>
        </p:nvCxnSpPr>
        <p:spPr>
          <a:xfrm flipH="1" flipV="1">
            <a:off x="1447800" y="3505200"/>
            <a:ext cx="457200" cy="8982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4" descr="D:\TTTam\BmCang\TTKyThuatCB2008HKII2010_2011\HinhThamQuanVinhTanPhuHaiPhanThiet7_8Jul2011\P103052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750664"/>
            <a:ext cx="2895600" cy="2362200"/>
          </a:xfrm>
          <a:prstGeom prst="rect">
            <a:avLst/>
          </a:prstGeom>
          <a:noFill/>
          <a:ln>
            <a:noFill/>
          </a:ln>
        </p:spPr>
      </p:pic>
      <p:cxnSp>
        <p:nvCxnSpPr>
          <p:cNvPr id="26" name="Straight Arrow Connector 25"/>
          <p:cNvCxnSpPr/>
          <p:nvPr/>
        </p:nvCxnSpPr>
        <p:spPr>
          <a:xfrm flipH="1" flipV="1">
            <a:off x="4495800" y="2382942"/>
            <a:ext cx="1524000" cy="66505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664873" y="1028923"/>
            <a:ext cx="1757854" cy="369332"/>
          </a:xfrm>
          <a:prstGeom prst="rect">
            <a:avLst/>
          </a:prstGeom>
        </p:spPr>
        <p:txBody>
          <a:bodyPr wrap="none">
            <a:spAutoFit/>
          </a:bodyPr>
          <a:lstStyle/>
          <a:p>
            <a:pPr>
              <a:spcBef>
                <a:spcPts val="0"/>
              </a:spcBef>
              <a:spcAft>
                <a:spcPts val="0"/>
              </a:spcAft>
            </a:pPr>
            <a:r>
              <a:rPr lang="en-US">
                <a:solidFill>
                  <a:srgbClr val="C00000"/>
                </a:solidFill>
                <a:latin typeface="Arial" panose="020B0604020202020204" pitchFamily="34" charset="0"/>
                <a:cs typeface="Arial" panose="020B0604020202020204" pitchFamily="34" charset="0"/>
              </a:rPr>
              <a:t>Phan Thiet City</a:t>
            </a:r>
          </a:p>
        </p:txBody>
      </p:sp>
      <p:graphicFrame>
        <p:nvGraphicFramePr>
          <p:cNvPr id="13" name="Group 18">
            <a:extLst>
              <a:ext uri="{FF2B5EF4-FFF2-40B4-BE49-F238E27FC236}">
                <a16:creationId xmlns:a16="http://schemas.microsoft.com/office/drawing/2014/main" id="{945D7B2A-58B1-4676-AC0E-E82DE3A3A709}"/>
              </a:ext>
            </a:extLst>
          </p:cNvPr>
          <p:cNvGraphicFramePr>
            <a:graphicFrameLocks noGrp="1"/>
          </p:cNvGraphicFramePr>
          <p:nvPr>
            <p:extLst>
              <p:ext uri="{D42A27DB-BD31-4B8C-83A1-F6EECF244321}">
                <p14:modId xmlns:p14="http://schemas.microsoft.com/office/powerpoint/2010/main" val="2621850457"/>
              </p:ext>
            </p:extLst>
          </p:nvPr>
        </p:nvGraphicFramePr>
        <p:xfrm>
          <a:off x="0" y="4763"/>
          <a:ext cx="9144000" cy="1005576"/>
        </p:xfrm>
        <a:graphic>
          <a:graphicData uri="http://schemas.openxmlformats.org/drawingml/2006/table">
            <a:tbl>
              <a:tblPr/>
              <a:tblGrid>
                <a:gridCol w="5105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a:solidFill>
                            <a:srgbClr val="0000FF"/>
                          </a:solidFill>
                          <a:latin typeface="Arial" pitchFamily="34" charset="0"/>
                          <a:cs typeface="Arial" pitchFamily="34" charset="0"/>
                        </a:rPr>
                        <a:t>Ven </a:t>
                      </a:r>
                      <a:r>
                        <a:rPr lang="en-US" sz="1800" b="1" baseline="0" dirty="0" err="1">
                          <a:solidFill>
                            <a:srgbClr val="0000FF"/>
                          </a:solidFill>
                          <a:latin typeface="Arial" pitchFamily="34" charset="0"/>
                          <a:cs typeface="Arial" pitchFamily="34" charset="0"/>
                        </a:rPr>
                        <a:t>biển</a:t>
                      </a:r>
                      <a:r>
                        <a:rPr lang="en-US" sz="1800" b="1" baseline="0" dirty="0">
                          <a:solidFill>
                            <a:srgbClr val="0000FF"/>
                          </a:solidFill>
                          <a:latin typeface="Arial" pitchFamily="34" charset="0"/>
                          <a:cs typeface="Arial" pitchFamily="34" charset="0"/>
                        </a:rPr>
                        <a:t> Nam Trung </a:t>
                      </a:r>
                      <a:r>
                        <a:rPr lang="en-US" sz="1800" b="1" baseline="0" dirty="0" err="1">
                          <a:solidFill>
                            <a:srgbClr val="0000FF"/>
                          </a:solidFill>
                          <a:latin typeface="Arial" pitchFamily="34" charset="0"/>
                          <a:cs typeface="Arial" pitchFamily="34" charset="0"/>
                        </a:rPr>
                        <a:t>Bộ</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điển</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hình</a:t>
                      </a:r>
                      <a:r>
                        <a:rPr lang="en-US" sz="1800" b="1" baseline="0" dirty="0">
                          <a:solidFill>
                            <a:srgbClr val="0000FF"/>
                          </a:solidFill>
                          <a:latin typeface="Arial" pitchFamily="34" charset="0"/>
                          <a:cs typeface="Arial" pitchFamily="34" charset="0"/>
                        </a:rPr>
                        <a:t> – </a:t>
                      </a:r>
                      <a:r>
                        <a:rPr lang="en-US" sz="1800" b="1" baseline="0" dirty="0" err="1">
                          <a:solidFill>
                            <a:srgbClr val="0000FF"/>
                          </a:solidFill>
                          <a:latin typeface="Arial" pitchFamily="34" charset="0"/>
                          <a:cs typeface="Arial" pitchFamily="34" charset="0"/>
                        </a:rPr>
                        <a:t>Tỉnh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Bình</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Thuận</a:t>
                      </a:r>
                      <a:r>
                        <a:rPr lang="en-US" sz="1800" b="1" baseline="0" dirty="0">
                          <a:solidFill>
                            <a:srgbClr val="0000FF"/>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Arial" pitchFamily="34" charset="0"/>
                          <a:cs typeface="Arial" pitchFamily="34" charset="0"/>
                        </a:rPr>
                        <a:t>Tác</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động</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bởi</a:t>
                      </a:r>
                      <a:r>
                        <a:rPr lang="en-US" sz="1800" b="1" baseline="0" dirty="0">
                          <a:solidFill>
                            <a:srgbClr val="FF0000"/>
                          </a:solidFill>
                          <a:latin typeface="Arial" pitchFamily="34" charset="0"/>
                          <a:cs typeface="Arial" pitchFamily="34" charset="0"/>
                        </a:rPr>
                        <a:t> con ng</a:t>
                      </a:r>
                      <a:r>
                        <a:rPr lang="vi-VN" sz="1800" b="1" baseline="0" dirty="0">
                          <a:solidFill>
                            <a:srgbClr val="FF0000"/>
                          </a:solidFill>
                          <a:latin typeface="Arial" pitchFamily="34" charset="0"/>
                          <a:cs typeface="Arial" pitchFamily="34" charset="0"/>
                        </a:rPr>
                        <a:t>ư</a:t>
                      </a:r>
                      <a:r>
                        <a:rPr lang="en-US" sz="1800" b="1" baseline="0" dirty="0" err="1">
                          <a:solidFill>
                            <a:srgbClr val="FF0000"/>
                          </a:solidFill>
                          <a:latin typeface="Arial" pitchFamily="34" charset="0"/>
                          <a:cs typeface="Arial" pitchFamily="34" charset="0"/>
                        </a:rPr>
                        <a:t>ời</a:t>
                      </a:r>
                      <a:r>
                        <a:rPr lang="en-US" sz="1800" b="1" baseline="0" dirty="0">
                          <a:solidFill>
                            <a:srgbClr val="FF0000"/>
                          </a:solidFill>
                          <a:latin typeface="Arial" pitchFamily="34" charset="0"/>
                          <a:cs typeface="Arial" pitchFamily="34" charset="0"/>
                        </a:rPr>
                        <a:t> – </a:t>
                      </a:r>
                      <a:r>
                        <a:rPr lang="en-US" sz="1800" b="1" baseline="0" dirty="0" err="1">
                          <a:solidFill>
                            <a:srgbClr val="FF0000"/>
                          </a:solidFill>
                          <a:latin typeface="Arial" pitchFamily="34" charset="0"/>
                          <a:cs typeface="Arial" pitchFamily="34" charset="0"/>
                        </a:rPr>
                        <a:t>xây</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dựng</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các</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công</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trình</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ven</a:t>
                      </a:r>
                      <a:r>
                        <a:rPr lang="en-US" sz="1800" b="1" baseline="0" dirty="0">
                          <a:solidFill>
                            <a:srgbClr val="FF0000"/>
                          </a:solidFill>
                          <a:latin typeface="Arial" pitchFamily="34" charset="0"/>
                          <a:cs typeface="Arial" pitchFamily="34" charset="0"/>
                        </a:rPr>
                        <a:t> </a:t>
                      </a:r>
                      <a:r>
                        <a:rPr lang="en-US" sz="1800" b="1" baseline="0" dirty="0" err="1">
                          <a:solidFill>
                            <a:srgbClr val="FF0000"/>
                          </a:solidFill>
                          <a:latin typeface="Arial" pitchFamily="34" charset="0"/>
                          <a:cs typeface="Arial" pitchFamily="34" charset="0"/>
                        </a:rPr>
                        <a:t>biển</a:t>
                      </a:r>
                      <a:endParaRPr lang="en-US" sz="1800" b="1" dirty="0">
                        <a:solidFill>
                          <a:srgbClr val="3333FF"/>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02377001"/>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2B26F45-3FB1-42F6-A11F-AC4740F557ED}" type="slidenum">
              <a:rPr lang="en-US" smtClean="0"/>
              <a:pPr>
                <a:defRPr/>
              </a:pPr>
              <a:t>18</a:t>
            </a:fld>
            <a:endParaRPr lang="en-US"/>
          </a:p>
        </p:txBody>
      </p:sp>
      <p:sp>
        <p:nvSpPr>
          <p:cNvPr id="6" name="Content Placeholder 2"/>
          <p:cNvSpPr>
            <a:spLocks noGrp="1"/>
          </p:cNvSpPr>
          <p:nvPr>
            <p:ph idx="1"/>
          </p:nvPr>
        </p:nvSpPr>
        <p:spPr>
          <a:xfrm>
            <a:off x="2133600" y="2351088"/>
            <a:ext cx="6705600" cy="2438400"/>
          </a:xfrm>
        </p:spPr>
        <p:txBody>
          <a:bodyPr/>
          <a:lstStyle/>
          <a:p>
            <a:pPr>
              <a:spcBef>
                <a:spcPts val="0"/>
              </a:spcBef>
              <a:buClr>
                <a:srgbClr val="FF0000"/>
              </a:buClr>
              <a:buNone/>
              <a:defRPr/>
            </a:pPr>
            <a:r>
              <a:rPr lang="en-US" sz="3600" dirty="0">
                <a:solidFill>
                  <a:schemeClr val="accent2">
                    <a:lumMod val="50000"/>
                  </a:schemeClr>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Hiện</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trạng</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xói</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lở</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bồi</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lắng</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trên</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hệ</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thống</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sông</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kênh</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rạch</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bờ</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biển</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vùng</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ĐBSCL</a:t>
            </a:r>
            <a:r>
              <a:rPr lang="en-US" sz="3600" dirty="0">
                <a:solidFill>
                  <a:srgbClr val="3333FF"/>
                </a:solidFill>
                <a:latin typeface="Arial" pitchFamily="34" charset="0"/>
                <a:cs typeface="Arial" pitchFamily="34" charset="0"/>
              </a:rPr>
              <a:t> </a:t>
            </a:r>
            <a:r>
              <a:rPr lang="en-US" sz="3600" dirty="0" err="1">
                <a:solidFill>
                  <a:srgbClr val="3333FF"/>
                </a:solidFill>
                <a:latin typeface="Arial" pitchFamily="34" charset="0"/>
                <a:cs typeface="Arial" pitchFamily="34" charset="0"/>
              </a:rPr>
              <a:t>và</a:t>
            </a:r>
            <a:r>
              <a:rPr lang="en-US" sz="3600" dirty="0">
                <a:solidFill>
                  <a:srgbClr val="3333FF"/>
                </a:solidFill>
                <a:latin typeface="Arial" pitchFamily="34" charset="0"/>
                <a:cs typeface="Arial" pitchFamily="34" charset="0"/>
              </a:rPr>
              <a:t> Nam Trung </a:t>
            </a:r>
            <a:r>
              <a:rPr lang="en-US" sz="3600" dirty="0" err="1">
                <a:solidFill>
                  <a:srgbClr val="3333FF"/>
                </a:solidFill>
                <a:latin typeface="Arial" pitchFamily="34" charset="0"/>
                <a:cs typeface="Arial" pitchFamily="34" charset="0"/>
              </a:rPr>
              <a:t>Bộ</a:t>
            </a:r>
            <a:r>
              <a:rPr lang="en-US" sz="3600" dirty="0">
                <a:solidFill>
                  <a:srgbClr val="3333FF"/>
                </a:solidFill>
                <a:latin typeface="Arial" pitchFamily="34" charset="0"/>
                <a:cs typeface="Arial" pitchFamily="34" charset="0"/>
              </a:rPr>
              <a:t>, </a:t>
            </a:r>
            <a:r>
              <a:rPr lang="vi-VN" sz="3600" dirty="0">
                <a:solidFill>
                  <a:srgbClr val="3333FF"/>
                </a:solidFill>
                <a:latin typeface="Arial" pitchFamily="34" charset="0"/>
                <a:cs typeface="Arial" pitchFamily="34" charset="0"/>
              </a:rPr>
              <a:t>xu thế biến động</a:t>
            </a:r>
            <a:endParaRPr lang="en-US" sz="3600" dirty="0">
              <a:solidFill>
                <a:srgbClr val="3333FF"/>
              </a:solidFill>
              <a:latin typeface="Arial" pitchFamily="34" charset="0"/>
              <a:cs typeface="Arial" pitchFamily="34" charset="0"/>
            </a:endParaRPr>
          </a:p>
        </p:txBody>
      </p:sp>
      <p:sp>
        <p:nvSpPr>
          <p:cNvPr id="14341" name="Content Placeholder 2"/>
          <p:cNvSpPr txBox="1">
            <a:spLocks/>
          </p:cNvSpPr>
          <p:nvPr/>
        </p:nvSpPr>
        <p:spPr bwMode="auto">
          <a:xfrm>
            <a:off x="990600" y="25146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FF0000"/>
              </a:buClr>
              <a:buSzPct val="95000"/>
              <a:buFont typeface="Wingdings 2" pitchFamily="18" charset="2"/>
              <a:buNone/>
            </a:pPr>
            <a:r>
              <a:rPr lang="en-US" altLang="en-US" sz="12000" b="1">
                <a:solidFill>
                  <a:srgbClr val="FF0000"/>
                </a:solidFill>
                <a:latin typeface="Arial" charset="0"/>
                <a:cs typeface="Arial" charset="0"/>
              </a:rPr>
              <a:t>2</a:t>
            </a:r>
            <a:endParaRPr lang="en-US" altLang="en-US" sz="12000">
              <a:solidFill>
                <a:srgbClr val="004E6D"/>
              </a:solidFill>
              <a:latin typeface="Arial" charset="0"/>
              <a:cs typeface="Arial" charset="0"/>
            </a:endParaRPr>
          </a:p>
        </p:txBody>
      </p:sp>
      <p:graphicFrame>
        <p:nvGraphicFramePr>
          <p:cNvPr id="7" name="Group 18"/>
          <p:cNvGraphicFramePr>
            <a:graphicFrameLocks noGrp="1"/>
          </p:cNvGraphicFramePr>
          <p:nvPr>
            <p:extLst>
              <p:ext uri="{D42A27DB-BD31-4B8C-83A1-F6EECF244321}">
                <p14:modId xmlns:p14="http://schemas.microsoft.com/office/powerpoint/2010/main" val="163890160"/>
              </p:ext>
            </p:extLst>
          </p:nvPr>
        </p:nvGraphicFramePr>
        <p:xfrm>
          <a:off x="0" y="1387286"/>
          <a:ext cx="9144000" cy="822514"/>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  </a:t>
                      </a:r>
                      <a:r>
                        <a:rPr lang="en-US" sz="180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xói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lở</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bồi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lắng</a:t>
                      </a:r>
                      <a:r>
                        <a:rPr lang="en-US" sz="1800" baseline="0" dirty="0">
                          <a:solidFill>
                            <a:srgbClr val="FF0000"/>
                          </a:solidFill>
                          <a:latin typeface="Arial" pitchFamily="34" charset="0"/>
                          <a:cs typeface="Arial" pitchFamily="34" charset="0"/>
                        </a:rPr>
                        <a:t> </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5D2EA6A2-CD7A-48D3-97F7-A1A751579708}" type="datetime1">
              <a:rPr lang="en-US" smtClean="0"/>
              <a:t>11/15/2018</a:t>
            </a:fld>
            <a:endParaRPr lang="en-US"/>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
            <a:extLst>
              <a:ext uri="{FF2B5EF4-FFF2-40B4-BE49-F238E27FC236}">
                <a16:creationId xmlns:a16="http://schemas.microsoft.com/office/drawing/2014/main" id="{8EBEAA46-D6D7-43F2-95C6-7A63DF7EAE88}"/>
              </a:ext>
            </a:extLst>
          </p:cNvPr>
          <p:cNvGraphicFramePr>
            <a:graphicFrameLocks noGrp="1"/>
          </p:cNvGraphicFramePr>
          <p:nvPr/>
        </p:nvGraphicFramePr>
        <p:xfrm>
          <a:off x="0" y="4763"/>
          <a:ext cx="9144000" cy="985837"/>
        </p:xfrm>
        <a:graphic>
          <a:graphicData uri="http://schemas.openxmlformats.org/drawingml/2006/table">
            <a:tbl>
              <a:tblPr/>
              <a:tblGrid>
                <a:gridCol w="41910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559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  </a:t>
                      </a:r>
                      <a:r>
                        <a:rPr lang="en-US" sz="180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sạt</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lở</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sông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kênh</a:t>
                      </a:r>
                      <a:r>
                        <a:rPr lang="en-US" sz="1800" baseline="0" dirty="0">
                          <a:solidFill>
                            <a:srgbClr val="FF0000"/>
                          </a:solidFill>
                          <a:latin typeface="Arial" pitchFamily="34" charset="0"/>
                          <a:cs typeface="Arial" pitchFamily="34" charset="0"/>
                        </a:rPr>
                        <a:t>… </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solidFill>
                            <a:srgbClr val="006600"/>
                          </a:solidFill>
                          <a:latin typeface="Arial" pitchFamily="34" charset="0"/>
                          <a:cs typeface="Arial" pitchFamily="34" charset="0"/>
                        </a:rPr>
                        <a:t>Hiện</a:t>
                      </a:r>
                      <a:r>
                        <a:rPr lang="en-US" sz="1800" baseline="0">
                          <a:solidFill>
                            <a:srgbClr val="006600"/>
                          </a:solidFill>
                          <a:latin typeface="Arial" pitchFamily="34" charset="0"/>
                          <a:cs typeface="Arial" pitchFamily="34" charset="0"/>
                        </a:rPr>
                        <a:t> trạng sạt lở bờ sông</a:t>
                      </a:r>
                      <a:endParaRPr lang="en-US" sz="1800">
                        <a:solidFill>
                          <a:srgbClr val="0066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42658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6600"/>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19465" name="Slide Number Placeholder 1">
            <a:extLst>
              <a:ext uri="{FF2B5EF4-FFF2-40B4-BE49-F238E27FC236}">
                <a16:creationId xmlns:a16="http://schemas.microsoft.com/office/drawing/2014/main" id="{52700662-2A40-484F-9643-2D311BD959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AEFBB6C7-1134-4464-BEB3-E447973C13D2}" type="slidenum">
              <a:rPr lang="en-US" altLang="en-US" sz="1200" smtClean="0">
                <a:solidFill>
                  <a:srgbClr val="045C75"/>
                </a:solidFill>
                <a:latin typeface="Verdana" panose="020B0604030504040204" pitchFamily="34" charset="0"/>
              </a:rPr>
              <a:pPr>
                <a:spcBef>
                  <a:spcPct val="0"/>
                </a:spcBef>
                <a:buClrTx/>
                <a:buSzTx/>
                <a:buFontTx/>
                <a:buNone/>
              </a:pPr>
              <a:t>19</a:t>
            </a:fld>
            <a:endParaRPr lang="en-US" altLang="en-US" sz="1200">
              <a:solidFill>
                <a:srgbClr val="045C75"/>
              </a:solidFill>
              <a:latin typeface="Verdana" panose="020B0604030504040204" pitchFamily="34" charset="0"/>
            </a:endParaRPr>
          </a:p>
        </p:txBody>
      </p:sp>
      <p:sp>
        <p:nvSpPr>
          <p:cNvPr id="19466" name="Content Placeholder 2">
            <a:extLst>
              <a:ext uri="{FF2B5EF4-FFF2-40B4-BE49-F238E27FC236}">
                <a16:creationId xmlns:a16="http://schemas.microsoft.com/office/drawing/2014/main" id="{A77A662F-5E9F-4786-9BED-A6FEFA21A9B9}"/>
              </a:ext>
            </a:extLst>
          </p:cNvPr>
          <p:cNvSpPr txBox="1">
            <a:spLocks/>
          </p:cNvSpPr>
          <p:nvPr/>
        </p:nvSpPr>
        <p:spPr bwMode="auto">
          <a:xfrm>
            <a:off x="381000" y="6477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rgbClr val="FF0000"/>
              </a:buClr>
            </a:pPr>
            <a:endParaRPr lang="en-US" altLang="en-US" sz="2000">
              <a:solidFill>
                <a:srgbClr val="3333FF"/>
              </a:solidFill>
              <a:latin typeface="Arial" panose="020B0604020202020204" pitchFamily="34" charset="0"/>
              <a:cs typeface="Arial" panose="020B0604020202020204" pitchFamily="34" charset="0"/>
            </a:endParaRPr>
          </a:p>
        </p:txBody>
      </p:sp>
      <p:pic>
        <p:nvPicPr>
          <p:cNvPr id="19467" name="Picture 2" descr="Ban do Xoi Song Kenh DBSCL_9-2017_FS">
            <a:extLst>
              <a:ext uri="{FF2B5EF4-FFF2-40B4-BE49-F238E27FC236}">
                <a16:creationId xmlns:a16="http://schemas.microsoft.com/office/drawing/2014/main" id="{2EE2DFAF-AC77-4B34-97F5-63B2BD65C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439025" cy="58674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9468" name="TextBox 5">
            <a:extLst>
              <a:ext uri="{FF2B5EF4-FFF2-40B4-BE49-F238E27FC236}">
                <a16:creationId xmlns:a16="http://schemas.microsoft.com/office/drawing/2014/main" id="{C6E2C442-D245-4B5F-9CD3-60F69CBFADC8}"/>
              </a:ext>
            </a:extLst>
          </p:cNvPr>
          <p:cNvSpPr txBox="1">
            <a:spLocks noChangeArrowheads="1"/>
          </p:cNvSpPr>
          <p:nvPr/>
        </p:nvSpPr>
        <p:spPr bwMode="auto">
          <a:xfrm>
            <a:off x="6172200" y="3475038"/>
            <a:ext cx="2057400" cy="14779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Gần 400 điểm sạt lở </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Tổng chiều dài sông kênh sạt lở 633 km</a:t>
            </a:r>
          </a:p>
        </p:txBody>
      </p:sp>
      <p:sp>
        <p:nvSpPr>
          <p:cNvPr id="3" name="Date Placeholder 2">
            <a:extLst>
              <a:ext uri="{FF2B5EF4-FFF2-40B4-BE49-F238E27FC236}">
                <a16:creationId xmlns:a16="http://schemas.microsoft.com/office/drawing/2014/main" id="{141B3C57-56BD-472D-97FF-9893E8A3E00C}"/>
              </a:ext>
            </a:extLst>
          </p:cNvPr>
          <p:cNvSpPr>
            <a:spLocks noGrp="1"/>
          </p:cNvSpPr>
          <p:nvPr>
            <p:ph type="dt" sz="half" idx="10"/>
          </p:nvPr>
        </p:nvSpPr>
        <p:spPr/>
        <p:txBody>
          <a:bodyPr/>
          <a:lstStyle/>
          <a:p>
            <a:pPr>
              <a:defRPr/>
            </a:pPr>
            <a:fld id="{C78E7149-D783-4145-81E6-BB4EE7A20447}" type="datetime1">
              <a:rPr lang="en-US" smtClean="0"/>
              <a:t>11/15/2018</a:t>
            </a:fld>
            <a:endParaRPr lang="en-US"/>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8883A926-0745-481D-BF29-BAD2734092FE}" type="slidenum">
              <a:rPr lang="en-US" smtClean="0"/>
              <a:pPr>
                <a:defRPr/>
              </a:pPr>
              <a:t>2</a:t>
            </a:fld>
            <a:endParaRPr lang="en-US"/>
          </a:p>
        </p:txBody>
      </p:sp>
      <p:sp>
        <p:nvSpPr>
          <p:cNvPr id="6149" name="Content Placeholder 2"/>
          <p:cNvSpPr>
            <a:spLocks noGrp="1"/>
          </p:cNvSpPr>
          <p:nvPr>
            <p:ph idx="1"/>
          </p:nvPr>
        </p:nvSpPr>
        <p:spPr>
          <a:xfrm>
            <a:off x="2100263" y="1085944"/>
            <a:ext cx="6705600" cy="5105400"/>
          </a:xfrm>
        </p:spPr>
        <p:txBody>
          <a:bodyPr/>
          <a:lstStyle/>
          <a:p>
            <a:pPr>
              <a:spcBef>
                <a:spcPts val="1200"/>
              </a:spcBef>
              <a:spcAft>
                <a:spcPts val="600"/>
              </a:spcAft>
              <a:buClr>
                <a:srgbClr val="FF0000"/>
              </a:buClr>
              <a:defRPr/>
            </a:pPr>
            <a:r>
              <a:rPr lang="en-US" sz="2400" dirty="0" err="1">
                <a:solidFill>
                  <a:srgbClr val="3333FF"/>
                </a:solidFill>
                <a:latin typeface="Arial" charset="0"/>
                <a:cs typeface="Arial" charset="0"/>
              </a:rPr>
              <a:t>Các</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tác</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động</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cơ</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bản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đến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xói</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lở</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bồi</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lắng</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trên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hệ</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thống</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sông</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kênh</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rạch</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bờ</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biển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ĐBSCL</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và</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nam</a:t>
            </a:r>
            <a:r>
              <a:rPr lang="en-US" sz="2400" dirty="0">
                <a:solidFill>
                  <a:srgbClr val="3333FF"/>
                </a:solidFill>
                <a:latin typeface="Arial" charset="0"/>
                <a:cs typeface="Arial" charset="0"/>
              </a:rPr>
              <a:t> Trung </a:t>
            </a:r>
            <a:r>
              <a:rPr lang="en-US" sz="2400" dirty="0" err="1">
                <a:solidFill>
                  <a:srgbClr val="3333FF"/>
                </a:solidFill>
                <a:latin typeface="Arial" charset="0"/>
                <a:cs typeface="Arial" charset="0"/>
              </a:rPr>
              <a:t>Bộ</a:t>
            </a:r>
            <a:endParaRPr lang="en-US" sz="2400" dirty="0">
              <a:solidFill>
                <a:srgbClr val="3333FF"/>
              </a:solidFill>
              <a:latin typeface="Arial" charset="0"/>
              <a:cs typeface="Arial" charset="0"/>
            </a:endParaRPr>
          </a:p>
          <a:p>
            <a:pPr>
              <a:spcBef>
                <a:spcPts val="1200"/>
              </a:spcBef>
              <a:spcAft>
                <a:spcPts val="600"/>
              </a:spcAft>
              <a:buClr>
                <a:srgbClr val="FF0000"/>
              </a:buClr>
              <a:defRPr/>
            </a:pPr>
            <a:r>
              <a:rPr lang="en-US" sz="2400" dirty="0" err="1">
                <a:solidFill>
                  <a:srgbClr val="3333FF"/>
                </a:solidFill>
                <a:latin typeface="Arial" pitchFamily="34" charset="0"/>
                <a:cs typeface="Arial" pitchFamily="34" charset="0"/>
              </a:rPr>
              <a:t>Hiện</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trạng</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xói</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lở</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bồi</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lắng</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trên</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hệ</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thống</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sông</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kênh</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rạch</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bờ</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biển</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vùng</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ĐBSCL</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và</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nam</a:t>
            </a:r>
            <a:r>
              <a:rPr lang="en-US" sz="2400" dirty="0">
                <a:solidFill>
                  <a:srgbClr val="3333FF"/>
                </a:solidFill>
                <a:latin typeface="Arial" pitchFamily="34" charset="0"/>
                <a:cs typeface="Arial" pitchFamily="34" charset="0"/>
              </a:rPr>
              <a:t> Trung </a:t>
            </a:r>
            <a:r>
              <a:rPr lang="en-US" sz="2400" dirty="0" err="1">
                <a:solidFill>
                  <a:srgbClr val="3333FF"/>
                </a:solidFill>
                <a:latin typeface="Arial" pitchFamily="34" charset="0"/>
                <a:cs typeface="Arial" pitchFamily="34" charset="0"/>
              </a:rPr>
              <a:t>Bộ</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xu</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thế</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biến</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động</a:t>
            </a:r>
            <a:endParaRPr lang="en-US" sz="2400" dirty="0">
              <a:solidFill>
                <a:srgbClr val="3333FF"/>
              </a:solidFill>
              <a:latin typeface="Arial" pitchFamily="34" charset="0"/>
              <a:cs typeface="Arial" pitchFamily="34" charset="0"/>
            </a:endParaRPr>
          </a:p>
          <a:p>
            <a:pPr>
              <a:spcBef>
                <a:spcPts val="1200"/>
              </a:spcBef>
              <a:spcAft>
                <a:spcPts val="600"/>
              </a:spcAft>
              <a:buClr>
                <a:srgbClr val="FF0000"/>
              </a:buClr>
              <a:defRPr/>
            </a:pPr>
            <a:r>
              <a:rPr lang="en-US" sz="2400" dirty="0" err="1">
                <a:solidFill>
                  <a:srgbClr val="3333FF"/>
                </a:solidFill>
                <a:latin typeface="Arial" pitchFamily="34" charset="0"/>
                <a:cs typeface="Arial" pitchFamily="34" charset="0"/>
              </a:rPr>
              <a:t>Các</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giải</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pháp</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bảo</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vệ</a:t>
            </a:r>
            <a:r>
              <a:rPr lang="en-US" sz="2400" dirty="0">
                <a:solidFill>
                  <a:srgbClr val="3333FF"/>
                </a:solidFill>
                <a:latin typeface="Arial" pitchFamily="34" charset="0"/>
                <a:cs typeface="Arial" pitchFamily="34" charset="0"/>
              </a:rPr>
              <a:t> </a:t>
            </a:r>
            <a:r>
              <a:rPr lang="en-US" sz="2400" dirty="0" err="1">
                <a:solidFill>
                  <a:srgbClr val="3333FF"/>
                </a:solidFill>
                <a:latin typeface="Arial" pitchFamily="34" charset="0"/>
                <a:cs typeface="Arial" pitchFamily="34" charset="0"/>
              </a:rPr>
              <a:t>bờ</a:t>
            </a:r>
            <a:r>
              <a:rPr lang="en-US" sz="2400" dirty="0">
                <a:solidFill>
                  <a:schemeClr val="accent2">
                    <a:lumMod val="50000"/>
                  </a:schemeClr>
                </a:solidFill>
                <a:latin typeface="Arial" pitchFamily="34" charset="0"/>
                <a:cs typeface="Arial" pitchFamily="34" charset="0"/>
              </a:rPr>
              <a:t>: </a:t>
            </a:r>
            <a:r>
              <a:rPr lang="en-US" sz="2400" dirty="0" err="1">
                <a:solidFill>
                  <a:srgbClr val="3333FF"/>
                </a:solidFill>
                <a:latin typeface="Arial" charset="0"/>
                <a:cs typeface="Arial" charset="0"/>
              </a:rPr>
              <a:t>Kinh</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nghiệm</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và</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các</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giải</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pháp</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đã</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áp</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dụng</a:t>
            </a:r>
            <a:r>
              <a:rPr lang="en-US" sz="2400" dirty="0">
                <a:solidFill>
                  <a:srgbClr val="3333FF"/>
                </a:solidFill>
                <a:latin typeface="Arial" charset="0"/>
                <a:cs typeface="Arial" charset="0"/>
              </a:rPr>
              <a:t> ở </a:t>
            </a:r>
            <a:r>
              <a:rPr lang="en-US" sz="2400" dirty="0" err="1">
                <a:solidFill>
                  <a:srgbClr val="3333FF"/>
                </a:solidFill>
                <a:latin typeface="Arial" charset="0"/>
                <a:cs typeface="Arial" charset="0"/>
              </a:rPr>
              <a:t>ĐBSCL</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và</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nam</a:t>
            </a:r>
            <a:r>
              <a:rPr lang="en-US" sz="2400" dirty="0">
                <a:solidFill>
                  <a:srgbClr val="3333FF"/>
                </a:solidFill>
                <a:latin typeface="Arial" charset="0"/>
                <a:cs typeface="Arial" charset="0"/>
              </a:rPr>
              <a:t> Trung </a:t>
            </a:r>
            <a:r>
              <a:rPr lang="en-US" sz="2400" dirty="0" err="1">
                <a:solidFill>
                  <a:srgbClr val="3333FF"/>
                </a:solidFill>
                <a:latin typeface="Arial" charset="0"/>
                <a:cs typeface="Arial" charset="0"/>
              </a:rPr>
              <a:t>Bộ</a:t>
            </a:r>
            <a:endParaRPr lang="en-US" sz="2400" dirty="0">
              <a:solidFill>
                <a:srgbClr val="3333FF"/>
              </a:solidFill>
              <a:latin typeface="Arial" charset="0"/>
              <a:cs typeface="Arial" charset="0"/>
            </a:endParaRPr>
          </a:p>
          <a:p>
            <a:pPr>
              <a:spcBef>
                <a:spcPts val="1200"/>
              </a:spcBef>
              <a:spcAft>
                <a:spcPts val="600"/>
              </a:spcAft>
              <a:buClr>
                <a:srgbClr val="FF0000"/>
              </a:buClr>
              <a:defRPr/>
            </a:pPr>
            <a:r>
              <a:rPr lang="en-US" sz="2400" dirty="0" err="1">
                <a:solidFill>
                  <a:srgbClr val="3333FF"/>
                </a:solidFill>
                <a:latin typeface="Arial" charset="0"/>
                <a:cs typeface="Arial" charset="0"/>
              </a:rPr>
              <a:t>Khuyến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cáo</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và</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Kiến</a:t>
            </a:r>
            <a:r>
              <a:rPr lang="en-US" sz="2400" dirty="0">
                <a:solidFill>
                  <a:srgbClr val="3333FF"/>
                </a:solidFill>
                <a:latin typeface="Arial" charset="0"/>
                <a:cs typeface="Arial" charset="0"/>
              </a:rPr>
              <a:t> </a:t>
            </a:r>
            <a:r>
              <a:rPr lang="en-US" sz="2400" dirty="0" err="1">
                <a:solidFill>
                  <a:srgbClr val="3333FF"/>
                </a:solidFill>
                <a:latin typeface="Arial" charset="0"/>
                <a:cs typeface="Arial" charset="0"/>
              </a:rPr>
              <a:t>nghị</a:t>
            </a:r>
            <a:endParaRPr lang="en-US" sz="2400" dirty="0">
              <a:solidFill>
                <a:srgbClr val="3333FF"/>
              </a:solidFill>
              <a:latin typeface="Arial" charset="0"/>
              <a:cs typeface="Arial" charset="0"/>
            </a:endParaRPr>
          </a:p>
        </p:txBody>
      </p:sp>
      <p:sp>
        <p:nvSpPr>
          <p:cNvPr id="8" name="Striped Right Arrow 7"/>
          <p:cNvSpPr/>
          <p:nvPr/>
        </p:nvSpPr>
        <p:spPr>
          <a:xfrm>
            <a:off x="141288" y="2362200"/>
            <a:ext cx="1992312" cy="2209800"/>
          </a:xfrm>
          <a:prstGeom prst="stripedRightArrow">
            <a:avLst>
              <a:gd name="adj1" fmla="val 50000"/>
              <a:gd name="adj2" fmla="val 40312"/>
            </a:avLst>
          </a:prstGeom>
          <a:solidFill>
            <a:srgbClr val="FFFF00"/>
          </a:solidFill>
        </p:spPr>
        <p:style>
          <a:lnRef idx="1">
            <a:schemeClr val="accent3"/>
          </a:lnRef>
          <a:fillRef idx="1003">
            <a:schemeClr val="lt2"/>
          </a:fillRef>
          <a:effectRef idx="2">
            <a:schemeClr val="accent3"/>
          </a:effectRef>
          <a:fontRef idx="minor">
            <a:schemeClr val="lt1"/>
          </a:fontRef>
        </p:style>
        <p:txBody>
          <a:bodyPr anchor="ctr"/>
          <a:lstStyle/>
          <a:p>
            <a:pPr algn="ctr">
              <a:defRPr/>
            </a:pPr>
            <a:endParaRPr lang="en-US"/>
          </a:p>
        </p:txBody>
      </p:sp>
      <p:sp>
        <p:nvSpPr>
          <p:cNvPr id="7" name="TextBox 6"/>
          <p:cNvSpPr txBox="1"/>
          <p:nvPr/>
        </p:nvSpPr>
        <p:spPr>
          <a:xfrm>
            <a:off x="403225" y="3276600"/>
            <a:ext cx="1697038" cy="400050"/>
          </a:xfrm>
          <a:prstGeom prst="rect">
            <a:avLst/>
          </a:prstGeom>
          <a:noFill/>
        </p:spPr>
        <p:txBody>
          <a:bodyPr>
            <a:spAutoFit/>
          </a:bodyPr>
          <a:lstStyle/>
          <a:p>
            <a:pPr algn="ctr">
              <a:defRPr/>
            </a:pPr>
            <a:r>
              <a:rPr lang="en-US" sz="2000" b="1">
                <a:solidFill>
                  <a:schemeClr val="accent3">
                    <a:lumMod val="50000"/>
                  </a:schemeClr>
                </a:solidFill>
              </a:rPr>
              <a:t>NỘI DUNG</a:t>
            </a:r>
          </a:p>
        </p:txBody>
      </p:sp>
      <p:graphicFrame>
        <p:nvGraphicFramePr>
          <p:cNvPr id="10" name="Group 18"/>
          <p:cNvGraphicFramePr>
            <a:graphicFrameLocks noGrp="1"/>
          </p:cNvGraphicFramePr>
          <p:nvPr/>
        </p:nvGraphicFramePr>
        <p:xfrm>
          <a:off x="0" y="-22225"/>
          <a:ext cx="9144000" cy="822514"/>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33CC"/>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75E7F324-129C-436E-A7C2-772E55D26935}" type="datetime1">
              <a:rPr lang="en-US" smtClean="0"/>
              <a:t>11/15/2018</a:t>
            </a:fld>
            <a:endParaRPr lang="en-US"/>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
            <a:extLst>
              <a:ext uri="{FF2B5EF4-FFF2-40B4-BE49-F238E27FC236}">
                <a16:creationId xmlns:a16="http://schemas.microsoft.com/office/drawing/2014/main" id="{6833FB07-63AD-4CD4-B4DC-D2A9AA219A93}"/>
              </a:ext>
            </a:extLst>
          </p:cNvPr>
          <p:cNvGraphicFramePr>
            <a:graphicFrameLocks noGrp="1"/>
          </p:cNvGraphicFramePr>
          <p:nvPr/>
        </p:nvGraphicFramePr>
        <p:xfrm>
          <a:off x="0" y="4763"/>
          <a:ext cx="9144000" cy="879475"/>
        </p:xfrm>
        <a:graphic>
          <a:graphicData uri="http://schemas.openxmlformats.org/drawingml/2006/table">
            <a:tbl>
              <a:tblPr/>
              <a:tblGrid>
                <a:gridCol w="3886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26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xói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lở</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sông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và</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kênh</a:t>
                      </a:r>
                      <a:endParaRPr lang="en-US" sz="1800" dirty="0">
                        <a:solidFill>
                          <a:srgbClr val="FF0000"/>
                        </a:solidFill>
                        <a:latin typeface="Arial" pitchFamily="34" charset="0"/>
                        <a:cs typeface="Arial" pitchFamily="34" charset="0"/>
                      </a:endParaRPr>
                    </a:p>
                  </a:txBody>
                  <a:tcPr marT="45709" marB="45709"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709" marB="45709"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solidFill>
                            <a:srgbClr val="006600"/>
                          </a:solidFill>
                          <a:latin typeface="Arial" pitchFamily="34" charset="0"/>
                          <a:cs typeface="Arial" pitchFamily="34" charset="0"/>
                        </a:rPr>
                        <a:t>Hiện</a:t>
                      </a:r>
                      <a:r>
                        <a:rPr lang="en-US" sz="1800" baseline="0">
                          <a:solidFill>
                            <a:srgbClr val="006600"/>
                          </a:solidFill>
                          <a:latin typeface="Arial" pitchFamily="34" charset="0"/>
                          <a:cs typeface="Arial" pitchFamily="34" charset="0"/>
                        </a:rPr>
                        <a:t> trạng sạt lở bờ sông</a:t>
                      </a:r>
                      <a:endParaRPr lang="en-US" sz="1800">
                        <a:solidFill>
                          <a:srgbClr val="006600"/>
                        </a:solidFill>
                        <a:latin typeface="Arial" pitchFamily="34" charset="0"/>
                        <a:cs typeface="Arial" pitchFamily="34" charset="0"/>
                      </a:endParaRPr>
                    </a:p>
                  </a:txBody>
                  <a:tcPr marT="45709" marB="45709"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42680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709" marB="45709"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709" marB="45709"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3333FF"/>
                          </a:solidFill>
                          <a:effectLst/>
                          <a:latin typeface="Arial" pitchFamily="34" charset="0"/>
                          <a:cs typeface="Arial" pitchFamily="34" charset="0"/>
                        </a:rPr>
                        <a:t>Hố</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xói</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sâu</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trên</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sông</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Tiền</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và</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Hậu</a:t>
                      </a:r>
                      <a:endParaRPr kumimoji="0" lang="en-US" sz="1800" b="0" i="0" u="none" strike="noStrike" cap="none" normalizeH="0" baseline="0" dirty="0">
                        <a:ln>
                          <a:noFill/>
                        </a:ln>
                        <a:solidFill>
                          <a:srgbClr val="3333FF"/>
                        </a:solidFill>
                        <a:effectLst/>
                        <a:latin typeface="Arial" pitchFamily="34" charset="0"/>
                        <a:cs typeface="Arial" pitchFamily="34" charset="0"/>
                      </a:endParaRPr>
                    </a:p>
                  </a:txBody>
                  <a:tcPr marT="45709" marB="45709"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0489" name="Slide Number Placeholder 1">
            <a:extLst>
              <a:ext uri="{FF2B5EF4-FFF2-40B4-BE49-F238E27FC236}">
                <a16:creationId xmlns:a16="http://schemas.microsoft.com/office/drawing/2014/main" id="{165A5A10-8E8F-416B-82E9-9231C3558F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B5C9E507-B210-46AB-B2A8-A2340A10EBA2}" type="slidenum">
              <a:rPr lang="en-US" altLang="en-US" sz="1200" smtClean="0">
                <a:solidFill>
                  <a:srgbClr val="045C75"/>
                </a:solidFill>
                <a:latin typeface="Verdana" panose="020B0604030504040204" pitchFamily="34" charset="0"/>
              </a:rPr>
              <a:pPr>
                <a:spcBef>
                  <a:spcPct val="0"/>
                </a:spcBef>
                <a:buClrTx/>
                <a:buSzTx/>
                <a:buFontTx/>
                <a:buNone/>
              </a:pPr>
              <a:t>20</a:t>
            </a:fld>
            <a:endParaRPr lang="en-US" altLang="en-US" sz="1200">
              <a:solidFill>
                <a:srgbClr val="045C75"/>
              </a:solidFill>
              <a:latin typeface="Verdana" panose="020B0604030504040204" pitchFamily="34" charset="0"/>
            </a:endParaRPr>
          </a:p>
        </p:txBody>
      </p:sp>
      <p:sp>
        <p:nvSpPr>
          <p:cNvPr id="20490" name="Content Placeholder 2">
            <a:extLst>
              <a:ext uri="{FF2B5EF4-FFF2-40B4-BE49-F238E27FC236}">
                <a16:creationId xmlns:a16="http://schemas.microsoft.com/office/drawing/2014/main" id="{1DB62B65-6714-45D9-8ED9-413B5AC4B335}"/>
              </a:ext>
            </a:extLst>
          </p:cNvPr>
          <p:cNvSpPr txBox="1">
            <a:spLocks/>
          </p:cNvSpPr>
          <p:nvPr/>
        </p:nvSpPr>
        <p:spPr bwMode="auto">
          <a:xfrm>
            <a:off x="381000" y="6477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rgbClr val="FF0000"/>
              </a:buClr>
            </a:pPr>
            <a:endParaRPr lang="en-US" altLang="en-US" sz="2000">
              <a:solidFill>
                <a:srgbClr val="3333FF"/>
              </a:solidFill>
              <a:latin typeface="Arial" panose="020B0604020202020204" pitchFamily="34" charset="0"/>
              <a:cs typeface="Arial" panose="020B0604020202020204" pitchFamily="34" charset="0"/>
            </a:endParaRPr>
          </a:p>
        </p:txBody>
      </p:sp>
      <p:pic>
        <p:nvPicPr>
          <p:cNvPr id="20491" name="Picture 6" descr="Ho xoi sau DBSCL_MRC_VKHTLMN.png">
            <a:extLst>
              <a:ext uri="{FF2B5EF4-FFF2-40B4-BE49-F238E27FC236}">
                <a16:creationId xmlns:a16="http://schemas.microsoft.com/office/drawing/2014/main" id="{2252EC9A-BB5F-4CDF-861D-38D02F1F05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82089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5">
            <a:extLst>
              <a:ext uri="{FF2B5EF4-FFF2-40B4-BE49-F238E27FC236}">
                <a16:creationId xmlns:a16="http://schemas.microsoft.com/office/drawing/2014/main" id="{AB25515F-1FD8-41E9-A6D6-2C75191FBC6F}"/>
              </a:ext>
            </a:extLst>
          </p:cNvPr>
          <p:cNvSpPr txBox="1">
            <a:spLocks noChangeArrowheads="1"/>
          </p:cNvSpPr>
          <p:nvPr/>
        </p:nvSpPr>
        <p:spPr bwMode="auto">
          <a:xfrm>
            <a:off x="7010400" y="1079500"/>
            <a:ext cx="2057400" cy="31400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FF0000"/>
                </a:solidFill>
                <a:latin typeface="Verdana" panose="020B0604030504040204" pitchFamily="34" charset="0"/>
              </a:rPr>
              <a:t>Các hố xói lớn/lạch sâu từng gây sạt lở</a:t>
            </a:r>
            <a:r>
              <a:rPr lang="en-US" altLang="en-US" sz="1800">
                <a:solidFill>
                  <a:srgbClr val="3333FF"/>
                </a:solidFill>
                <a:latin typeface="Verdana" panose="020B0604030504040204" pitchFamily="34" charset="0"/>
              </a:rPr>
              <a:t>: </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Tân Châu</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Châu Đốc</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Vĩnh Long</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Sa Đéc</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 Thanh Bình (ĐT)</a:t>
            </a:r>
          </a:p>
          <a:p>
            <a:pPr eaLnBrk="1" hangingPunct="1">
              <a:spcBef>
                <a:spcPct val="0"/>
              </a:spcBef>
              <a:buClrTx/>
              <a:buSzTx/>
              <a:buFont typeface="Wingdings" panose="05000000000000000000" pitchFamily="2" charset="2"/>
              <a:buChar char="§"/>
            </a:pPr>
            <a:r>
              <a:rPr lang="en-US" altLang="en-US" sz="1800">
                <a:solidFill>
                  <a:srgbClr val="3333FF"/>
                </a:solidFill>
                <a:latin typeface="Verdana" panose="020B0604030504040204" pitchFamily="34" charset="0"/>
              </a:rPr>
              <a:t>,Mỹ Hội Đông (VN)  </a:t>
            </a:r>
          </a:p>
        </p:txBody>
      </p:sp>
      <p:sp>
        <p:nvSpPr>
          <p:cNvPr id="3" name="Date Placeholder 2">
            <a:extLst>
              <a:ext uri="{FF2B5EF4-FFF2-40B4-BE49-F238E27FC236}">
                <a16:creationId xmlns:a16="http://schemas.microsoft.com/office/drawing/2014/main" id="{D27AFEE4-8D70-4427-9CF0-16EE8A92ECBD}"/>
              </a:ext>
            </a:extLst>
          </p:cNvPr>
          <p:cNvSpPr>
            <a:spLocks noGrp="1"/>
          </p:cNvSpPr>
          <p:nvPr>
            <p:ph type="dt" sz="half" idx="10"/>
          </p:nvPr>
        </p:nvSpPr>
        <p:spPr/>
        <p:txBody>
          <a:bodyPr/>
          <a:lstStyle/>
          <a:p>
            <a:pPr>
              <a:defRPr/>
            </a:pPr>
            <a:fld id="{EB25A200-FDE0-4032-B7EB-E9B47D57543D}" type="datetime1">
              <a:rPr lang="en-US" smtClean="0"/>
              <a:t>11/15/2018</a:t>
            </a:fld>
            <a:endParaRPr lang="en-US"/>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0" y="914400"/>
            <a:ext cx="8458200" cy="5867400"/>
          </a:xfrm>
          <a:prstGeom prst="rect">
            <a:avLst/>
          </a:prstGeom>
        </p:spPr>
      </p:pic>
      <p:graphicFrame>
        <p:nvGraphicFramePr>
          <p:cNvPr id="5" name="Group 18"/>
          <p:cNvGraphicFramePr>
            <a:graphicFrameLocks noGrp="1"/>
          </p:cNvGraphicFramePr>
          <p:nvPr>
            <p:extLst>
              <p:ext uri="{D42A27DB-BD31-4B8C-83A1-F6EECF244321}">
                <p14:modId xmlns:p14="http://schemas.microsoft.com/office/powerpoint/2010/main" val="1380319936"/>
              </p:ext>
            </p:extLst>
          </p:nvPr>
        </p:nvGraphicFramePr>
        <p:xfrm>
          <a:off x="0" y="-22225"/>
          <a:ext cx="9144000" cy="1006475"/>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640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 </a:t>
                      </a:r>
                      <a:r>
                        <a:rPr lang="en-US" sz="180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xói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lở</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bồi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lắng</a:t>
                      </a: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err="1">
                          <a:solidFill>
                            <a:srgbClr val="006600"/>
                          </a:solidFill>
                          <a:latin typeface="Arial" pitchFamily="34" charset="0"/>
                          <a:cs typeface="Arial" pitchFamily="34" charset="0"/>
                        </a:rPr>
                        <a:t>Hiện</a:t>
                      </a:r>
                      <a:r>
                        <a:rPr lang="en-US" sz="1800" baseline="0" dirty="0">
                          <a:solidFill>
                            <a:srgbClr val="006600"/>
                          </a:solidFill>
                          <a:latin typeface="Arial" pitchFamily="34" charset="0"/>
                          <a:cs typeface="Arial" pitchFamily="34" charset="0"/>
                        </a:rPr>
                        <a:t> </a:t>
                      </a:r>
                      <a:r>
                        <a:rPr lang="en-US" sz="1800" baseline="0" dirty="0" err="1">
                          <a:solidFill>
                            <a:srgbClr val="006600"/>
                          </a:solidFill>
                          <a:latin typeface="Arial" pitchFamily="34" charset="0"/>
                          <a:cs typeface="Arial" pitchFamily="34" charset="0"/>
                        </a:rPr>
                        <a:t>trạng</a:t>
                      </a:r>
                      <a:r>
                        <a:rPr lang="en-US" sz="1800" baseline="0" dirty="0">
                          <a:solidFill>
                            <a:srgbClr val="006600"/>
                          </a:solidFill>
                          <a:latin typeface="Arial" pitchFamily="34" charset="0"/>
                          <a:cs typeface="Arial" pitchFamily="34" charset="0"/>
                        </a:rPr>
                        <a:t> </a:t>
                      </a:r>
                      <a:r>
                        <a:rPr lang="en-US" sz="1800" baseline="0" dirty="0" err="1">
                          <a:solidFill>
                            <a:srgbClr val="006600"/>
                          </a:solidFill>
                          <a:latin typeface="Arial" pitchFamily="34" charset="0"/>
                          <a:cs typeface="Arial" pitchFamily="34" charset="0"/>
                        </a:rPr>
                        <a:t>xói</a:t>
                      </a:r>
                      <a:r>
                        <a:rPr lang="en-US" sz="1800" baseline="0" dirty="0">
                          <a:solidFill>
                            <a:srgbClr val="006600"/>
                          </a:solidFill>
                          <a:latin typeface="Arial" pitchFamily="34" charset="0"/>
                          <a:cs typeface="Arial" pitchFamily="34" charset="0"/>
                        </a:rPr>
                        <a:t> </a:t>
                      </a:r>
                      <a:r>
                        <a:rPr lang="en-US" sz="1800" baseline="0" dirty="0" err="1">
                          <a:solidFill>
                            <a:srgbClr val="006600"/>
                          </a:solidFill>
                          <a:latin typeface="Arial" pitchFamily="34" charset="0"/>
                          <a:cs typeface="Arial" pitchFamily="34" charset="0"/>
                        </a:rPr>
                        <a:t>lở</a:t>
                      </a:r>
                      <a:r>
                        <a:rPr lang="en-US" sz="1800" baseline="0" dirty="0">
                          <a:solidFill>
                            <a:srgbClr val="006600"/>
                          </a:solidFill>
                          <a:latin typeface="Arial" pitchFamily="34" charset="0"/>
                          <a:cs typeface="Arial" pitchFamily="34" charset="0"/>
                        </a:rPr>
                        <a:t> </a:t>
                      </a:r>
                      <a:r>
                        <a:rPr lang="en-US" sz="1800" baseline="0" dirty="0" err="1">
                          <a:solidFill>
                            <a:srgbClr val="006600"/>
                          </a:solidFill>
                          <a:latin typeface="Arial" pitchFamily="34" charset="0"/>
                          <a:cs typeface="Arial" pitchFamily="34" charset="0"/>
                        </a:rPr>
                        <a:t>bờ</a:t>
                      </a:r>
                      <a:r>
                        <a:rPr lang="en-US" sz="1800" baseline="0" dirty="0">
                          <a:solidFill>
                            <a:srgbClr val="006600"/>
                          </a:solidFill>
                          <a:latin typeface="Arial" pitchFamily="34" charset="0"/>
                          <a:cs typeface="Arial" pitchFamily="34" charset="0"/>
                        </a:rPr>
                        <a:t> </a:t>
                      </a:r>
                      <a:r>
                        <a:rPr lang="en-US" sz="1800" baseline="0" dirty="0" err="1">
                          <a:solidFill>
                            <a:srgbClr val="006600"/>
                          </a:solidFill>
                          <a:latin typeface="Arial" pitchFamily="34" charset="0"/>
                          <a:cs typeface="Arial" pitchFamily="34" charset="0"/>
                        </a:rPr>
                        <a:t>biển</a:t>
                      </a:r>
                      <a:r>
                        <a:rPr lang="en-US" sz="1800" baseline="0" dirty="0">
                          <a:solidFill>
                            <a:srgbClr val="006600"/>
                          </a:solidFill>
                          <a:latin typeface="Arial" pitchFamily="34" charset="0"/>
                          <a:cs typeface="Arial" pitchFamily="34" charset="0"/>
                        </a:rPr>
                        <a:t> ĐBSCL</a:t>
                      </a:r>
                      <a:endParaRPr lang="en-US" sz="1800" dirty="0">
                        <a:solidFill>
                          <a:srgbClr val="00660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66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167B4E1D-A6B0-4247-922C-29642AAE477A}" type="slidenum">
              <a:rPr lang="en-US" smtClean="0"/>
              <a:pPr>
                <a:defRPr/>
              </a:pPr>
              <a:t>21</a:t>
            </a:fld>
            <a:endParaRPr lang="en-US"/>
          </a:p>
        </p:txBody>
      </p:sp>
      <p:sp>
        <p:nvSpPr>
          <p:cNvPr id="2" name="Date Placeholder 1"/>
          <p:cNvSpPr>
            <a:spLocks noGrp="1"/>
          </p:cNvSpPr>
          <p:nvPr>
            <p:ph type="dt" sz="half" idx="10"/>
          </p:nvPr>
        </p:nvSpPr>
        <p:spPr/>
        <p:txBody>
          <a:bodyPr/>
          <a:lstStyle/>
          <a:p>
            <a:pPr>
              <a:defRPr/>
            </a:pPr>
            <a:fld id="{146D07C1-1DA0-4517-88B0-A946B19E0789}" type="datetime1">
              <a:rPr lang="en-US" smtClean="0"/>
              <a:t>11/15/2018</a:t>
            </a:fld>
            <a:endParaRPr lang="en-US"/>
          </a:p>
        </p:txBody>
      </p:sp>
    </p:spTree>
    <p:extLst>
      <p:ext uri="{BB962C8B-B14F-4D97-AF65-F5344CB8AC3E}">
        <p14:creationId xmlns:p14="http://schemas.microsoft.com/office/powerpoint/2010/main" val="171876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
            <a:extLst>
              <a:ext uri="{FF2B5EF4-FFF2-40B4-BE49-F238E27FC236}">
                <a16:creationId xmlns:a16="http://schemas.microsoft.com/office/drawing/2014/main" id="{EC1718E7-2090-4228-9C1B-8A53CB037793}"/>
              </a:ext>
            </a:extLst>
          </p:cNvPr>
          <p:cNvGraphicFramePr>
            <a:graphicFrameLocks noGrp="1"/>
          </p:cNvGraphicFramePr>
          <p:nvPr>
            <p:extLst>
              <p:ext uri="{D42A27DB-BD31-4B8C-83A1-F6EECF244321}">
                <p14:modId xmlns:p14="http://schemas.microsoft.com/office/powerpoint/2010/main" val="1656657771"/>
              </p:ext>
            </p:extLst>
          </p:nvPr>
        </p:nvGraphicFramePr>
        <p:xfrm>
          <a:off x="304800" y="4763"/>
          <a:ext cx="8839200" cy="803275"/>
        </p:xfrm>
        <a:graphic>
          <a:graphicData uri="http://schemas.openxmlformats.org/drawingml/2006/table">
            <a:tbl>
              <a:tblPr/>
              <a:tblGrid>
                <a:gridCol w="3200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3764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 </a:t>
                      </a:r>
                      <a:r>
                        <a:rPr lang="en-US" sz="180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711" marB="45711"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711" marB="4571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solidFill>
                            <a:srgbClr val="006600"/>
                          </a:solidFill>
                          <a:latin typeface="Arial" pitchFamily="34" charset="0"/>
                          <a:cs typeface="Arial" pitchFamily="34" charset="0"/>
                        </a:rPr>
                        <a:t>Hiện</a:t>
                      </a:r>
                      <a:r>
                        <a:rPr lang="en-US" sz="1800" baseline="0">
                          <a:solidFill>
                            <a:srgbClr val="006600"/>
                          </a:solidFill>
                          <a:latin typeface="Arial" pitchFamily="34" charset="0"/>
                          <a:cs typeface="Arial" pitchFamily="34" charset="0"/>
                        </a:rPr>
                        <a:t> trạng xói lở - bồi tụ ven biển</a:t>
                      </a:r>
                      <a:endParaRPr lang="en-US" sz="1800">
                        <a:solidFill>
                          <a:srgbClr val="006600"/>
                        </a:solidFill>
                        <a:latin typeface="Arial" pitchFamily="34" charset="0"/>
                        <a:cs typeface="Arial" pitchFamily="34" charset="0"/>
                      </a:endParaRPr>
                    </a:p>
                  </a:txBody>
                  <a:tcPr marT="45711" marB="45711"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426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711" marB="45711"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711" marB="45711"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3333FF"/>
                          </a:solidFill>
                          <a:effectLst/>
                          <a:latin typeface="Arial" pitchFamily="34" charset="0"/>
                          <a:cs typeface="Arial" pitchFamily="34" charset="0"/>
                        </a:rPr>
                        <a:t>Tốc</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độ</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xói</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theo</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chiều</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dài</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bờ</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biển</a:t>
                      </a:r>
                      <a:endParaRPr kumimoji="0" lang="en-US" sz="1800" b="0" i="0" u="none" strike="noStrike" cap="none" normalizeH="0" baseline="0" dirty="0">
                        <a:ln>
                          <a:noFill/>
                        </a:ln>
                        <a:solidFill>
                          <a:srgbClr val="3333FF"/>
                        </a:solidFill>
                        <a:effectLst/>
                        <a:latin typeface="Arial" pitchFamily="34" charset="0"/>
                        <a:cs typeface="Arial" pitchFamily="34" charset="0"/>
                      </a:endParaRPr>
                    </a:p>
                  </a:txBody>
                  <a:tcPr marT="45711" marB="45711"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30729" name="Slide Number Placeholder 1">
            <a:extLst>
              <a:ext uri="{FF2B5EF4-FFF2-40B4-BE49-F238E27FC236}">
                <a16:creationId xmlns:a16="http://schemas.microsoft.com/office/drawing/2014/main" id="{469FAFF5-9512-45D0-8424-944B4910DB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14BCA971-3CAA-4B50-B016-815D3FBD076E}" type="slidenum">
              <a:rPr lang="en-US" altLang="en-US" sz="1200" smtClean="0">
                <a:solidFill>
                  <a:srgbClr val="045C75"/>
                </a:solidFill>
                <a:latin typeface="Verdana" panose="020B0604030504040204" pitchFamily="34" charset="0"/>
              </a:rPr>
              <a:pPr>
                <a:spcBef>
                  <a:spcPct val="0"/>
                </a:spcBef>
                <a:buClrTx/>
                <a:buSzTx/>
                <a:buFontTx/>
                <a:buNone/>
              </a:pPr>
              <a:t>22</a:t>
            </a:fld>
            <a:endParaRPr lang="en-US" altLang="en-US" sz="1200">
              <a:solidFill>
                <a:srgbClr val="045C75"/>
              </a:solidFill>
              <a:latin typeface="Verdana" panose="020B0604030504040204" pitchFamily="34" charset="0"/>
            </a:endParaRPr>
          </a:p>
        </p:txBody>
      </p:sp>
      <p:sp>
        <p:nvSpPr>
          <p:cNvPr id="30730" name="Content Placeholder 2">
            <a:extLst>
              <a:ext uri="{FF2B5EF4-FFF2-40B4-BE49-F238E27FC236}">
                <a16:creationId xmlns:a16="http://schemas.microsoft.com/office/drawing/2014/main" id="{F5B4ABD5-7CBB-436F-81DE-2E3B385343AB}"/>
              </a:ext>
            </a:extLst>
          </p:cNvPr>
          <p:cNvSpPr txBox="1">
            <a:spLocks/>
          </p:cNvSpPr>
          <p:nvPr/>
        </p:nvSpPr>
        <p:spPr bwMode="auto">
          <a:xfrm>
            <a:off x="381000" y="6477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rgbClr val="FF0000"/>
              </a:buClr>
            </a:pPr>
            <a:endParaRPr lang="en-US" altLang="en-US" sz="2000">
              <a:solidFill>
                <a:srgbClr val="3333FF"/>
              </a:solidFill>
              <a:latin typeface="Arial" panose="020B0604020202020204" pitchFamily="34" charset="0"/>
              <a:cs typeface="Arial" panose="020B0604020202020204" pitchFamily="34" charset="0"/>
            </a:endParaRPr>
          </a:p>
        </p:txBody>
      </p:sp>
      <p:sp>
        <p:nvSpPr>
          <p:cNvPr id="30731" name="Rectangle 6">
            <a:extLst>
              <a:ext uri="{FF2B5EF4-FFF2-40B4-BE49-F238E27FC236}">
                <a16:creationId xmlns:a16="http://schemas.microsoft.com/office/drawing/2014/main" id="{7C24EA50-768C-44B2-B207-DB1F8CAEF82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sp>
        <p:nvSpPr>
          <p:cNvPr id="30732" name="Rectangle 7">
            <a:extLst>
              <a:ext uri="{FF2B5EF4-FFF2-40B4-BE49-F238E27FC236}">
                <a16:creationId xmlns:a16="http://schemas.microsoft.com/office/drawing/2014/main" id="{0FBAE41B-B927-4997-94E5-FBFEDD6898B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pic>
        <p:nvPicPr>
          <p:cNvPr id="30733" name="Picture 13">
            <a:extLst>
              <a:ext uri="{FF2B5EF4-FFF2-40B4-BE49-F238E27FC236}">
                <a16:creationId xmlns:a16="http://schemas.microsoft.com/office/drawing/2014/main" id="{452FEABF-4809-4F6E-BF5C-06E2ACB99F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781800" cy="228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C01EF2A2-BE1C-4208-8315-E84BC77A634F}"/>
              </a:ext>
            </a:extLst>
          </p:cNvPr>
          <p:cNvGraphicFramePr>
            <a:graphicFrameLocks noGrp="1"/>
          </p:cNvGraphicFramePr>
          <p:nvPr>
            <p:extLst>
              <p:ext uri="{D42A27DB-BD31-4B8C-83A1-F6EECF244321}">
                <p14:modId xmlns:p14="http://schemas.microsoft.com/office/powerpoint/2010/main" val="3446112211"/>
              </p:ext>
            </p:extLst>
          </p:nvPr>
        </p:nvGraphicFramePr>
        <p:xfrm>
          <a:off x="4132963" y="4786314"/>
          <a:ext cx="4791075" cy="1752598"/>
        </p:xfrm>
        <a:graphic>
          <a:graphicData uri="http://schemas.openxmlformats.org/drawingml/2006/table">
            <a:tbl>
              <a:tblPr firstRow="1" firstCol="1" bandRow="1">
                <a:tableStyleId>{5C22544A-7EE6-4342-B048-85BDC9FD1C3A}</a:tableStyleId>
              </a:tblPr>
              <a:tblGrid>
                <a:gridCol w="733425">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676275">
                  <a:extLst>
                    <a:ext uri="{9D8B030D-6E8A-4147-A177-3AD203B41FA5}">
                      <a16:colId xmlns:a16="http://schemas.microsoft.com/office/drawing/2014/main" val="20002"/>
                    </a:ext>
                  </a:extLst>
                </a:gridCol>
                <a:gridCol w="676275">
                  <a:extLst>
                    <a:ext uri="{9D8B030D-6E8A-4147-A177-3AD203B41FA5}">
                      <a16:colId xmlns:a16="http://schemas.microsoft.com/office/drawing/2014/main" val="20003"/>
                    </a:ext>
                  </a:extLst>
                </a:gridCol>
                <a:gridCol w="676275">
                  <a:extLst>
                    <a:ext uri="{9D8B030D-6E8A-4147-A177-3AD203B41FA5}">
                      <a16:colId xmlns:a16="http://schemas.microsoft.com/office/drawing/2014/main" val="20004"/>
                    </a:ext>
                  </a:extLst>
                </a:gridCol>
                <a:gridCol w="676275">
                  <a:extLst>
                    <a:ext uri="{9D8B030D-6E8A-4147-A177-3AD203B41FA5}">
                      <a16:colId xmlns:a16="http://schemas.microsoft.com/office/drawing/2014/main" val="20005"/>
                    </a:ext>
                  </a:extLst>
                </a:gridCol>
                <a:gridCol w="676275">
                  <a:extLst>
                    <a:ext uri="{9D8B030D-6E8A-4147-A177-3AD203B41FA5}">
                      <a16:colId xmlns:a16="http://schemas.microsoft.com/office/drawing/2014/main" val="20006"/>
                    </a:ext>
                  </a:extLst>
                </a:gridCol>
              </a:tblGrid>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Giai đoạn</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1990-1995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1995-2000</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2000-2005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2005_</a:t>
                      </a:r>
                    </a:p>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2010</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2010_</a:t>
                      </a:r>
                    </a:p>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1990-2015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extLst>
                  <a:ext uri="{0D108BD9-81ED-4DB2-BD59-A6C34878D82A}">
                    <a16:rowId xmlns:a16="http://schemas.microsoft.com/office/drawing/2014/main" val="10000"/>
                  </a:ext>
                </a:extLst>
              </a:tr>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Cửa Sông</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66.46</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131.61</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162.18</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-212.83</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84.33</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46.35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Biển Đông</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38.86</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-59.25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-103.49</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-146.04</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-209.36</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-95.86</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222680">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Biển Tây</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-47.91</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-46.13</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114.35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11.65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-144.70</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-22.55</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222680">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ĐBSCL</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57.41</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26.23</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173.04</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-347.22</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-269.73</a:t>
                      </a:r>
                      <a:endParaRPr lang="en-US" sz="1100">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dirty="0">
                          <a:effectLst/>
                          <a:latin typeface="Times New Roman" panose="02020603050405020304" pitchFamily="18" charset="0"/>
                          <a:cs typeface="Times New Roman" panose="02020603050405020304" pitchFamily="18" charset="0"/>
                        </a:rPr>
                        <a:t>-72.05</a:t>
                      </a:r>
                      <a:endParaRPr lang="en-US" sz="1100" dirty="0">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bl>
          </a:graphicData>
        </a:graphic>
      </p:graphicFrame>
      <p:sp>
        <p:nvSpPr>
          <p:cNvPr id="16" name="Rectangle 15">
            <a:extLst>
              <a:ext uri="{FF2B5EF4-FFF2-40B4-BE49-F238E27FC236}">
                <a16:creationId xmlns:a16="http://schemas.microsoft.com/office/drawing/2014/main" id="{543F382E-1B5A-4EAA-8F55-F87007B676B0}"/>
              </a:ext>
            </a:extLst>
          </p:cNvPr>
          <p:cNvSpPr/>
          <p:nvPr/>
        </p:nvSpPr>
        <p:spPr>
          <a:xfrm>
            <a:off x="228600" y="5105400"/>
            <a:ext cx="3352800" cy="492125"/>
          </a:xfrm>
          <a:prstGeom prst="rect">
            <a:avLst/>
          </a:prstGeom>
        </p:spPr>
        <p:txBody>
          <a:bodyPr>
            <a:spAutoFit/>
          </a:bodyPr>
          <a:lstStyle/>
          <a:p>
            <a:pPr eaLnBrk="1" hangingPunct="1">
              <a:defRPr/>
            </a:pPr>
            <a:r>
              <a:rPr lang="en-US" sz="13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Tỷ lệ diện tích bồi của các khu vực ven biển thuộc ĐBSCL qua các giai đoạn   </a:t>
            </a:r>
            <a:r>
              <a:rPr lang="en-US" sz="13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1300" i="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ha/năm)</a:t>
            </a:r>
          </a:p>
        </p:txBody>
      </p:sp>
      <p:graphicFrame>
        <p:nvGraphicFramePr>
          <p:cNvPr id="17" name="Table 16">
            <a:extLst>
              <a:ext uri="{FF2B5EF4-FFF2-40B4-BE49-F238E27FC236}">
                <a16:creationId xmlns:a16="http://schemas.microsoft.com/office/drawing/2014/main" id="{D945C20F-2ECA-4B55-984C-C951F218BCDF}"/>
              </a:ext>
            </a:extLst>
          </p:cNvPr>
          <p:cNvGraphicFramePr>
            <a:graphicFrameLocks noGrp="1"/>
          </p:cNvGraphicFramePr>
          <p:nvPr>
            <p:extLst>
              <p:ext uri="{D42A27DB-BD31-4B8C-83A1-F6EECF244321}">
                <p14:modId xmlns:p14="http://schemas.microsoft.com/office/powerpoint/2010/main" val="3711855338"/>
              </p:ext>
            </p:extLst>
          </p:nvPr>
        </p:nvGraphicFramePr>
        <p:xfrm>
          <a:off x="457200" y="3124200"/>
          <a:ext cx="4791075" cy="1752598"/>
        </p:xfrm>
        <a:graphic>
          <a:graphicData uri="http://schemas.openxmlformats.org/drawingml/2006/table">
            <a:tbl>
              <a:tblPr firstRow="1" firstCol="1" bandRow="1">
                <a:tableStyleId>{5C22544A-7EE6-4342-B048-85BDC9FD1C3A}</a:tableStyleId>
              </a:tblPr>
              <a:tblGrid>
                <a:gridCol w="733425">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676275">
                  <a:extLst>
                    <a:ext uri="{9D8B030D-6E8A-4147-A177-3AD203B41FA5}">
                      <a16:colId xmlns:a16="http://schemas.microsoft.com/office/drawing/2014/main" val="20002"/>
                    </a:ext>
                  </a:extLst>
                </a:gridCol>
                <a:gridCol w="676275">
                  <a:extLst>
                    <a:ext uri="{9D8B030D-6E8A-4147-A177-3AD203B41FA5}">
                      <a16:colId xmlns:a16="http://schemas.microsoft.com/office/drawing/2014/main" val="20003"/>
                    </a:ext>
                  </a:extLst>
                </a:gridCol>
                <a:gridCol w="676275">
                  <a:extLst>
                    <a:ext uri="{9D8B030D-6E8A-4147-A177-3AD203B41FA5}">
                      <a16:colId xmlns:a16="http://schemas.microsoft.com/office/drawing/2014/main" val="20004"/>
                    </a:ext>
                  </a:extLst>
                </a:gridCol>
                <a:gridCol w="676275">
                  <a:extLst>
                    <a:ext uri="{9D8B030D-6E8A-4147-A177-3AD203B41FA5}">
                      <a16:colId xmlns:a16="http://schemas.microsoft.com/office/drawing/2014/main" val="20005"/>
                    </a:ext>
                  </a:extLst>
                </a:gridCol>
                <a:gridCol w="676275">
                  <a:extLst>
                    <a:ext uri="{9D8B030D-6E8A-4147-A177-3AD203B41FA5}">
                      <a16:colId xmlns:a16="http://schemas.microsoft.com/office/drawing/2014/main" val="20006"/>
                    </a:ext>
                  </a:extLst>
                </a:gridCol>
              </a:tblGrid>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Giai đoạn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1990-1995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1995-2000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2000-2005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2005_</a:t>
                      </a:r>
                    </a:p>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2010_</a:t>
                      </a:r>
                    </a:p>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1990-2015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0"/>
                  </a:ext>
                </a:extLst>
              </a:tr>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Cửa Sông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252.36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329.43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288.97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49.92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232.85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230.70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435746">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Biển Đông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dirty="0">
                          <a:effectLst/>
                          <a:latin typeface="Times New Roman" panose="02020603050405020304" pitchFamily="18" charset="0"/>
                          <a:cs typeface="Times New Roman" panose="02020603050405020304" pitchFamily="18" charset="0"/>
                        </a:rPr>
                        <a:t>297.83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273.10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137.20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89.50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117.64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183.06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222680">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Biển Tây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100.28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110.86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200.51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100.78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55.29</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113.54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222680">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ĐBSCL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650.47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713.39</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626.67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dirty="0">
                          <a:effectLst/>
                          <a:latin typeface="Times New Roman" panose="02020603050405020304" pitchFamily="18" charset="0"/>
                          <a:cs typeface="Times New Roman" panose="02020603050405020304" pitchFamily="18" charset="0"/>
                        </a:rPr>
                        <a:t>240.21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405.78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0"/>
                        </a:spcAft>
                      </a:pPr>
                      <a:r>
                        <a:rPr lang="en-US" sz="1200" dirty="0">
                          <a:effectLst/>
                          <a:latin typeface="Times New Roman" panose="02020603050405020304" pitchFamily="18" charset="0"/>
                          <a:cs typeface="Times New Roman" panose="02020603050405020304" pitchFamily="18" charset="0"/>
                        </a:rPr>
                        <a:t>527.30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bl>
          </a:graphicData>
        </a:graphic>
      </p:graphicFrame>
      <p:sp>
        <p:nvSpPr>
          <p:cNvPr id="18" name="Rectangle 17">
            <a:extLst>
              <a:ext uri="{FF2B5EF4-FFF2-40B4-BE49-F238E27FC236}">
                <a16:creationId xmlns:a16="http://schemas.microsoft.com/office/drawing/2014/main" id="{5FD65043-C2C8-4247-B1C3-33EA6358DEF4}"/>
              </a:ext>
            </a:extLst>
          </p:cNvPr>
          <p:cNvSpPr/>
          <p:nvPr/>
        </p:nvSpPr>
        <p:spPr>
          <a:xfrm>
            <a:off x="5867400" y="3727450"/>
            <a:ext cx="2743200" cy="692150"/>
          </a:xfrm>
          <a:prstGeom prst="rect">
            <a:avLst/>
          </a:prstGeom>
        </p:spPr>
        <p:txBody>
          <a:bodyPr>
            <a:spAutoFit/>
          </a:bodyPr>
          <a:lstStyle/>
          <a:p>
            <a:pPr eaLnBrk="1" hangingPunct="1">
              <a:defRPr/>
            </a:pP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Tỷ</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lệ</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xói</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bồi</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khu</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vực</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ven</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thuộc</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ĐBSCL</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qua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giai</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sz="13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13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a:t>
            </a:r>
            <a:r>
              <a:rPr lang="en-US" sz="1300"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13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 name="Date Placeholder 1">
            <a:extLst>
              <a:ext uri="{FF2B5EF4-FFF2-40B4-BE49-F238E27FC236}">
                <a16:creationId xmlns:a16="http://schemas.microsoft.com/office/drawing/2014/main" id="{E41E82E6-A251-49CA-91CB-65BC45C41E68}"/>
              </a:ext>
            </a:extLst>
          </p:cNvPr>
          <p:cNvSpPr>
            <a:spLocks noGrp="1"/>
          </p:cNvSpPr>
          <p:nvPr>
            <p:ph type="dt" sz="half" idx="10"/>
          </p:nvPr>
        </p:nvSpPr>
        <p:spPr/>
        <p:txBody>
          <a:bodyPr/>
          <a:lstStyle/>
          <a:p>
            <a:pPr>
              <a:defRPr/>
            </a:pPr>
            <a:fld id="{9CD258C6-384D-4879-BC65-01473ED6AD57}" type="datetime1">
              <a:rPr lang="en-US" smtClean="0"/>
              <a:t>11/15/2018</a:t>
            </a:fld>
            <a:endParaRPr lang="en-US"/>
          </a:p>
        </p:txBody>
      </p:sp>
    </p:spTree>
    <p:extLst>
      <p:ext uri="{BB962C8B-B14F-4D97-AF65-F5344CB8AC3E}">
        <p14:creationId xmlns:p14="http://schemas.microsoft.com/office/powerpoint/2010/main" val="874879516"/>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
            <a:extLst>
              <a:ext uri="{FF2B5EF4-FFF2-40B4-BE49-F238E27FC236}">
                <a16:creationId xmlns:a16="http://schemas.microsoft.com/office/drawing/2014/main" id="{B981E408-5408-44DC-8E16-F8CB08790B16}"/>
              </a:ext>
            </a:extLst>
          </p:cNvPr>
          <p:cNvGraphicFramePr>
            <a:graphicFrameLocks noGrp="1"/>
          </p:cNvGraphicFramePr>
          <p:nvPr>
            <p:extLst>
              <p:ext uri="{D42A27DB-BD31-4B8C-83A1-F6EECF244321}">
                <p14:modId xmlns:p14="http://schemas.microsoft.com/office/powerpoint/2010/main" val="1180481902"/>
              </p:ext>
            </p:extLst>
          </p:nvPr>
        </p:nvGraphicFramePr>
        <p:xfrm>
          <a:off x="0" y="4763"/>
          <a:ext cx="9144000" cy="985837"/>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559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2: </a:t>
                      </a:r>
                      <a:r>
                        <a:rPr lang="en-US" sz="1800" dirty="0" err="1">
                          <a:solidFill>
                            <a:srgbClr val="FF0000"/>
                          </a:solidFill>
                          <a:latin typeface="Arial" pitchFamily="34" charset="0"/>
                          <a:cs typeface="Arial" pitchFamily="34" charset="0"/>
                        </a:rPr>
                        <a:t>Hiện</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trạng</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solidFill>
                            <a:srgbClr val="006600"/>
                          </a:solidFill>
                          <a:latin typeface="Arial" pitchFamily="34" charset="0"/>
                          <a:cs typeface="Arial" pitchFamily="34" charset="0"/>
                        </a:rPr>
                        <a:t>Hiện</a:t>
                      </a:r>
                      <a:r>
                        <a:rPr lang="en-US" sz="1800" baseline="0">
                          <a:solidFill>
                            <a:srgbClr val="006600"/>
                          </a:solidFill>
                          <a:latin typeface="Arial" pitchFamily="34" charset="0"/>
                          <a:cs typeface="Arial" pitchFamily="34" charset="0"/>
                        </a:rPr>
                        <a:t> trạng xói lở - bồi tụ ven biển</a:t>
                      </a:r>
                      <a:endParaRPr lang="en-US" sz="1800">
                        <a:solidFill>
                          <a:srgbClr val="0066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42658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3333FF"/>
                          </a:solidFill>
                          <a:effectLst/>
                          <a:latin typeface="Arial" pitchFamily="34" charset="0"/>
                          <a:cs typeface="Arial" pitchFamily="34" charset="0"/>
                        </a:rPr>
                        <a:t>Xói</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lở</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toàn</a:t>
                      </a:r>
                      <a:r>
                        <a:rPr kumimoji="0" lang="en-US" sz="1800" b="0" i="0" u="none" strike="noStrike" cap="none" normalizeH="0" baseline="0" dirty="0">
                          <a:ln>
                            <a:noFill/>
                          </a:ln>
                          <a:solidFill>
                            <a:srgbClr val="3333FF"/>
                          </a:solidFill>
                          <a:effectLst/>
                          <a:latin typeface="Arial" pitchFamily="34" charset="0"/>
                          <a:cs typeface="Arial" pitchFamily="34" charset="0"/>
                        </a:rPr>
                        <a:t> </a:t>
                      </a:r>
                      <a:r>
                        <a:rPr kumimoji="0" lang="en-US" sz="1800" b="0" i="0" u="none" strike="noStrike" cap="none" normalizeH="0" baseline="0" dirty="0" err="1">
                          <a:ln>
                            <a:noFill/>
                          </a:ln>
                          <a:solidFill>
                            <a:srgbClr val="3333FF"/>
                          </a:solidFill>
                          <a:effectLst/>
                          <a:latin typeface="Arial" pitchFamily="34" charset="0"/>
                          <a:cs typeface="Arial" pitchFamily="34" charset="0"/>
                        </a:rPr>
                        <a:t>ĐBSCL</a:t>
                      </a:r>
                      <a:endParaRPr kumimoji="0" lang="en-US" sz="1800" b="0" i="0" u="none" strike="noStrike" cap="none" normalizeH="0" baseline="0" dirty="0">
                        <a:ln>
                          <a:noFill/>
                        </a:ln>
                        <a:solidFill>
                          <a:srgbClr val="3333FF"/>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31753" name="Slide Number Placeholder 1">
            <a:extLst>
              <a:ext uri="{FF2B5EF4-FFF2-40B4-BE49-F238E27FC236}">
                <a16:creationId xmlns:a16="http://schemas.microsoft.com/office/drawing/2014/main" id="{01DC6D10-8644-4B7C-8315-FE85B686A6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DB62EFA3-8B16-48E2-A187-E08915752598}" type="slidenum">
              <a:rPr lang="en-US" altLang="en-US" sz="1200" smtClean="0">
                <a:solidFill>
                  <a:srgbClr val="045C75"/>
                </a:solidFill>
                <a:latin typeface="Verdana" panose="020B0604030504040204" pitchFamily="34" charset="0"/>
              </a:rPr>
              <a:pPr>
                <a:spcBef>
                  <a:spcPct val="0"/>
                </a:spcBef>
                <a:buClrTx/>
                <a:buSzTx/>
                <a:buFontTx/>
                <a:buNone/>
              </a:pPr>
              <a:t>23</a:t>
            </a:fld>
            <a:endParaRPr lang="en-US" altLang="en-US" sz="1200">
              <a:solidFill>
                <a:srgbClr val="045C75"/>
              </a:solidFill>
              <a:latin typeface="Verdana" panose="020B0604030504040204" pitchFamily="34" charset="0"/>
            </a:endParaRPr>
          </a:p>
        </p:txBody>
      </p:sp>
      <p:sp>
        <p:nvSpPr>
          <p:cNvPr id="31754" name="Content Placeholder 2">
            <a:extLst>
              <a:ext uri="{FF2B5EF4-FFF2-40B4-BE49-F238E27FC236}">
                <a16:creationId xmlns:a16="http://schemas.microsoft.com/office/drawing/2014/main" id="{E1966D0A-961A-493A-8B4E-18EF709013BC}"/>
              </a:ext>
            </a:extLst>
          </p:cNvPr>
          <p:cNvSpPr txBox="1">
            <a:spLocks/>
          </p:cNvSpPr>
          <p:nvPr/>
        </p:nvSpPr>
        <p:spPr bwMode="auto">
          <a:xfrm>
            <a:off x="381000" y="6477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rgbClr val="FF0000"/>
              </a:buClr>
            </a:pPr>
            <a:endParaRPr lang="en-US" altLang="en-US" sz="2000">
              <a:solidFill>
                <a:srgbClr val="3333FF"/>
              </a:solidFill>
              <a:latin typeface="Arial" panose="020B0604020202020204" pitchFamily="34" charset="0"/>
              <a:cs typeface="Arial" panose="020B0604020202020204" pitchFamily="34" charset="0"/>
            </a:endParaRPr>
          </a:p>
        </p:txBody>
      </p:sp>
      <p:sp>
        <p:nvSpPr>
          <p:cNvPr id="31755" name="Rectangle 6">
            <a:extLst>
              <a:ext uri="{FF2B5EF4-FFF2-40B4-BE49-F238E27FC236}">
                <a16:creationId xmlns:a16="http://schemas.microsoft.com/office/drawing/2014/main" id="{C63D0C87-3B59-480C-BEDA-E5486B8D7CA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sp>
        <p:nvSpPr>
          <p:cNvPr id="31756" name="Rectangle 7">
            <a:extLst>
              <a:ext uri="{FF2B5EF4-FFF2-40B4-BE49-F238E27FC236}">
                <a16:creationId xmlns:a16="http://schemas.microsoft.com/office/drawing/2014/main" id="{443D7F56-74E6-4E71-866E-B916ABBC43A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grpSp>
        <p:nvGrpSpPr>
          <p:cNvPr id="31757" name="Group 1">
            <a:extLst>
              <a:ext uri="{FF2B5EF4-FFF2-40B4-BE49-F238E27FC236}">
                <a16:creationId xmlns:a16="http://schemas.microsoft.com/office/drawing/2014/main" id="{DA247725-7B36-46A7-95CC-4640618F2D42}"/>
              </a:ext>
            </a:extLst>
          </p:cNvPr>
          <p:cNvGrpSpPr>
            <a:grpSpLocks noChangeAspect="1"/>
          </p:cNvGrpSpPr>
          <p:nvPr/>
        </p:nvGrpSpPr>
        <p:grpSpPr bwMode="auto">
          <a:xfrm>
            <a:off x="609600" y="381000"/>
            <a:ext cx="7775575" cy="6375400"/>
            <a:chOff x="1717" y="1641"/>
            <a:chExt cx="9757" cy="8000"/>
          </a:xfrm>
        </p:grpSpPr>
        <p:sp>
          <p:nvSpPr>
            <p:cNvPr id="31759" name="AutoShape 6">
              <a:extLst>
                <a:ext uri="{FF2B5EF4-FFF2-40B4-BE49-F238E27FC236}">
                  <a16:creationId xmlns:a16="http://schemas.microsoft.com/office/drawing/2014/main" id="{B6E2F2E0-B8A1-4EC0-85A5-8AFBB2F697C2}"/>
                </a:ext>
              </a:extLst>
            </p:cNvPr>
            <p:cNvSpPr>
              <a:spLocks noChangeAspect="1" noChangeArrowheads="1" noTextEdit="1"/>
            </p:cNvSpPr>
            <p:nvPr/>
          </p:nvSpPr>
          <p:spPr bwMode="auto">
            <a:xfrm>
              <a:off x="1717" y="1641"/>
              <a:ext cx="9757" cy="80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1760" name="Picture 5" descr="Xoi lo DBSCL-2017_FS">
              <a:extLst>
                <a:ext uri="{FF2B5EF4-FFF2-40B4-BE49-F238E27FC236}">
                  <a16:creationId xmlns:a16="http://schemas.microsoft.com/office/drawing/2014/main" id="{0E2AFD35-D3E8-4FE1-8548-DFC950597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 y="1667"/>
              <a:ext cx="7860" cy="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1" name="AutoShape 4">
              <a:extLst>
                <a:ext uri="{FF2B5EF4-FFF2-40B4-BE49-F238E27FC236}">
                  <a16:creationId xmlns:a16="http://schemas.microsoft.com/office/drawing/2014/main" id="{47927F13-8303-4AC4-9B75-DF3BFBE68694}"/>
                </a:ext>
              </a:extLst>
            </p:cNvPr>
            <p:cNvSpPr>
              <a:spLocks noChangeArrowheads="1"/>
            </p:cNvSpPr>
            <p:nvPr/>
          </p:nvSpPr>
          <p:spPr bwMode="auto">
            <a:xfrm>
              <a:off x="2947" y="7117"/>
              <a:ext cx="706" cy="706"/>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pic>
          <p:nvPicPr>
            <p:cNvPr id="31762" name="Picture 3" descr="TY le Xoi Boi DBSCL-2017_FS">
              <a:extLst>
                <a:ext uri="{FF2B5EF4-FFF2-40B4-BE49-F238E27FC236}">
                  <a16:creationId xmlns:a16="http://schemas.microsoft.com/office/drawing/2014/main" id="{69E733ED-D2DB-4ED4-918D-35A0196A9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 y="5370"/>
              <a:ext cx="5965" cy="418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31763" name="Text Box 2">
              <a:extLst>
                <a:ext uri="{FF2B5EF4-FFF2-40B4-BE49-F238E27FC236}">
                  <a16:creationId xmlns:a16="http://schemas.microsoft.com/office/drawing/2014/main" id="{297A9B0D-92A5-46BE-B4A3-E802E0F34D5B}"/>
                </a:ext>
              </a:extLst>
            </p:cNvPr>
            <p:cNvSpPr txBox="1">
              <a:spLocks noChangeArrowheads="1"/>
            </p:cNvSpPr>
            <p:nvPr/>
          </p:nvSpPr>
          <p:spPr bwMode="auto">
            <a:xfrm>
              <a:off x="1717" y="8035"/>
              <a:ext cx="3323" cy="1351"/>
            </a:xfrm>
            <a:prstGeom prst="rect">
              <a:avLst/>
            </a:prstGeom>
            <a:solidFill>
              <a:srgbClr val="FFFF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a:spcBef>
                  <a:spcPct val="0"/>
                </a:spcBef>
                <a:buClrTx/>
                <a:buSzTx/>
                <a:buFontTx/>
                <a:buNone/>
              </a:pPr>
              <a:r>
                <a:rPr lang="en-US" altLang="en-US" sz="1600" b="1" u="sng">
                  <a:solidFill>
                    <a:srgbClr val="FF0000"/>
                  </a:solidFill>
                  <a:latin typeface="Arial" panose="020B0604020202020204" pitchFamily="34" charset="0"/>
                  <a:ea typeface="Calibri" panose="020F0502020204030204" pitchFamily="34" charset="0"/>
                  <a:cs typeface="Arial" panose="020B0604020202020204" pitchFamily="34" charset="0"/>
                </a:rPr>
                <a:t>Nguồn</a:t>
              </a:r>
              <a:r>
                <a:rPr lang="en-US" altLang="en-US" sz="1600" b="1">
                  <a:solidFill>
                    <a:srgbClr val="FF0000"/>
                  </a:solidFill>
                  <a:latin typeface="Arial" panose="020B0604020202020204" pitchFamily="34" charset="0"/>
                  <a:ea typeface="Calibri" panose="020F0502020204030204" pitchFamily="34" charset="0"/>
                  <a:cs typeface="Arial" panose="020B0604020202020204" pitchFamily="34" charset="0"/>
                </a:rPr>
                <a:t>: Viện KHTL Việt Nam/ Cụm Đề t</a:t>
              </a:r>
              <a:r>
                <a:rPr lang="en-US" altLang="en-US" sz="1600" b="1">
                  <a:solidFill>
                    <a:srgbClr val="FF0000"/>
                  </a:solidFill>
                  <a:latin typeface="Verdana" panose="020B0604030504040204" pitchFamily="34" charset="0"/>
                  <a:ea typeface="Calibri" panose="020F0502020204030204" pitchFamily="34" charset="0"/>
                  <a:cs typeface="Arial" panose="020B0604020202020204" pitchFamily="34" charset="0"/>
                </a:rPr>
                <a:t>à</a:t>
              </a:r>
              <a:r>
                <a:rPr lang="en-US" altLang="en-US" sz="1600" b="1">
                  <a:solidFill>
                    <a:srgbClr val="FF0000"/>
                  </a:solidFill>
                  <a:latin typeface="Arial" panose="020B0604020202020204" pitchFamily="34" charset="0"/>
                  <a:ea typeface="Calibri" panose="020F0502020204030204" pitchFamily="34" charset="0"/>
                  <a:cs typeface="Arial" panose="020B0604020202020204" pitchFamily="34" charset="0"/>
                </a:rPr>
                <a:t>i Nh</a:t>
              </a:r>
              <a:r>
                <a:rPr lang="en-US" altLang="en-US" sz="1600" b="1">
                  <a:solidFill>
                    <a:srgbClr val="FF0000"/>
                  </a:solidFill>
                  <a:latin typeface="Verdana" panose="020B0604030504040204" pitchFamily="34" charset="0"/>
                  <a:ea typeface="Calibri" panose="020F0502020204030204" pitchFamily="34" charset="0"/>
                  <a:cs typeface="Arial" panose="020B0604020202020204" pitchFamily="34" charset="0"/>
                </a:rPr>
                <a:t>à</a:t>
              </a:r>
              <a:r>
                <a:rPr lang="en-US" altLang="en-US" sz="1600" b="1">
                  <a:solidFill>
                    <a:srgbClr val="FF0000"/>
                  </a:solidFill>
                  <a:latin typeface="Arial" panose="020B0604020202020204" pitchFamily="34" charset="0"/>
                  <a:ea typeface="Calibri" panose="020F0502020204030204" pitchFamily="34" charset="0"/>
                  <a:cs typeface="Arial" panose="020B0604020202020204" pitchFamily="34" charset="0"/>
                </a:rPr>
                <a:t> nước </a:t>
              </a:r>
              <a:r>
                <a:rPr lang="en-US" altLang="en-US" sz="1600" b="1" i="1">
                  <a:solidFill>
                    <a:srgbClr val="FF0000"/>
                  </a:solidFill>
                  <a:latin typeface="Arial" panose="020B0604020202020204" pitchFamily="34" charset="0"/>
                  <a:ea typeface="Calibri" panose="020F0502020204030204" pitchFamily="34" charset="0"/>
                  <a:cs typeface="Arial" panose="020B0604020202020204" pitchFamily="34" charset="0"/>
                </a:rPr>
                <a:t>Phòng chống sạt lở ĐBSCL</a:t>
              </a:r>
              <a:endParaRPr lang="en-US" altLang="en-US" sz="1600" b="1">
                <a:solidFill>
                  <a:srgbClr val="FF0000"/>
                </a:solidFill>
                <a:latin typeface="Verdana" panose="020B0604030504040204" pitchFamily="34" charset="0"/>
                <a:ea typeface="Calibri" panose="020F0502020204030204" pitchFamily="34" charset="0"/>
                <a:cs typeface="Arial" panose="020B0604020202020204" pitchFamily="34" charset="0"/>
              </a:endParaRPr>
            </a:p>
          </p:txBody>
        </p:sp>
      </p:grpSp>
      <p:pic>
        <p:nvPicPr>
          <p:cNvPr id="31758" name="Picture 5">
            <a:extLst>
              <a:ext uri="{FF2B5EF4-FFF2-40B4-BE49-F238E27FC236}">
                <a16:creationId xmlns:a16="http://schemas.microsoft.com/office/drawing/2014/main" id="{57E33E11-CEA8-4DB8-864F-DE5D7145EE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2971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0B1EC2B1-28DD-4B80-9071-A1786EEA707E}"/>
              </a:ext>
            </a:extLst>
          </p:cNvPr>
          <p:cNvSpPr>
            <a:spLocks noGrp="1"/>
          </p:cNvSpPr>
          <p:nvPr>
            <p:ph type="dt" sz="half" idx="10"/>
          </p:nvPr>
        </p:nvSpPr>
        <p:spPr/>
        <p:txBody>
          <a:bodyPr/>
          <a:lstStyle/>
          <a:p>
            <a:pPr>
              <a:defRPr/>
            </a:pPr>
            <a:fld id="{96F849A1-48BB-4D98-B009-793957C20B5E}" type="datetime1">
              <a:rPr lang="en-US" smtClean="0"/>
              <a:t>11/15/2018</a:t>
            </a:fld>
            <a:endParaRPr lang="en-US"/>
          </a:p>
        </p:txBody>
      </p:sp>
    </p:spTree>
    <p:extLst>
      <p:ext uri="{BB962C8B-B14F-4D97-AF65-F5344CB8AC3E}">
        <p14:creationId xmlns:p14="http://schemas.microsoft.com/office/powerpoint/2010/main" val="3224164561"/>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D76AE2-613B-43A8-8DF1-E59F22F92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229" y="4567135"/>
            <a:ext cx="3352800" cy="2235200"/>
          </a:xfrm>
          <a:prstGeom prst="rect">
            <a:avLst/>
          </a:prstGeom>
        </p:spPr>
      </p:pic>
      <p:pic>
        <p:nvPicPr>
          <p:cNvPr id="19" name="Picture 18">
            <a:extLst>
              <a:ext uri="{FF2B5EF4-FFF2-40B4-BE49-F238E27FC236}">
                <a16:creationId xmlns:a16="http://schemas.microsoft.com/office/drawing/2014/main" id="{5AF6F150-8DC0-4BF4-A4A9-3E0B8C2A7E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 y="1752600"/>
            <a:ext cx="4191000" cy="2743200"/>
          </a:xfrm>
          <a:prstGeom prst="rect">
            <a:avLst/>
          </a:prstGeom>
        </p:spPr>
      </p:pic>
      <p:pic>
        <p:nvPicPr>
          <p:cNvPr id="10" name="Picture 9" descr="DSC015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022" y="4572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p:cNvCxnSpPr>
          <p:nvPr/>
        </p:nvCxnSpPr>
        <p:spPr>
          <a:xfrm>
            <a:off x="3861379" y="2286000"/>
            <a:ext cx="1396421"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3773829" y="2590800"/>
            <a:ext cx="1661193" cy="2819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200400" y="3200400"/>
            <a:ext cx="228600" cy="152746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728026" y="4669424"/>
            <a:ext cx="1031116" cy="369332"/>
          </a:xfrm>
          <a:prstGeom prst="rect">
            <a:avLst/>
          </a:prstGeom>
        </p:spPr>
        <p:txBody>
          <a:bodyPr wrap="none">
            <a:spAutoFit/>
          </a:bodyPr>
          <a:lstStyle/>
          <a:p>
            <a:r>
              <a:rPr lang="en-US" b="1" dirty="0" err="1">
                <a:solidFill>
                  <a:srgbClr val="0033CC"/>
                </a:solidFill>
                <a:latin typeface="Arial" pitchFamily="34" charset="0"/>
                <a:cs typeface="Arial" pitchFamily="34" charset="0"/>
              </a:rPr>
              <a:t>Bến</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Tre</a:t>
            </a:r>
            <a:endParaRPr lang="en-US" b="1" dirty="0"/>
          </a:p>
        </p:txBody>
      </p:sp>
      <p:sp>
        <p:nvSpPr>
          <p:cNvPr id="18" name="Rectangle 17"/>
          <p:cNvSpPr/>
          <p:nvPr/>
        </p:nvSpPr>
        <p:spPr>
          <a:xfrm>
            <a:off x="3455243" y="4800600"/>
            <a:ext cx="1091068" cy="369332"/>
          </a:xfrm>
          <a:prstGeom prst="rect">
            <a:avLst/>
          </a:prstGeom>
        </p:spPr>
        <p:txBody>
          <a:bodyPr wrap="none">
            <a:spAutoFit/>
          </a:bodyPr>
          <a:lstStyle/>
          <a:p>
            <a:pPr fontAlgn="auto">
              <a:spcBef>
                <a:spcPts val="0"/>
              </a:spcBef>
              <a:spcAft>
                <a:spcPts val="0"/>
              </a:spcAft>
              <a:defRPr/>
            </a:pPr>
            <a:r>
              <a:rPr lang="en-US" b="1" dirty="0" err="1">
                <a:solidFill>
                  <a:srgbClr val="0033CC"/>
                </a:solidFill>
                <a:latin typeface="Arial" pitchFamily="34" charset="0"/>
                <a:cs typeface="Arial" pitchFamily="34" charset="0"/>
              </a:rPr>
              <a:t>Trà</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Vinh</a:t>
            </a:r>
            <a:endParaRPr lang="en-US" b="1" dirty="0">
              <a:latin typeface="Arial" pitchFamily="34" charset="0"/>
              <a:cs typeface="Arial" pitchFamily="34" charset="0"/>
            </a:endParaRPr>
          </a:p>
        </p:txBody>
      </p:sp>
      <p:pic>
        <p:nvPicPr>
          <p:cNvPr id="22" name="Content Placeholder 3" descr="IMG_6852.jpg"/>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5282622" y="1714500"/>
            <a:ext cx="3505200" cy="2628900"/>
          </a:xfrm>
        </p:spPr>
      </p:pic>
      <p:sp>
        <p:nvSpPr>
          <p:cNvPr id="2" name="Date Placeholder 1"/>
          <p:cNvSpPr>
            <a:spLocks noGrp="1"/>
          </p:cNvSpPr>
          <p:nvPr>
            <p:ph type="dt" sz="half" idx="10"/>
          </p:nvPr>
        </p:nvSpPr>
        <p:spPr/>
        <p:txBody>
          <a:bodyPr/>
          <a:lstStyle/>
          <a:p>
            <a:pPr>
              <a:defRPr/>
            </a:pPr>
            <a:fld id="{598DFE3E-B5FC-42CB-A72A-7210D7E15578}" type="datetime1">
              <a:rPr lang="en-US" smtClean="0"/>
              <a:t>11/15/2018</a:t>
            </a:fld>
            <a:endParaRPr lang="en-US"/>
          </a:p>
        </p:txBody>
      </p:sp>
      <p:sp>
        <p:nvSpPr>
          <p:cNvPr id="4" name="Slide Number Placeholder 3"/>
          <p:cNvSpPr>
            <a:spLocks noGrp="1"/>
          </p:cNvSpPr>
          <p:nvPr>
            <p:ph type="sldNum" sz="quarter" idx="12"/>
          </p:nvPr>
        </p:nvSpPr>
        <p:spPr/>
        <p:txBody>
          <a:bodyPr/>
          <a:lstStyle/>
          <a:p>
            <a:pPr>
              <a:defRPr/>
            </a:pPr>
            <a:fld id="{58C0F4AB-FAD3-4209-A797-A0C301F3D052}" type="slidenum">
              <a:rPr lang="en-US" smtClean="0"/>
              <a:pPr>
                <a:defRPr/>
              </a:pPr>
              <a:t>24</a:t>
            </a:fld>
            <a:endParaRPr lang="en-US"/>
          </a:p>
        </p:txBody>
      </p:sp>
      <p:sp>
        <p:nvSpPr>
          <p:cNvPr id="11" name="Rectangle 10"/>
          <p:cNvSpPr/>
          <p:nvPr/>
        </p:nvSpPr>
        <p:spPr>
          <a:xfrm>
            <a:off x="5334000" y="3903064"/>
            <a:ext cx="1373133" cy="369332"/>
          </a:xfrm>
          <a:prstGeom prst="rect">
            <a:avLst/>
          </a:prstGeom>
        </p:spPr>
        <p:txBody>
          <a:bodyPr wrap="none">
            <a:spAutoFit/>
          </a:bodyPr>
          <a:lstStyle/>
          <a:p>
            <a:r>
              <a:rPr lang="en-US" b="1" dirty="0" err="1">
                <a:solidFill>
                  <a:srgbClr val="0033CC"/>
                </a:solidFill>
                <a:latin typeface="Arial" pitchFamily="34" charset="0"/>
                <a:cs typeface="Arial" pitchFamily="34" charset="0"/>
              </a:rPr>
              <a:t>Tiền</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Giang</a:t>
            </a:r>
            <a:endParaRPr lang="en-US" b="1" dirty="0"/>
          </a:p>
        </p:txBody>
      </p:sp>
      <p:sp>
        <p:nvSpPr>
          <p:cNvPr id="21" name="TextBox 20"/>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2</a:t>
            </a:r>
          </a:p>
        </p:txBody>
      </p:sp>
      <p:graphicFrame>
        <p:nvGraphicFramePr>
          <p:cNvPr id="23" name="Group 18"/>
          <p:cNvGraphicFramePr>
            <a:graphicFrameLocks noGrp="1"/>
          </p:cNvGraphicFramePr>
          <p:nvPr>
            <p:extLst>
              <p:ext uri="{D42A27DB-BD31-4B8C-83A1-F6EECF244321}">
                <p14:modId xmlns:p14="http://schemas.microsoft.com/office/powerpoint/2010/main" val="775051845"/>
              </p:ext>
            </p:extLst>
          </p:nvPr>
        </p:nvGraphicFramePr>
        <p:xfrm>
          <a:off x="0" y="762000"/>
          <a:ext cx="9067800" cy="700882"/>
        </p:xfrm>
        <a:graphic>
          <a:graphicData uri="http://schemas.openxmlformats.org/drawingml/2006/table">
            <a:tbl>
              <a:tblPr/>
              <a:tblGrid>
                <a:gridCol w="56388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478968">
                <a:tc>
                  <a:txBody>
                    <a:bodyPr/>
                    <a:lstStyle/>
                    <a:p>
                      <a:pPr marL="347663" marR="0" indent="-347663"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2.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xói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lở</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và</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bồi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lắng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ĐBSCL</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err="1">
                          <a:solidFill>
                            <a:srgbClr val="3333FF"/>
                          </a:solidFill>
                          <a:latin typeface="Arial" pitchFamily="34" charset="0"/>
                          <a:ea typeface="+mn-ea"/>
                          <a:cs typeface="Arial" pitchFamily="34" charset="0"/>
                        </a:rPr>
                        <a:t>Tốc</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độ</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xói</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lở</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bồi</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lắng</a:t>
                      </a:r>
                      <a:endParaRPr kumimoji="0" lang="en-US" sz="1800" b="1" kern="1200" dirty="0">
                        <a:solidFill>
                          <a:srgbClr val="3333FF"/>
                        </a:solidFill>
                        <a:latin typeface="Arial" pitchFamily="34" charset="0"/>
                        <a:ea typeface="+mn-ea"/>
                        <a:cs typeface="Arial" pitchFamily="34" charset="0"/>
                      </a:endParaRPr>
                    </a:p>
                  </a:txBody>
                  <a:tcPr marT="45641" marB="45641"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6547062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7ABE1-020C-400F-A44D-3A584C883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170" y="1476762"/>
            <a:ext cx="4083714" cy="2722476"/>
          </a:xfrm>
          <a:prstGeom prst="rect">
            <a:avLst/>
          </a:prstGeom>
        </p:spPr>
      </p:pic>
      <p:pic>
        <p:nvPicPr>
          <p:cNvPr id="19" name="Picture 18">
            <a:extLst>
              <a:ext uri="{FF2B5EF4-FFF2-40B4-BE49-F238E27FC236}">
                <a16:creationId xmlns:a16="http://schemas.microsoft.com/office/drawing/2014/main" id="{4E3AD5FB-D38B-4B8A-AAC0-737401E0C97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1698" y="1476762"/>
            <a:ext cx="4191000" cy="2743200"/>
          </a:xfrm>
          <a:prstGeom prst="rect">
            <a:avLst/>
          </a:prstGeom>
        </p:spPr>
      </p:pic>
      <p:pic>
        <p:nvPicPr>
          <p:cNvPr id="21" name="Picture 12"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376303"/>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DinhCongSan_Dell+Vio\SAN\1-CongViecChung_Vien\2-QHoach_Satlo\SatLoDeBien Tay-ToVanThanh\Sat lo Da Bac\IMG-20120809-001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62" y="4419601"/>
            <a:ext cx="4083438"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p:cNvCxnSpPr>
          <p:nvPr/>
        </p:nvCxnSpPr>
        <p:spPr>
          <a:xfrm>
            <a:off x="2819400" y="3180700"/>
            <a:ext cx="2286000" cy="21885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1981200" y="3478457"/>
            <a:ext cx="2819400" cy="133080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a:off x="533400" y="3478457"/>
            <a:ext cx="533400" cy="108661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67400" y="1605207"/>
            <a:ext cx="1300421" cy="369332"/>
          </a:xfrm>
          <a:prstGeom prst="rect">
            <a:avLst/>
          </a:prstGeom>
        </p:spPr>
        <p:txBody>
          <a:bodyPr wrap="none">
            <a:spAutoFit/>
          </a:bodyPr>
          <a:lstStyle/>
          <a:p>
            <a:r>
              <a:rPr lang="en-US" b="1" dirty="0" err="1">
                <a:solidFill>
                  <a:srgbClr val="0033CC"/>
                </a:solidFill>
                <a:latin typeface="Arial" pitchFamily="34" charset="0"/>
                <a:cs typeface="Arial" pitchFamily="34" charset="0"/>
              </a:rPr>
              <a:t>Sóc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Trăng</a:t>
            </a:r>
            <a:endParaRPr lang="en-US" b="1" dirty="0"/>
          </a:p>
        </p:txBody>
      </p:sp>
      <p:sp>
        <p:nvSpPr>
          <p:cNvPr id="17" name="Rectangle 16"/>
          <p:cNvSpPr/>
          <p:nvPr/>
        </p:nvSpPr>
        <p:spPr>
          <a:xfrm>
            <a:off x="4953000" y="5867400"/>
            <a:ext cx="1146468" cy="369332"/>
          </a:xfrm>
          <a:prstGeom prst="rect">
            <a:avLst/>
          </a:prstGeom>
        </p:spPr>
        <p:txBody>
          <a:bodyPr wrap="none">
            <a:spAutoFit/>
          </a:bodyPr>
          <a:lstStyle/>
          <a:p>
            <a:r>
              <a:rPr lang="en-US" b="1" dirty="0" err="1">
                <a:solidFill>
                  <a:srgbClr val="0033CC"/>
                </a:solidFill>
                <a:latin typeface="Arial" pitchFamily="34" charset="0"/>
                <a:cs typeface="Arial" pitchFamily="34" charset="0"/>
              </a:rPr>
              <a:t>Bac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Liêu</a:t>
            </a:r>
            <a:endParaRPr lang="en-US" b="1" dirty="0"/>
          </a:p>
        </p:txBody>
      </p:sp>
      <p:sp>
        <p:nvSpPr>
          <p:cNvPr id="18" name="Rectangle 17"/>
          <p:cNvSpPr/>
          <p:nvPr/>
        </p:nvSpPr>
        <p:spPr>
          <a:xfrm>
            <a:off x="2819400" y="5867400"/>
            <a:ext cx="1005403" cy="369332"/>
          </a:xfrm>
          <a:prstGeom prst="rect">
            <a:avLst/>
          </a:prstGeom>
        </p:spPr>
        <p:txBody>
          <a:bodyPr wrap="none">
            <a:spAutoFit/>
          </a:bodyPr>
          <a:lstStyle/>
          <a:p>
            <a:pPr fontAlgn="auto">
              <a:spcBef>
                <a:spcPts val="0"/>
              </a:spcBef>
              <a:spcAft>
                <a:spcPts val="0"/>
              </a:spcAft>
              <a:defRPr/>
            </a:pPr>
            <a:r>
              <a:rPr lang="en-US" b="1" dirty="0" err="1">
                <a:solidFill>
                  <a:srgbClr val="0033CC"/>
                </a:solidFill>
                <a:latin typeface="Arial" pitchFamily="34" charset="0"/>
                <a:cs typeface="Arial" pitchFamily="34" charset="0"/>
              </a:rPr>
              <a:t>Cà</a:t>
            </a:r>
            <a:r>
              <a:rPr lang="en-US" b="1" dirty="0">
                <a:solidFill>
                  <a:srgbClr val="0033CC"/>
                </a:solidFill>
                <a:latin typeface="Arial" pitchFamily="34" charset="0"/>
                <a:cs typeface="Arial" pitchFamily="34" charset="0"/>
              </a:rPr>
              <a:t> Mau</a:t>
            </a:r>
            <a:endParaRPr lang="en-US" b="1" dirty="0">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fld id="{E7CEB6AE-927A-40EC-A4C3-0B3A99CEC5BF}" type="datetime1">
              <a:rPr lang="en-US" smtClean="0"/>
              <a:t>11/15/2018</a:t>
            </a:fld>
            <a:endParaRPr lang="en-US"/>
          </a:p>
        </p:txBody>
      </p:sp>
      <p:sp>
        <p:nvSpPr>
          <p:cNvPr id="4" name="Slide Number Placeholder 3"/>
          <p:cNvSpPr>
            <a:spLocks noGrp="1"/>
          </p:cNvSpPr>
          <p:nvPr>
            <p:ph type="sldNum" sz="quarter" idx="12"/>
          </p:nvPr>
        </p:nvSpPr>
        <p:spPr/>
        <p:txBody>
          <a:bodyPr/>
          <a:lstStyle/>
          <a:p>
            <a:pPr>
              <a:defRPr/>
            </a:pPr>
            <a:fld id="{58C0F4AB-FAD3-4209-A797-A0C301F3D052}" type="slidenum">
              <a:rPr lang="en-US" smtClean="0"/>
              <a:pPr>
                <a:defRPr/>
              </a:pPr>
              <a:t>25</a:t>
            </a:fld>
            <a:endParaRPr lang="en-US"/>
          </a:p>
        </p:txBody>
      </p:sp>
      <p:sp>
        <p:nvSpPr>
          <p:cNvPr id="22" name="TextBox 21"/>
          <p:cNvSpPr txBox="1"/>
          <p:nvPr/>
        </p:nvSpPr>
        <p:spPr>
          <a:xfrm>
            <a:off x="76200" y="81065"/>
            <a:ext cx="8382000" cy="646331"/>
          </a:xfrm>
          <a:prstGeom prst="rect">
            <a:avLst/>
          </a:prstGeom>
          <a:noFill/>
        </p:spPr>
        <p:txBody>
          <a:bodyPr wrap="square" rtlCol="0">
            <a:spAutoFit/>
          </a:bodyPr>
          <a:lstStyle/>
          <a:p>
            <a:r>
              <a:rPr lang="en-US" sz="3600" b="1" dirty="0">
                <a:solidFill>
                  <a:srgbClr val="C00000"/>
                </a:solidFill>
              </a:rPr>
              <a:t>2 </a:t>
            </a:r>
            <a:r>
              <a:rPr lang="en-US" sz="3600" b="1" dirty="0" err="1">
                <a:solidFill>
                  <a:srgbClr val="C00000"/>
                </a:solidFill>
              </a:rPr>
              <a:t>Hiện</a:t>
            </a:r>
            <a:r>
              <a:rPr lang="en-US" sz="3600" b="1" dirty="0">
                <a:solidFill>
                  <a:srgbClr val="C00000"/>
                </a:solidFill>
              </a:rPr>
              <a:t> </a:t>
            </a:r>
            <a:r>
              <a:rPr lang="en-US" sz="3600" b="1" dirty="0" err="1">
                <a:solidFill>
                  <a:srgbClr val="C00000"/>
                </a:solidFill>
              </a:rPr>
              <a:t>trạng</a:t>
            </a:r>
            <a:r>
              <a:rPr lang="en-US" sz="3600" b="1" dirty="0">
                <a:solidFill>
                  <a:srgbClr val="C00000"/>
                </a:solidFill>
              </a:rPr>
              <a:t> </a:t>
            </a:r>
            <a:r>
              <a:rPr lang="en-US" sz="3600" b="1" dirty="0" err="1">
                <a:solidFill>
                  <a:srgbClr val="C00000"/>
                </a:solidFill>
              </a:rPr>
              <a:t>xói</a:t>
            </a:r>
            <a:r>
              <a:rPr lang="en-US" sz="3600" b="1" dirty="0">
                <a:solidFill>
                  <a:srgbClr val="C00000"/>
                </a:solidFill>
              </a:rPr>
              <a:t> </a:t>
            </a:r>
            <a:r>
              <a:rPr lang="en-US" sz="3600" b="1" dirty="0" err="1">
                <a:solidFill>
                  <a:srgbClr val="C00000"/>
                </a:solidFill>
              </a:rPr>
              <a:t>lở</a:t>
            </a:r>
            <a:endParaRPr lang="en-US" sz="3600" b="1" dirty="0">
              <a:solidFill>
                <a:srgbClr val="C00000"/>
              </a:solidFill>
            </a:endParaRPr>
          </a:p>
        </p:txBody>
      </p:sp>
      <p:graphicFrame>
        <p:nvGraphicFramePr>
          <p:cNvPr id="23" name="Group 18"/>
          <p:cNvGraphicFramePr>
            <a:graphicFrameLocks noGrp="1"/>
          </p:cNvGraphicFramePr>
          <p:nvPr>
            <p:extLst>
              <p:ext uri="{D42A27DB-BD31-4B8C-83A1-F6EECF244321}">
                <p14:modId xmlns:p14="http://schemas.microsoft.com/office/powerpoint/2010/main" val="4155805608"/>
              </p:ext>
            </p:extLst>
          </p:nvPr>
        </p:nvGraphicFramePr>
        <p:xfrm>
          <a:off x="0" y="762000"/>
          <a:ext cx="9067800" cy="700882"/>
        </p:xfrm>
        <a:graphic>
          <a:graphicData uri="http://schemas.openxmlformats.org/drawingml/2006/table">
            <a:tbl>
              <a:tblPr/>
              <a:tblGrid>
                <a:gridCol w="56388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478968">
                <a:tc>
                  <a:txBody>
                    <a:bodyPr/>
                    <a:lstStyle/>
                    <a:p>
                      <a:pPr marL="347663" marR="0" indent="-347663"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2.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xói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lở</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và</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bồi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lắng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ĐBSCL</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err="1">
                          <a:solidFill>
                            <a:srgbClr val="3333FF"/>
                          </a:solidFill>
                          <a:latin typeface="Arial" pitchFamily="34" charset="0"/>
                          <a:ea typeface="+mn-ea"/>
                          <a:cs typeface="Arial" pitchFamily="34" charset="0"/>
                        </a:rPr>
                        <a:t>Tốc</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độ</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xói</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lở</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bồi</a:t>
                      </a:r>
                      <a:r>
                        <a:rPr kumimoji="0" lang="en-US" sz="1800" b="1" kern="1200" baseline="0" dirty="0">
                          <a:solidFill>
                            <a:srgbClr val="3333FF"/>
                          </a:solidFill>
                          <a:latin typeface="Arial" pitchFamily="34" charset="0"/>
                          <a:ea typeface="+mn-ea"/>
                          <a:cs typeface="Arial" pitchFamily="34" charset="0"/>
                        </a:rPr>
                        <a:t> </a:t>
                      </a:r>
                      <a:r>
                        <a:rPr kumimoji="0" lang="en-US" sz="1800" b="1" kern="1200" baseline="0" dirty="0" err="1">
                          <a:solidFill>
                            <a:srgbClr val="3333FF"/>
                          </a:solidFill>
                          <a:latin typeface="Arial" pitchFamily="34" charset="0"/>
                          <a:ea typeface="+mn-ea"/>
                          <a:cs typeface="Arial" pitchFamily="34" charset="0"/>
                        </a:rPr>
                        <a:t>lắng</a:t>
                      </a:r>
                      <a:endParaRPr kumimoji="0" lang="en-US" sz="1800" b="1" kern="1200" dirty="0">
                        <a:solidFill>
                          <a:srgbClr val="3333FF"/>
                        </a:solidFill>
                        <a:latin typeface="Arial" pitchFamily="34" charset="0"/>
                        <a:ea typeface="+mn-ea"/>
                        <a:cs typeface="Arial" pitchFamily="34" charset="0"/>
                      </a:endParaRPr>
                    </a:p>
                  </a:txBody>
                  <a:tcPr marT="45641" marB="45641"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8726201"/>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27D9D-68E8-462E-8568-E8A16A405EB3}"/>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DA4493A-5B30-4E98-865A-65EFF0149538}" type="slidenum">
              <a:rPr lang="en-US" altLang="en-US">
                <a:solidFill>
                  <a:srgbClr val="045C75"/>
                </a:solidFill>
              </a:rPr>
              <a:pPr eaLnBrk="1" hangingPunct="1"/>
              <a:t>26</a:t>
            </a:fld>
            <a:endParaRPr lang="en-US" altLang="en-US">
              <a:solidFill>
                <a:srgbClr val="045C75"/>
              </a:solidFill>
            </a:endParaRPr>
          </a:p>
        </p:txBody>
      </p:sp>
      <p:pic>
        <p:nvPicPr>
          <p:cNvPr id="14339" name="Picture 2">
            <a:extLst>
              <a:ext uri="{FF2B5EF4-FFF2-40B4-BE49-F238E27FC236}">
                <a16:creationId xmlns:a16="http://schemas.microsoft.com/office/drawing/2014/main" id="{80F3CF5B-7A3F-4DC5-8BAA-86B8B933F6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0" y="1028700"/>
            <a:ext cx="88646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274DC55D-8C80-4989-A152-BBBF59E6D5FE}"/>
              </a:ext>
            </a:extLst>
          </p:cNvPr>
          <p:cNvGraphicFramePr>
            <a:graphicFrameLocks noGrp="1"/>
          </p:cNvGraphicFramePr>
          <p:nvPr>
            <p:extLst>
              <p:ext uri="{D42A27DB-BD31-4B8C-83A1-F6EECF244321}">
                <p14:modId xmlns:p14="http://schemas.microsoft.com/office/powerpoint/2010/main" val="2810854188"/>
              </p:ext>
            </p:extLst>
          </p:nvPr>
        </p:nvGraphicFramePr>
        <p:xfrm>
          <a:off x="3429000" y="55315"/>
          <a:ext cx="5486400" cy="822820"/>
        </p:xfrm>
        <a:graphic>
          <a:graphicData uri="http://schemas.openxmlformats.org/drawingml/2006/table">
            <a:tbl>
              <a:tblPr firstRow="1" bandRow="1">
                <a:tableStyleId>{5C22544A-7EE6-4342-B048-85BDC9FD1C3A}</a:tableStyleId>
              </a:tblPr>
              <a:tblGrid>
                <a:gridCol w="3343275">
                  <a:extLst>
                    <a:ext uri="{9D8B030D-6E8A-4147-A177-3AD203B41FA5}">
                      <a16:colId xmlns:a16="http://schemas.microsoft.com/office/drawing/2014/main" val="20000"/>
                    </a:ext>
                  </a:extLst>
                </a:gridCol>
                <a:gridCol w="2143125">
                  <a:extLst>
                    <a:ext uri="{9D8B030D-6E8A-4147-A177-3AD203B41FA5}">
                      <a16:colId xmlns:a16="http://schemas.microsoft.com/office/drawing/2014/main" val="20001"/>
                    </a:ext>
                  </a:extLst>
                </a:gridCol>
              </a:tblGrid>
              <a:tr h="456847">
                <a:tc gridSpan="2">
                  <a:txBody>
                    <a:bodyPr/>
                    <a:lstStyle/>
                    <a:p>
                      <a:pPr>
                        <a:spcBef>
                          <a:spcPts val="0"/>
                        </a:spcBef>
                        <a:spcAft>
                          <a:spcPts val="0"/>
                        </a:spcAft>
                      </a:pPr>
                      <a:endParaRPr lang="en-US" sz="2400" b="1" dirty="0">
                        <a:solidFill>
                          <a:srgbClr val="FFFF00"/>
                        </a:solidFill>
                        <a:latin typeface="Arial" panose="020B0604020202020204" pitchFamily="34" charset="0"/>
                        <a:cs typeface="Arial" panose="020B0604020202020204" pitchFamily="34" charset="0"/>
                      </a:endParaRPr>
                    </a:p>
                  </a:txBody>
                  <a:tcPr marT="45685" marB="45685"/>
                </a:tc>
                <a:tc hMerge="1">
                  <a:txBody>
                    <a:bodyPr/>
                    <a:lstStyle/>
                    <a:p>
                      <a:endParaRPr lang="en-US"/>
                    </a:p>
                  </a:txBody>
                  <a:tcPr/>
                </a:tc>
                <a:extLst>
                  <a:ext uri="{0D108BD9-81ED-4DB2-BD59-A6C34878D82A}">
                    <a16:rowId xmlns:a16="http://schemas.microsoft.com/office/drawing/2014/main" val="10000"/>
                  </a:ext>
                </a:extLst>
              </a:tr>
              <a:tr h="365478">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Verdana" pitchFamily="34" charset="0"/>
                          <a:ea typeface="+mn-ea"/>
                          <a:cs typeface="+mn-cs"/>
                        </a:rPr>
                        <a:t>Xói</a:t>
                      </a:r>
                      <a:r>
                        <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erdana" pitchFamily="34" charset="0"/>
                          <a:ea typeface="+mn-ea"/>
                          <a:cs typeface="+mn-cs"/>
                        </a:rPr>
                        <a:t>lở</a:t>
                      </a:r>
                      <a:r>
                        <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erdana" pitchFamily="34" charset="0"/>
                          <a:ea typeface="+mn-ea"/>
                          <a:cs typeface="+mn-cs"/>
                        </a:rPr>
                        <a:t>tỉnh</a:t>
                      </a:r>
                      <a:r>
                        <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erdana" pitchFamily="34" charset="0"/>
                          <a:ea typeface="+mn-ea"/>
                          <a:cs typeface="+mn-cs"/>
                        </a:rPr>
                        <a:t>Bình</a:t>
                      </a:r>
                      <a:r>
                        <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erdana" pitchFamily="34" charset="0"/>
                          <a:ea typeface="+mn-ea"/>
                          <a:cs typeface="+mn-cs"/>
                        </a:rPr>
                        <a:t>Thuận</a:t>
                      </a:r>
                      <a:endParaRPr kumimoji="0" lang="en-US" sz="1800" b="1" i="0" u="none" strike="noStrike" kern="1200" cap="none" spc="0" normalizeH="0" baseline="0" noProof="0" dirty="0">
                        <a:ln>
                          <a:noFill/>
                        </a:ln>
                        <a:solidFill>
                          <a:prstClr val="black"/>
                        </a:solidFill>
                        <a:effectLst/>
                        <a:uLnTx/>
                        <a:uFillTx/>
                        <a:latin typeface="Verdana" pitchFamily="34" charset="0"/>
                        <a:ea typeface="+mn-ea"/>
                        <a:cs typeface="+mn-cs"/>
                      </a:endParaRPr>
                    </a:p>
                  </a:txBody>
                  <a:tcPr marT="45685" marB="45685"/>
                </a:tc>
                <a:tc>
                  <a:txBody>
                    <a:bodyPr/>
                    <a:lstStyle/>
                    <a:p>
                      <a:pPr>
                        <a:spcBef>
                          <a:spcPts val="0"/>
                        </a:spcBef>
                        <a:spcAft>
                          <a:spcPts val="0"/>
                        </a:spcAft>
                      </a:pPr>
                      <a:endParaRPr lang="en-US" sz="1800" dirty="0">
                        <a:solidFill>
                          <a:srgbClr val="C00000"/>
                        </a:solidFill>
                        <a:latin typeface="Arial" panose="020B0604020202020204" pitchFamily="34" charset="0"/>
                        <a:cs typeface="Arial" panose="020B0604020202020204" pitchFamily="34" charset="0"/>
                      </a:endParaRPr>
                    </a:p>
                  </a:txBody>
                  <a:tcPr marT="45685" marB="45685"/>
                </a:tc>
                <a:extLst>
                  <a:ext uri="{0D108BD9-81ED-4DB2-BD59-A6C34878D82A}">
                    <a16:rowId xmlns:a16="http://schemas.microsoft.com/office/drawing/2014/main" val="10001"/>
                  </a:ext>
                </a:extLst>
              </a:tr>
            </a:tbl>
          </a:graphicData>
        </a:graphic>
      </p:graphicFrame>
      <p:sp>
        <p:nvSpPr>
          <p:cNvPr id="5" name="Oval 4">
            <a:extLst>
              <a:ext uri="{FF2B5EF4-FFF2-40B4-BE49-F238E27FC236}">
                <a16:creationId xmlns:a16="http://schemas.microsoft.com/office/drawing/2014/main" id="{20338268-B56C-456B-800E-31008ACF7066}"/>
              </a:ext>
            </a:extLst>
          </p:cNvPr>
          <p:cNvSpPr/>
          <p:nvPr/>
        </p:nvSpPr>
        <p:spPr>
          <a:xfrm>
            <a:off x="1981200" y="5386388"/>
            <a:ext cx="1143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5BE1D8E9-4931-4C22-9D95-3F5F2FFA9130}"/>
              </a:ext>
            </a:extLst>
          </p:cNvPr>
          <p:cNvSpPr/>
          <p:nvPr/>
        </p:nvSpPr>
        <p:spPr>
          <a:xfrm>
            <a:off x="3810000" y="3922713"/>
            <a:ext cx="1143000" cy="1109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C00000"/>
              </a:solidFill>
            </a:endParaRPr>
          </a:p>
        </p:txBody>
      </p:sp>
      <p:sp>
        <p:nvSpPr>
          <p:cNvPr id="7" name="Oval 6">
            <a:extLst>
              <a:ext uri="{FF2B5EF4-FFF2-40B4-BE49-F238E27FC236}">
                <a16:creationId xmlns:a16="http://schemas.microsoft.com/office/drawing/2014/main" id="{6D96F7D6-43FD-4F03-A987-9947991E5477}"/>
              </a:ext>
            </a:extLst>
          </p:cNvPr>
          <p:cNvSpPr/>
          <p:nvPr/>
        </p:nvSpPr>
        <p:spPr>
          <a:xfrm>
            <a:off x="6172200" y="2890838"/>
            <a:ext cx="990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53" name="TextBox 7">
            <a:extLst>
              <a:ext uri="{FF2B5EF4-FFF2-40B4-BE49-F238E27FC236}">
                <a16:creationId xmlns:a16="http://schemas.microsoft.com/office/drawing/2014/main" id="{1B0820FB-3EA3-42BB-A1A6-028A1290DCBF}"/>
              </a:ext>
            </a:extLst>
          </p:cNvPr>
          <p:cNvSpPr txBox="1">
            <a:spLocks noChangeArrowheads="1"/>
          </p:cNvSpPr>
          <p:nvPr/>
        </p:nvSpPr>
        <p:spPr bwMode="auto">
          <a:xfrm>
            <a:off x="6477000" y="3524250"/>
            <a:ext cx="1681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200" b="1">
                <a:solidFill>
                  <a:srgbClr val="C00000"/>
                </a:solidFill>
              </a:rPr>
              <a:t>Lien Huong Town</a:t>
            </a:r>
          </a:p>
        </p:txBody>
      </p:sp>
      <p:sp>
        <p:nvSpPr>
          <p:cNvPr id="14354" name="TextBox 8">
            <a:extLst>
              <a:ext uri="{FF2B5EF4-FFF2-40B4-BE49-F238E27FC236}">
                <a16:creationId xmlns:a16="http://schemas.microsoft.com/office/drawing/2014/main" id="{B4E29D4B-E250-4958-802E-C2E364405FAC}"/>
              </a:ext>
            </a:extLst>
          </p:cNvPr>
          <p:cNvSpPr txBox="1">
            <a:spLocks noChangeArrowheads="1"/>
          </p:cNvSpPr>
          <p:nvPr/>
        </p:nvSpPr>
        <p:spPr bwMode="auto">
          <a:xfrm>
            <a:off x="4219575" y="4621213"/>
            <a:ext cx="149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200" b="1">
                <a:solidFill>
                  <a:srgbClr val="C00000"/>
                </a:solidFill>
              </a:rPr>
              <a:t>Phan Thiet City</a:t>
            </a:r>
          </a:p>
        </p:txBody>
      </p:sp>
      <p:sp>
        <p:nvSpPr>
          <p:cNvPr id="14355" name="TextBox 9">
            <a:extLst>
              <a:ext uri="{FF2B5EF4-FFF2-40B4-BE49-F238E27FC236}">
                <a16:creationId xmlns:a16="http://schemas.microsoft.com/office/drawing/2014/main" id="{C4C10966-F590-44A7-BED7-F288B7A858E6}"/>
              </a:ext>
            </a:extLst>
          </p:cNvPr>
          <p:cNvSpPr txBox="1">
            <a:spLocks noChangeArrowheads="1"/>
          </p:cNvSpPr>
          <p:nvPr/>
        </p:nvSpPr>
        <p:spPr bwMode="auto">
          <a:xfrm>
            <a:off x="2611438" y="611505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200" b="1">
                <a:solidFill>
                  <a:srgbClr val="C00000"/>
                </a:solidFill>
              </a:rPr>
              <a:t>Lagi Town</a:t>
            </a:r>
          </a:p>
        </p:txBody>
      </p:sp>
      <p:pic>
        <p:nvPicPr>
          <p:cNvPr id="11" name="Content Placeholder 5" descr="Screen Clipping">
            <a:extLst>
              <a:ext uri="{FF2B5EF4-FFF2-40B4-BE49-F238E27FC236}">
                <a16:creationId xmlns:a16="http://schemas.microsoft.com/office/drawing/2014/main" id="{6A256D5F-BDF2-44A7-AF96-3FA927992B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071563"/>
            <a:ext cx="234473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233E154-9809-4883-A4D0-F22C5191052D}"/>
              </a:ext>
            </a:extLst>
          </p:cNvPr>
          <p:cNvSpPr/>
          <p:nvPr/>
        </p:nvSpPr>
        <p:spPr>
          <a:xfrm>
            <a:off x="1524000" y="3254375"/>
            <a:ext cx="457200" cy="407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a:extLst>
              <a:ext uri="{FF2B5EF4-FFF2-40B4-BE49-F238E27FC236}">
                <a16:creationId xmlns:a16="http://schemas.microsoft.com/office/drawing/2014/main" id="{7C034AF4-7793-49D9-87D7-8F0D64A64F9E}"/>
              </a:ext>
            </a:extLst>
          </p:cNvPr>
          <p:cNvCxnSpPr/>
          <p:nvPr/>
        </p:nvCxnSpPr>
        <p:spPr>
          <a:xfrm flipV="1">
            <a:off x="1981200" y="2890838"/>
            <a:ext cx="190500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40F94-BF95-4A26-A54F-8BEFE477AF1A}"/>
              </a:ext>
            </a:extLst>
          </p:cNvPr>
          <p:cNvCxnSpPr/>
          <p:nvPr/>
        </p:nvCxnSpPr>
        <p:spPr>
          <a:xfrm flipH="1">
            <a:off x="1438275" y="3538538"/>
            <a:ext cx="85725" cy="149383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69AA35-40EF-4A73-8910-B4311BF1A9D2}"/>
              </a:ext>
            </a:extLst>
          </p:cNvPr>
          <p:cNvSpPr txBox="1"/>
          <p:nvPr/>
        </p:nvSpPr>
        <p:spPr>
          <a:xfrm>
            <a:off x="105374" y="33786"/>
            <a:ext cx="3124200" cy="461665"/>
          </a:xfrm>
          <a:prstGeom prst="rect">
            <a:avLst/>
          </a:prstGeom>
          <a:noFill/>
        </p:spPr>
        <p:txBody>
          <a:bodyPr wrap="square" rtlCol="0">
            <a:spAutoFit/>
          </a:bodyPr>
          <a:lstStyle/>
          <a:p>
            <a:r>
              <a:rPr lang="en-US" sz="2400" b="1" dirty="0">
                <a:solidFill>
                  <a:srgbClr val="C00000"/>
                </a:solidFill>
              </a:rPr>
              <a:t>2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trạng</a:t>
            </a:r>
            <a:endParaRPr lang="en-US" sz="2400" b="1" dirty="0">
              <a:solidFill>
                <a:srgbClr val="C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DEF3F6-A818-4DF5-BE25-56C6728EEB54}"/>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B32FA0E-A7B0-4B4A-8370-FB4960584362}" type="slidenum">
              <a:rPr lang="en-US" altLang="en-US">
                <a:solidFill>
                  <a:srgbClr val="045C75"/>
                </a:solidFill>
              </a:rPr>
              <a:pPr eaLnBrk="1" hangingPunct="1"/>
              <a:t>27</a:t>
            </a:fld>
            <a:endParaRPr lang="en-US" altLang="en-US">
              <a:solidFill>
                <a:srgbClr val="045C75"/>
              </a:solidFill>
            </a:endParaRPr>
          </a:p>
        </p:txBody>
      </p:sp>
      <p:pic>
        <p:nvPicPr>
          <p:cNvPr id="15363" name="Picture 3" descr="Screen Clipping">
            <a:extLst>
              <a:ext uri="{FF2B5EF4-FFF2-40B4-BE49-F238E27FC236}">
                <a16:creationId xmlns:a16="http://schemas.microsoft.com/office/drawing/2014/main" id="{B4A20E08-F03D-4E9C-8BF8-72A8805E6952}"/>
              </a:ext>
            </a:extLst>
          </p:cNvPr>
          <p:cNvPicPr>
            <a:picLocks noChangeAspect="1"/>
          </p:cNvPicPr>
          <p:nvPr/>
        </p:nvPicPr>
        <p:blipFill>
          <a:blip r:embed="rId2">
            <a:extLst>
              <a:ext uri="{28A0092B-C50C-407E-A947-70E740481C1C}">
                <a14:useLocalDpi xmlns:a14="http://schemas.microsoft.com/office/drawing/2010/main" val="0"/>
              </a:ext>
            </a:extLst>
          </a:blip>
          <a:srcRect b="13261"/>
          <a:stretch>
            <a:fillRect/>
          </a:stretch>
        </p:blipFill>
        <p:spPr bwMode="auto">
          <a:xfrm>
            <a:off x="4529138" y="4068763"/>
            <a:ext cx="4005262"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348BD22F-71FD-4073-896D-EE75EEF061DB}"/>
              </a:ext>
            </a:extLst>
          </p:cNvPr>
          <p:cNvGraphicFramePr>
            <a:graphicFrameLocks noGrp="1"/>
          </p:cNvGraphicFramePr>
          <p:nvPr>
            <p:extLst>
              <p:ext uri="{D42A27DB-BD31-4B8C-83A1-F6EECF244321}">
                <p14:modId xmlns:p14="http://schemas.microsoft.com/office/powerpoint/2010/main" val="3596564182"/>
              </p:ext>
            </p:extLst>
          </p:nvPr>
        </p:nvGraphicFramePr>
        <p:xfrm>
          <a:off x="2514600" y="4763"/>
          <a:ext cx="6629400" cy="823912"/>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457729">
                <a:tc gridSpan="2">
                  <a:txBody>
                    <a:bodyPr/>
                    <a:lstStyle/>
                    <a:p>
                      <a:pPr>
                        <a:spcBef>
                          <a:spcPts val="0"/>
                        </a:spcBef>
                        <a:spcAft>
                          <a:spcPts val="0"/>
                        </a:spcAft>
                      </a:pPr>
                      <a:r>
                        <a:rPr lang="en-US" sz="2400" b="1" baseline="0" dirty="0" err="1">
                          <a:solidFill>
                            <a:srgbClr val="FFFF00"/>
                          </a:solidFill>
                          <a:latin typeface="Arial" panose="020B0604020202020204" pitchFamily="34" charset="0"/>
                          <a:cs typeface="Arial" panose="020B0604020202020204" pitchFamily="34" charset="0"/>
                        </a:rPr>
                        <a:t>Xói</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lở</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tỉnh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Bình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Thuận</a:t>
                      </a:r>
                      <a:endParaRPr lang="en-US" sz="2400" b="1" dirty="0">
                        <a:solidFill>
                          <a:srgbClr val="FFFF00"/>
                        </a:solidFill>
                        <a:latin typeface="Arial" panose="020B0604020202020204" pitchFamily="34" charset="0"/>
                        <a:cs typeface="Arial" panose="020B0604020202020204" pitchFamily="34" charset="0"/>
                      </a:endParaRPr>
                    </a:p>
                  </a:txBody>
                  <a:tcPr marT="45773" marB="45773"/>
                </a:tc>
                <a:tc hMerge="1">
                  <a:txBody>
                    <a:bodyPr/>
                    <a:lstStyle/>
                    <a:p>
                      <a:endParaRPr lang="en-US"/>
                    </a:p>
                  </a:txBody>
                  <a:tcPr/>
                </a:tc>
                <a:extLst>
                  <a:ext uri="{0D108BD9-81ED-4DB2-BD59-A6C34878D82A}">
                    <a16:rowId xmlns:a16="http://schemas.microsoft.com/office/drawing/2014/main" val="10000"/>
                  </a:ext>
                </a:extLst>
              </a:tr>
              <a:tr h="366183">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Verdana" pitchFamily="34" charset="0"/>
                        <a:ea typeface="+mn-ea"/>
                        <a:cs typeface="+mn-cs"/>
                      </a:endParaRPr>
                    </a:p>
                  </a:txBody>
                  <a:tcPr marT="45773" marB="45773"/>
                </a:tc>
                <a:tc>
                  <a:txBody>
                    <a:bodyPr/>
                    <a:lstStyle/>
                    <a:p>
                      <a:pPr>
                        <a:spcBef>
                          <a:spcPts val="0"/>
                        </a:spcBef>
                        <a:spcAft>
                          <a:spcPts val="0"/>
                        </a:spcAft>
                      </a:pPr>
                      <a:r>
                        <a:rPr lang="en-US" sz="1800" b="1" dirty="0" err="1">
                          <a:solidFill>
                            <a:srgbClr val="C00000"/>
                          </a:solidFill>
                          <a:latin typeface="Arial" panose="020B0604020202020204" pitchFamily="34" charset="0"/>
                          <a:cs typeface="Arial" panose="020B0604020202020204" pitchFamily="34" charset="0"/>
                        </a:rPr>
                        <a:t>Thị</a:t>
                      </a:r>
                      <a:r>
                        <a:rPr lang="en-US" sz="1800" b="1" baseline="0" dirty="0">
                          <a:solidFill>
                            <a:srgbClr val="C00000"/>
                          </a:solidFill>
                          <a:latin typeface="Arial" panose="020B0604020202020204" pitchFamily="34" charset="0"/>
                          <a:cs typeface="Arial" panose="020B0604020202020204" pitchFamily="34" charset="0"/>
                        </a:rPr>
                        <a:t> </a:t>
                      </a:r>
                      <a:r>
                        <a:rPr lang="en-US" sz="1800" b="1" baseline="0" dirty="0" err="1">
                          <a:solidFill>
                            <a:srgbClr val="C00000"/>
                          </a:solidFill>
                          <a:latin typeface="Arial" panose="020B0604020202020204" pitchFamily="34" charset="0"/>
                          <a:cs typeface="Arial" panose="020B0604020202020204" pitchFamily="34" charset="0"/>
                        </a:rPr>
                        <a:t>trấn</a:t>
                      </a:r>
                      <a:r>
                        <a:rPr lang="en-US" sz="1800" b="1" baseline="0" dirty="0">
                          <a:solidFill>
                            <a:srgbClr val="C00000"/>
                          </a:solidFill>
                          <a:latin typeface="Arial" panose="020B0604020202020204" pitchFamily="34" charset="0"/>
                          <a:cs typeface="Arial" panose="020B0604020202020204" pitchFamily="34" charset="0"/>
                        </a:rPr>
                        <a:t> </a:t>
                      </a:r>
                      <a:r>
                        <a:rPr lang="en-US" sz="1800" b="1" baseline="0" dirty="0" err="1">
                          <a:solidFill>
                            <a:srgbClr val="C00000"/>
                          </a:solidFill>
                          <a:latin typeface="Arial" panose="020B0604020202020204" pitchFamily="34" charset="0"/>
                          <a:cs typeface="Arial" panose="020B0604020202020204" pitchFamily="34" charset="0"/>
                        </a:rPr>
                        <a:t>Liên</a:t>
                      </a:r>
                      <a:r>
                        <a:rPr lang="en-US" sz="1800" b="1" baseline="0" dirty="0">
                          <a:solidFill>
                            <a:srgbClr val="C00000"/>
                          </a:solidFill>
                          <a:latin typeface="Arial" panose="020B0604020202020204" pitchFamily="34" charset="0"/>
                          <a:cs typeface="Arial" panose="020B0604020202020204" pitchFamily="34" charset="0"/>
                        </a:rPr>
                        <a:t> </a:t>
                      </a:r>
                      <a:r>
                        <a:rPr lang="en-US" sz="1800" b="1" baseline="0" dirty="0" err="1">
                          <a:solidFill>
                            <a:srgbClr val="C00000"/>
                          </a:solidFill>
                          <a:latin typeface="Arial" panose="020B0604020202020204" pitchFamily="34" charset="0"/>
                          <a:cs typeface="Arial" panose="020B0604020202020204" pitchFamily="34" charset="0"/>
                        </a:rPr>
                        <a:t>Hương</a:t>
                      </a:r>
                      <a:endParaRPr lang="en-US" sz="1800" b="1" dirty="0">
                        <a:solidFill>
                          <a:srgbClr val="3333FF"/>
                        </a:solidFill>
                        <a:latin typeface="Arial" panose="020B0604020202020204" pitchFamily="34" charset="0"/>
                        <a:cs typeface="Arial" panose="020B0604020202020204" pitchFamily="34" charset="0"/>
                      </a:endParaRPr>
                    </a:p>
                  </a:txBody>
                  <a:tcPr marT="45773" marB="45773"/>
                </a:tc>
                <a:extLst>
                  <a:ext uri="{0D108BD9-81ED-4DB2-BD59-A6C34878D82A}">
                    <a16:rowId xmlns:a16="http://schemas.microsoft.com/office/drawing/2014/main" val="10001"/>
                  </a:ext>
                </a:extLst>
              </a:tr>
            </a:tbl>
          </a:graphicData>
        </a:graphic>
      </p:graphicFrame>
      <p:sp>
        <p:nvSpPr>
          <p:cNvPr id="15374" name="Rectangle 6">
            <a:extLst>
              <a:ext uri="{FF2B5EF4-FFF2-40B4-BE49-F238E27FC236}">
                <a16:creationId xmlns:a16="http://schemas.microsoft.com/office/drawing/2014/main" id="{BA743028-F7E2-46A5-9810-B45EF75426D7}"/>
              </a:ext>
            </a:extLst>
          </p:cNvPr>
          <p:cNvSpPr>
            <a:spLocks noChangeArrowheads="1"/>
          </p:cNvSpPr>
          <p:nvPr/>
        </p:nvSpPr>
        <p:spPr bwMode="auto">
          <a:xfrm>
            <a:off x="207963" y="849313"/>
            <a:ext cx="800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600" b="1">
                <a:solidFill>
                  <a:srgbClr val="C00000"/>
                </a:solidFill>
              </a:rPr>
              <a:t>Hiện trạng công trình (đê phá sóng và vùng tránh trú bão) -&gt; Xói lở</a:t>
            </a:r>
          </a:p>
        </p:txBody>
      </p:sp>
      <p:pic>
        <p:nvPicPr>
          <p:cNvPr id="15375" name="Picture 2">
            <a:extLst>
              <a:ext uri="{FF2B5EF4-FFF2-40B4-BE49-F238E27FC236}">
                <a16:creationId xmlns:a16="http://schemas.microsoft.com/office/drawing/2014/main" id="{27556507-97FC-4DEF-9AEA-38C9926AB6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008" t="9766" r="7101" b="8595"/>
          <a:stretch>
            <a:fillRect/>
          </a:stretch>
        </p:blipFill>
        <p:spPr bwMode="auto">
          <a:xfrm>
            <a:off x="207963" y="1306513"/>
            <a:ext cx="4025900" cy="246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6" name="Picture 2" descr="D:\1__BAO CAO HOI DONG CO SO\Doan cong tac Bo NN-PTNT\20160108_153209.jpg">
            <a:extLst>
              <a:ext uri="{FF2B5EF4-FFF2-40B4-BE49-F238E27FC236}">
                <a16:creationId xmlns:a16="http://schemas.microsoft.com/office/drawing/2014/main" id="{C0B76FBC-D155-4959-9A3D-A042D058E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05275"/>
            <a:ext cx="400526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B3AAC926-24FC-454C-BD95-A269B95671F0}"/>
              </a:ext>
            </a:extLst>
          </p:cNvPr>
          <p:cNvCxnSpPr/>
          <p:nvPr/>
        </p:nvCxnSpPr>
        <p:spPr>
          <a:xfrm flipV="1">
            <a:off x="1503363" y="3200400"/>
            <a:ext cx="358775" cy="90487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271618B-876C-4D43-BB97-561E60FEE730}"/>
              </a:ext>
            </a:extLst>
          </p:cNvPr>
          <p:cNvCxnSpPr/>
          <p:nvPr/>
        </p:nvCxnSpPr>
        <p:spPr>
          <a:xfrm flipH="1" flipV="1">
            <a:off x="2230438" y="3124200"/>
            <a:ext cx="3124200" cy="23002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79" name="Picture 3">
            <a:extLst>
              <a:ext uri="{FF2B5EF4-FFF2-40B4-BE49-F238E27FC236}">
                <a16:creationId xmlns:a16="http://schemas.microsoft.com/office/drawing/2014/main" id="{C04AD7B2-884F-42E4-9C55-2AB19B7A6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293813"/>
            <a:ext cx="37338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a:extLst>
              <a:ext uri="{FF2B5EF4-FFF2-40B4-BE49-F238E27FC236}">
                <a16:creationId xmlns:a16="http://schemas.microsoft.com/office/drawing/2014/main" id="{581462DA-3612-4D3F-90C0-8DF08C9715F2}"/>
              </a:ext>
            </a:extLst>
          </p:cNvPr>
          <p:cNvCxnSpPr/>
          <p:nvPr/>
        </p:nvCxnSpPr>
        <p:spPr>
          <a:xfrm flipH="1">
            <a:off x="2971800" y="3124200"/>
            <a:ext cx="1557338"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C5757D-B551-41DE-A394-A7366886BC55}"/>
              </a:ext>
            </a:extLst>
          </p:cNvPr>
          <p:cNvSpPr txBox="1"/>
          <p:nvPr/>
        </p:nvSpPr>
        <p:spPr>
          <a:xfrm>
            <a:off x="76200" y="81065"/>
            <a:ext cx="8382000" cy="461665"/>
          </a:xfrm>
          <a:prstGeom prst="rect">
            <a:avLst/>
          </a:prstGeom>
          <a:noFill/>
        </p:spPr>
        <p:txBody>
          <a:bodyPr wrap="square" rtlCol="0">
            <a:spAutoFit/>
          </a:bodyPr>
          <a:lstStyle/>
          <a:p>
            <a:r>
              <a:rPr lang="en-US" sz="2400" b="1" dirty="0">
                <a:solidFill>
                  <a:srgbClr val="C00000"/>
                </a:solidFill>
              </a:rPr>
              <a:t>2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trạng</a:t>
            </a:r>
            <a:endParaRPr lang="en-US" sz="2400" b="1" dirty="0">
              <a:solidFill>
                <a:srgbClr val="C00000"/>
              </a:solidFill>
            </a:endParaRP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7265123B-F2DF-4BFD-B161-4C32142C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63" t="8926" r="1823" b="17714"/>
          <a:stretch>
            <a:fillRect/>
          </a:stretch>
        </p:blipFill>
        <p:spPr bwMode="auto">
          <a:xfrm>
            <a:off x="685800" y="652463"/>
            <a:ext cx="5453063" cy="346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5679044-568F-4253-B175-EBAB703FA574}"/>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4CA125C3-BBAC-47C0-B21E-D8D77175EB0E}" type="slidenum">
              <a:rPr lang="en-US" altLang="en-US">
                <a:solidFill>
                  <a:srgbClr val="045C75"/>
                </a:solidFill>
              </a:rPr>
              <a:pPr eaLnBrk="1" hangingPunct="1"/>
              <a:t>28</a:t>
            </a:fld>
            <a:endParaRPr lang="en-US" altLang="en-US">
              <a:solidFill>
                <a:srgbClr val="045C75"/>
              </a:solidFill>
            </a:endParaRPr>
          </a:p>
        </p:txBody>
      </p:sp>
      <p:cxnSp>
        <p:nvCxnSpPr>
          <p:cNvPr id="9" name="Straight Arrow Connector 8">
            <a:extLst>
              <a:ext uri="{FF2B5EF4-FFF2-40B4-BE49-F238E27FC236}">
                <a16:creationId xmlns:a16="http://schemas.microsoft.com/office/drawing/2014/main" id="{7D9B4100-8049-45C9-9160-3961633760AB}"/>
              </a:ext>
            </a:extLst>
          </p:cNvPr>
          <p:cNvCxnSpPr/>
          <p:nvPr/>
        </p:nvCxnSpPr>
        <p:spPr>
          <a:xfrm flipH="1" flipV="1">
            <a:off x="1676400" y="3352800"/>
            <a:ext cx="4114800" cy="10509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89" name="Picture 9" descr="Duc Long 04">
            <a:extLst>
              <a:ext uri="{FF2B5EF4-FFF2-40B4-BE49-F238E27FC236}">
                <a16:creationId xmlns:a16="http://schemas.microsoft.com/office/drawing/2014/main" id="{A2EAF615-A999-42BB-9B69-75C19C1A3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03725"/>
            <a:ext cx="3962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E:\1__De tai NN 2015\DIEU TRA THUC DIA\11 va 12-2012__hinh anh thuc dia\hien trang o Phan Thiet\DSC09345.jpg">
            <a:extLst>
              <a:ext uri="{FF2B5EF4-FFF2-40B4-BE49-F238E27FC236}">
                <a16:creationId xmlns:a16="http://schemas.microsoft.com/office/drawing/2014/main" id="{1AEEBF0C-8204-4426-95C6-C0BAA4F23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32321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9CDBF86D-1C79-45C3-976B-F7BD25DB0A90}"/>
              </a:ext>
            </a:extLst>
          </p:cNvPr>
          <p:cNvCxnSpPr/>
          <p:nvPr/>
        </p:nvCxnSpPr>
        <p:spPr>
          <a:xfrm flipH="1" flipV="1">
            <a:off x="1447800" y="3505200"/>
            <a:ext cx="457200" cy="8985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92" name="Picture 24" descr="D:\TTTam\BmCang\TTKyThuatCB2008HKII2010_2011\HinhThamQuanVinhTanPhuHaiPhanThiet7_8Jul2011\P1030527.JPG">
            <a:extLst>
              <a:ext uri="{FF2B5EF4-FFF2-40B4-BE49-F238E27FC236}">
                <a16:creationId xmlns:a16="http://schemas.microsoft.com/office/drawing/2014/main" id="{58B51771-0BAE-47A1-AE88-9F34BE586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51013"/>
            <a:ext cx="2895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47E283B1-9E69-4151-9BE3-353FCCD8B537}"/>
              </a:ext>
            </a:extLst>
          </p:cNvPr>
          <p:cNvCxnSpPr/>
          <p:nvPr/>
        </p:nvCxnSpPr>
        <p:spPr>
          <a:xfrm flipH="1" flipV="1">
            <a:off x="4495800" y="2382838"/>
            <a:ext cx="1524000" cy="66516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C2A1A139-B6E9-4881-9C83-35E38D92D894}"/>
              </a:ext>
            </a:extLst>
          </p:cNvPr>
          <p:cNvGraphicFramePr>
            <a:graphicFrameLocks noGrp="1"/>
          </p:cNvGraphicFramePr>
          <p:nvPr>
            <p:extLst>
              <p:ext uri="{D42A27DB-BD31-4B8C-83A1-F6EECF244321}">
                <p14:modId xmlns:p14="http://schemas.microsoft.com/office/powerpoint/2010/main" val="3570598163"/>
              </p:ext>
            </p:extLst>
          </p:nvPr>
        </p:nvGraphicFramePr>
        <p:xfrm>
          <a:off x="3505200" y="4763"/>
          <a:ext cx="5638800" cy="823912"/>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57729">
                <a:tc gridSpan="2">
                  <a:txBody>
                    <a:bodyPr/>
                    <a:lstStyle/>
                    <a:p>
                      <a:pPr>
                        <a:spcBef>
                          <a:spcPts val="0"/>
                        </a:spcBef>
                        <a:spcAft>
                          <a:spcPts val="0"/>
                        </a:spcAft>
                      </a:pPr>
                      <a:r>
                        <a:rPr lang="en-US" sz="2400" b="1" baseline="0" dirty="0" err="1">
                          <a:solidFill>
                            <a:srgbClr val="FFFF00"/>
                          </a:solidFill>
                          <a:latin typeface="Arial" panose="020B0604020202020204" pitchFamily="34" charset="0"/>
                          <a:cs typeface="Arial" panose="020B0604020202020204" pitchFamily="34" charset="0"/>
                        </a:rPr>
                        <a:t>Xói</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lở</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tỉnh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Bình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Thuận</a:t>
                      </a:r>
                      <a:endParaRPr lang="en-US" sz="2400" b="1" dirty="0">
                        <a:solidFill>
                          <a:srgbClr val="FFFF00"/>
                        </a:solidFill>
                        <a:latin typeface="Arial" panose="020B0604020202020204" pitchFamily="34" charset="0"/>
                        <a:cs typeface="Arial" panose="020B0604020202020204" pitchFamily="34" charset="0"/>
                      </a:endParaRPr>
                    </a:p>
                  </a:txBody>
                  <a:tcPr marT="45773" marB="45773"/>
                </a:tc>
                <a:tc hMerge="1">
                  <a:txBody>
                    <a:bodyPr/>
                    <a:lstStyle/>
                    <a:p>
                      <a:endParaRPr lang="en-US"/>
                    </a:p>
                  </a:txBody>
                  <a:tcPr/>
                </a:tc>
                <a:extLst>
                  <a:ext uri="{0D108BD9-81ED-4DB2-BD59-A6C34878D82A}">
                    <a16:rowId xmlns:a16="http://schemas.microsoft.com/office/drawing/2014/main" val="10000"/>
                  </a:ext>
                </a:extLst>
              </a:tr>
              <a:tr h="366183">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Verdana" pitchFamily="34" charset="0"/>
                        <a:ea typeface="+mn-ea"/>
                        <a:cs typeface="+mn-cs"/>
                      </a:endParaRPr>
                    </a:p>
                  </a:txBody>
                  <a:tcPr marT="45773" marB="45773"/>
                </a:tc>
                <a:tc>
                  <a:txBody>
                    <a:bodyPr/>
                    <a:lstStyle/>
                    <a:p>
                      <a:pPr>
                        <a:spcBef>
                          <a:spcPts val="0"/>
                        </a:spcBef>
                        <a:spcAft>
                          <a:spcPts val="0"/>
                        </a:spcAft>
                      </a:pPr>
                      <a:endParaRPr lang="en-US" sz="1800" b="1" dirty="0">
                        <a:solidFill>
                          <a:srgbClr val="3333FF"/>
                        </a:solidFill>
                        <a:latin typeface="Arial" panose="020B0604020202020204" pitchFamily="34" charset="0"/>
                        <a:cs typeface="Arial" panose="020B0604020202020204" pitchFamily="34" charset="0"/>
                      </a:endParaRPr>
                    </a:p>
                  </a:txBody>
                  <a:tcPr marT="45773" marB="45773"/>
                </a:tc>
                <a:extLst>
                  <a:ext uri="{0D108BD9-81ED-4DB2-BD59-A6C34878D82A}">
                    <a16:rowId xmlns:a16="http://schemas.microsoft.com/office/drawing/2014/main" val="10001"/>
                  </a:ext>
                </a:extLst>
              </a:tr>
            </a:tbl>
          </a:graphicData>
        </a:graphic>
      </p:graphicFrame>
      <p:sp>
        <p:nvSpPr>
          <p:cNvPr id="16404" name="Rectangle 14">
            <a:extLst>
              <a:ext uri="{FF2B5EF4-FFF2-40B4-BE49-F238E27FC236}">
                <a16:creationId xmlns:a16="http://schemas.microsoft.com/office/drawing/2014/main" id="{E54A2729-917E-460C-9726-8C1F851B1334}"/>
              </a:ext>
            </a:extLst>
          </p:cNvPr>
          <p:cNvSpPr>
            <a:spLocks noChangeArrowheads="1"/>
          </p:cNvSpPr>
          <p:nvPr/>
        </p:nvSpPr>
        <p:spPr bwMode="auto">
          <a:xfrm>
            <a:off x="280416" y="364332"/>
            <a:ext cx="800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600" b="1" dirty="0" err="1">
                <a:solidFill>
                  <a:srgbClr val="C00000"/>
                </a:solidFill>
              </a:rPr>
              <a:t>Hiện</a:t>
            </a:r>
            <a:r>
              <a:rPr lang="en-US" altLang="en-US" sz="1600" b="1" dirty="0">
                <a:solidFill>
                  <a:srgbClr val="C00000"/>
                </a:solidFill>
              </a:rPr>
              <a:t> </a:t>
            </a:r>
            <a:r>
              <a:rPr lang="en-US" altLang="en-US" sz="1600" b="1" dirty="0" err="1">
                <a:solidFill>
                  <a:srgbClr val="C00000"/>
                </a:solidFill>
              </a:rPr>
              <a:t>trạng</a:t>
            </a:r>
            <a:r>
              <a:rPr lang="en-US" altLang="en-US" sz="1600" b="1" dirty="0">
                <a:solidFill>
                  <a:srgbClr val="C00000"/>
                </a:solidFill>
              </a:rPr>
              <a:t> </a:t>
            </a:r>
            <a:r>
              <a:rPr lang="en-US" altLang="en-US" sz="1600" b="1" dirty="0" err="1">
                <a:solidFill>
                  <a:srgbClr val="C00000"/>
                </a:solidFill>
              </a:rPr>
              <a:t>công</a:t>
            </a:r>
            <a:r>
              <a:rPr lang="en-US" altLang="en-US" sz="1600" b="1" dirty="0">
                <a:solidFill>
                  <a:srgbClr val="C00000"/>
                </a:solidFill>
              </a:rPr>
              <a:t> </a:t>
            </a:r>
            <a:r>
              <a:rPr lang="en-US" altLang="en-US" sz="1600" b="1" dirty="0" err="1">
                <a:solidFill>
                  <a:srgbClr val="C00000"/>
                </a:solidFill>
              </a:rPr>
              <a:t>trình</a:t>
            </a:r>
            <a:r>
              <a:rPr lang="en-US" altLang="en-US" sz="1600" b="1" dirty="0">
                <a:solidFill>
                  <a:srgbClr val="C00000"/>
                </a:solidFill>
              </a:rPr>
              <a:t> (</a:t>
            </a:r>
            <a:r>
              <a:rPr lang="en-US" altLang="en-US" sz="1600" b="1" dirty="0" err="1">
                <a:solidFill>
                  <a:srgbClr val="C00000"/>
                </a:solidFill>
              </a:rPr>
              <a:t>đê</a:t>
            </a:r>
            <a:r>
              <a:rPr lang="en-US" altLang="en-US" sz="1600" b="1" dirty="0">
                <a:solidFill>
                  <a:srgbClr val="C00000"/>
                </a:solidFill>
              </a:rPr>
              <a:t> </a:t>
            </a:r>
            <a:r>
              <a:rPr lang="en-US" altLang="en-US" sz="1600" b="1" dirty="0" err="1">
                <a:solidFill>
                  <a:srgbClr val="C00000"/>
                </a:solidFill>
              </a:rPr>
              <a:t>phá</a:t>
            </a:r>
            <a:r>
              <a:rPr lang="en-US" altLang="en-US" sz="1600" b="1" dirty="0">
                <a:solidFill>
                  <a:srgbClr val="C00000"/>
                </a:solidFill>
              </a:rPr>
              <a:t> </a:t>
            </a:r>
            <a:r>
              <a:rPr lang="en-US" altLang="en-US" sz="1600" b="1" dirty="0" err="1">
                <a:solidFill>
                  <a:srgbClr val="C00000"/>
                </a:solidFill>
              </a:rPr>
              <a:t>sóng</a:t>
            </a:r>
            <a:r>
              <a:rPr lang="en-US" altLang="en-US" sz="1600" b="1" dirty="0">
                <a:solidFill>
                  <a:srgbClr val="C00000"/>
                </a:solidFill>
              </a:rPr>
              <a:t> </a:t>
            </a:r>
            <a:r>
              <a:rPr lang="en-US" altLang="en-US" sz="1600" b="1" dirty="0" err="1">
                <a:solidFill>
                  <a:srgbClr val="C00000"/>
                </a:solidFill>
              </a:rPr>
              <a:t>và</a:t>
            </a:r>
            <a:r>
              <a:rPr lang="en-US" altLang="en-US" sz="1600" b="1" dirty="0">
                <a:solidFill>
                  <a:srgbClr val="C00000"/>
                </a:solidFill>
              </a:rPr>
              <a:t> </a:t>
            </a:r>
            <a:r>
              <a:rPr lang="en-US" altLang="en-US" sz="1600" b="1" dirty="0" err="1">
                <a:solidFill>
                  <a:srgbClr val="C00000"/>
                </a:solidFill>
              </a:rPr>
              <a:t>vùng</a:t>
            </a:r>
            <a:r>
              <a:rPr lang="en-US" altLang="en-US" sz="1600" b="1" dirty="0">
                <a:solidFill>
                  <a:srgbClr val="C00000"/>
                </a:solidFill>
              </a:rPr>
              <a:t> </a:t>
            </a:r>
            <a:r>
              <a:rPr lang="en-US" altLang="en-US" sz="1600" b="1" dirty="0" err="1">
                <a:solidFill>
                  <a:srgbClr val="C00000"/>
                </a:solidFill>
              </a:rPr>
              <a:t>tránh</a:t>
            </a:r>
            <a:r>
              <a:rPr lang="en-US" altLang="en-US" sz="1600" b="1" dirty="0">
                <a:solidFill>
                  <a:srgbClr val="C00000"/>
                </a:solidFill>
              </a:rPr>
              <a:t> </a:t>
            </a:r>
            <a:r>
              <a:rPr lang="en-US" altLang="en-US" sz="1600" b="1" dirty="0" err="1">
                <a:solidFill>
                  <a:srgbClr val="C00000"/>
                </a:solidFill>
              </a:rPr>
              <a:t>trú</a:t>
            </a:r>
            <a:r>
              <a:rPr lang="en-US" altLang="en-US" sz="1600" b="1" dirty="0">
                <a:solidFill>
                  <a:srgbClr val="C00000"/>
                </a:solidFill>
              </a:rPr>
              <a:t> </a:t>
            </a:r>
            <a:r>
              <a:rPr lang="en-US" altLang="en-US" sz="1600" b="1" dirty="0" err="1">
                <a:solidFill>
                  <a:srgbClr val="C00000"/>
                </a:solidFill>
              </a:rPr>
              <a:t>bão</a:t>
            </a:r>
            <a:r>
              <a:rPr lang="en-US" altLang="en-US" sz="1600" b="1" dirty="0">
                <a:solidFill>
                  <a:srgbClr val="C00000"/>
                </a:solidFill>
              </a:rPr>
              <a:t>) -&gt; </a:t>
            </a:r>
            <a:r>
              <a:rPr lang="en-US" altLang="en-US" sz="1600" b="1" dirty="0" err="1">
                <a:solidFill>
                  <a:srgbClr val="C00000"/>
                </a:solidFill>
              </a:rPr>
              <a:t>Xói</a:t>
            </a:r>
            <a:r>
              <a:rPr lang="en-US" altLang="en-US" sz="1600" b="1" dirty="0">
                <a:solidFill>
                  <a:srgbClr val="C00000"/>
                </a:solidFill>
              </a:rPr>
              <a:t> </a:t>
            </a:r>
            <a:r>
              <a:rPr lang="en-US" altLang="en-US" sz="1600" b="1" dirty="0" err="1">
                <a:solidFill>
                  <a:srgbClr val="C00000"/>
                </a:solidFill>
              </a:rPr>
              <a:t>lở</a:t>
            </a:r>
            <a:endParaRPr lang="en-US" altLang="en-US" sz="1600" b="1" dirty="0">
              <a:solidFill>
                <a:srgbClr val="C00000"/>
              </a:solidFill>
            </a:endParaRPr>
          </a:p>
        </p:txBody>
      </p:sp>
      <p:sp>
        <p:nvSpPr>
          <p:cNvPr id="16405" name="Rectangle 3">
            <a:extLst>
              <a:ext uri="{FF2B5EF4-FFF2-40B4-BE49-F238E27FC236}">
                <a16:creationId xmlns:a16="http://schemas.microsoft.com/office/drawing/2014/main" id="{D73C1A5F-4DC2-4993-862C-2AAA037D5CB0}"/>
              </a:ext>
            </a:extLst>
          </p:cNvPr>
          <p:cNvSpPr>
            <a:spLocks noChangeArrowheads="1"/>
          </p:cNvSpPr>
          <p:nvPr/>
        </p:nvSpPr>
        <p:spPr bwMode="auto">
          <a:xfrm>
            <a:off x="6162675" y="914400"/>
            <a:ext cx="262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a:solidFill>
                  <a:srgbClr val="C00000"/>
                </a:solidFill>
                <a:latin typeface="Arial" panose="020B0604020202020204" pitchFamily="34" charset="0"/>
                <a:cs typeface="Arial" panose="020B0604020202020204" pitchFamily="34" charset="0"/>
              </a:rPr>
              <a:t>Thành Phố Phan Thiết</a:t>
            </a:r>
            <a:endParaRPr lang="en-US" altLang="en-US" b="1">
              <a:solidFill>
                <a:srgbClr val="3333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CFBBC26-5D59-4288-B196-430EB3C6DD86}"/>
              </a:ext>
            </a:extLst>
          </p:cNvPr>
          <p:cNvSpPr txBox="1"/>
          <p:nvPr/>
        </p:nvSpPr>
        <p:spPr>
          <a:xfrm>
            <a:off x="-76200" y="0"/>
            <a:ext cx="3124200" cy="461665"/>
          </a:xfrm>
          <a:prstGeom prst="rect">
            <a:avLst/>
          </a:prstGeom>
          <a:noFill/>
        </p:spPr>
        <p:txBody>
          <a:bodyPr wrap="square" rtlCol="0">
            <a:spAutoFit/>
          </a:bodyPr>
          <a:lstStyle/>
          <a:p>
            <a:r>
              <a:rPr lang="en-US" sz="2400" b="1" dirty="0">
                <a:solidFill>
                  <a:srgbClr val="C00000"/>
                </a:solidFill>
              </a:rPr>
              <a:t>2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trạng</a:t>
            </a:r>
            <a:endParaRPr lang="en-US" sz="2400" b="1" dirty="0">
              <a:solidFill>
                <a:srgbClr val="C00000"/>
              </a:solidFill>
            </a:endParaRP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__De tai NN 2015\KET QUA DIEU TRA\Hinh anh dieu tra LaGi__23 va 24.10.2014__Thinh\IMG_0829.JPG">
            <a:extLst>
              <a:ext uri="{FF2B5EF4-FFF2-40B4-BE49-F238E27FC236}">
                <a16:creationId xmlns:a16="http://schemas.microsoft.com/office/drawing/2014/main" id="{356CEC05-7272-46ED-8551-CF8427934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44950"/>
            <a:ext cx="41910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814A164-00D4-4221-8566-0A68346322F9}"/>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3067A74F-224E-4379-9B7E-10031F97B762}" type="slidenum">
              <a:rPr lang="en-US" altLang="en-US">
                <a:solidFill>
                  <a:srgbClr val="045C75"/>
                </a:solidFill>
              </a:rPr>
              <a:pPr eaLnBrk="1" hangingPunct="1"/>
              <a:t>29</a:t>
            </a:fld>
            <a:endParaRPr lang="en-US" altLang="en-US">
              <a:solidFill>
                <a:srgbClr val="045C75"/>
              </a:solidFill>
            </a:endParaRPr>
          </a:p>
        </p:txBody>
      </p:sp>
      <p:pic>
        <p:nvPicPr>
          <p:cNvPr id="17412" name="Picture 2">
            <a:extLst>
              <a:ext uri="{FF2B5EF4-FFF2-40B4-BE49-F238E27FC236}">
                <a16:creationId xmlns:a16="http://schemas.microsoft.com/office/drawing/2014/main" id="{55E0CFFD-ABE8-4FF7-B318-5750F8037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94" t="14647" r="13954" b="8398"/>
          <a:stretch>
            <a:fillRect/>
          </a:stretch>
        </p:blipFill>
        <p:spPr bwMode="auto">
          <a:xfrm>
            <a:off x="228600" y="762000"/>
            <a:ext cx="4648200" cy="304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a:extLst>
              <a:ext uri="{FF2B5EF4-FFF2-40B4-BE49-F238E27FC236}">
                <a16:creationId xmlns:a16="http://schemas.microsoft.com/office/drawing/2014/main" id="{BA620CDF-1981-4557-ADBA-36AAF7E0FB29}"/>
              </a:ext>
            </a:extLst>
          </p:cNvPr>
          <p:cNvCxnSpPr/>
          <p:nvPr/>
        </p:nvCxnSpPr>
        <p:spPr>
          <a:xfrm flipV="1">
            <a:off x="2133600" y="3048000"/>
            <a:ext cx="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4" name="Picture 9">
            <a:extLst>
              <a:ext uri="{FF2B5EF4-FFF2-40B4-BE49-F238E27FC236}">
                <a16:creationId xmlns:a16="http://schemas.microsoft.com/office/drawing/2014/main" id="{6AFA9EC9-44CF-4B54-9407-C9766F727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31" b="-3087"/>
          <a:stretch>
            <a:fillRect/>
          </a:stretch>
        </p:blipFill>
        <p:spPr bwMode="auto">
          <a:xfrm>
            <a:off x="5486400" y="1246188"/>
            <a:ext cx="3429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a:extLst>
              <a:ext uri="{FF2B5EF4-FFF2-40B4-BE49-F238E27FC236}">
                <a16:creationId xmlns:a16="http://schemas.microsoft.com/office/drawing/2014/main" id="{140B8733-050C-4FC4-888F-902088B81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7" t="-63" r="697" b="63"/>
          <a:stretch>
            <a:fillRect/>
          </a:stretch>
        </p:blipFill>
        <p:spPr bwMode="auto">
          <a:xfrm>
            <a:off x="5257800" y="4267200"/>
            <a:ext cx="3540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348C71FC-C874-45F5-B981-15353E9557F6}"/>
              </a:ext>
            </a:extLst>
          </p:cNvPr>
          <p:cNvCxnSpPr/>
          <p:nvPr/>
        </p:nvCxnSpPr>
        <p:spPr>
          <a:xfrm flipH="1" flipV="1">
            <a:off x="3124200" y="3048000"/>
            <a:ext cx="2362200" cy="2514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406A5A-620D-4133-89B2-F9C81A4F2D05}"/>
              </a:ext>
            </a:extLst>
          </p:cNvPr>
          <p:cNvCxnSpPr/>
          <p:nvPr/>
        </p:nvCxnSpPr>
        <p:spPr>
          <a:xfrm flipH="1">
            <a:off x="4038600" y="3048000"/>
            <a:ext cx="13716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D469B2C0-3CF8-43CC-A82A-EA816E510375}"/>
              </a:ext>
            </a:extLst>
          </p:cNvPr>
          <p:cNvGraphicFramePr>
            <a:graphicFrameLocks noGrp="1"/>
          </p:cNvGraphicFramePr>
          <p:nvPr>
            <p:extLst>
              <p:ext uri="{D42A27DB-BD31-4B8C-83A1-F6EECF244321}">
                <p14:modId xmlns:p14="http://schemas.microsoft.com/office/powerpoint/2010/main" val="1648968343"/>
              </p:ext>
            </p:extLst>
          </p:nvPr>
        </p:nvGraphicFramePr>
        <p:xfrm>
          <a:off x="3657600" y="4763"/>
          <a:ext cx="5486400" cy="82391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457729">
                <a:tc gridSpan="2">
                  <a:txBody>
                    <a:bodyPr/>
                    <a:lstStyle/>
                    <a:p>
                      <a:pPr>
                        <a:spcBef>
                          <a:spcPts val="0"/>
                        </a:spcBef>
                        <a:spcAft>
                          <a:spcPts val="0"/>
                        </a:spcAft>
                      </a:pPr>
                      <a:r>
                        <a:rPr lang="en-US" sz="2400" b="1" baseline="0" dirty="0" err="1">
                          <a:solidFill>
                            <a:srgbClr val="FFFF00"/>
                          </a:solidFill>
                          <a:latin typeface="Arial" panose="020B0604020202020204" pitchFamily="34" charset="0"/>
                          <a:cs typeface="Arial" panose="020B0604020202020204" pitchFamily="34" charset="0"/>
                        </a:rPr>
                        <a:t>Xói</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lở</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tỉnh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Bình</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Thuận</a:t>
                      </a:r>
                      <a:endParaRPr lang="en-US" sz="2400" b="1" dirty="0">
                        <a:solidFill>
                          <a:srgbClr val="FFFF00"/>
                        </a:solidFill>
                        <a:latin typeface="Arial" panose="020B0604020202020204" pitchFamily="34" charset="0"/>
                        <a:cs typeface="Arial" panose="020B0604020202020204" pitchFamily="34" charset="0"/>
                      </a:endParaRPr>
                    </a:p>
                  </a:txBody>
                  <a:tcPr marT="45773" marB="45773"/>
                </a:tc>
                <a:tc hMerge="1">
                  <a:txBody>
                    <a:bodyPr/>
                    <a:lstStyle/>
                    <a:p>
                      <a:endParaRPr lang="en-US"/>
                    </a:p>
                  </a:txBody>
                  <a:tcPr/>
                </a:tc>
                <a:extLst>
                  <a:ext uri="{0D108BD9-81ED-4DB2-BD59-A6C34878D82A}">
                    <a16:rowId xmlns:a16="http://schemas.microsoft.com/office/drawing/2014/main" val="10000"/>
                  </a:ext>
                </a:extLst>
              </a:tr>
              <a:tr h="366183">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Verdana" pitchFamily="34" charset="0"/>
                        <a:ea typeface="+mn-ea"/>
                        <a:cs typeface="+mn-cs"/>
                      </a:endParaRPr>
                    </a:p>
                  </a:txBody>
                  <a:tcPr marT="45773" marB="45773"/>
                </a:tc>
                <a:tc>
                  <a:txBody>
                    <a:bodyPr/>
                    <a:lstStyle/>
                    <a:p>
                      <a:pPr>
                        <a:spcBef>
                          <a:spcPts val="0"/>
                        </a:spcBef>
                        <a:spcAft>
                          <a:spcPts val="0"/>
                        </a:spcAft>
                      </a:pPr>
                      <a:endParaRPr lang="en-US" sz="1800" b="1" dirty="0">
                        <a:solidFill>
                          <a:srgbClr val="3333FF"/>
                        </a:solidFill>
                        <a:latin typeface="Arial" panose="020B0604020202020204" pitchFamily="34" charset="0"/>
                        <a:cs typeface="Arial" panose="020B0604020202020204" pitchFamily="34" charset="0"/>
                      </a:endParaRPr>
                    </a:p>
                  </a:txBody>
                  <a:tcPr marT="45773" marB="45773"/>
                </a:tc>
                <a:extLst>
                  <a:ext uri="{0D108BD9-81ED-4DB2-BD59-A6C34878D82A}">
                    <a16:rowId xmlns:a16="http://schemas.microsoft.com/office/drawing/2014/main" val="10001"/>
                  </a:ext>
                </a:extLst>
              </a:tr>
            </a:tbl>
          </a:graphicData>
        </a:graphic>
      </p:graphicFrame>
      <p:sp>
        <p:nvSpPr>
          <p:cNvPr id="17428" name="Rectangle 15">
            <a:extLst>
              <a:ext uri="{FF2B5EF4-FFF2-40B4-BE49-F238E27FC236}">
                <a16:creationId xmlns:a16="http://schemas.microsoft.com/office/drawing/2014/main" id="{C1B37514-252B-4568-9295-3CDC3241CFC7}"/>
              </a:ext>
            </a:extLst>
          </p:cNvPr>
          <p:cNvSpPr>
            <a:spLocks noChangeArrowheads="1"/>
          </p:cNvSpPr>
          <p:nvPr/>
        </p:nvSpPr>
        <p:spPr bwMode="auto">
          <a:xfrm>
            <a:off x="100013" y="484188"/>
            <a:ext cx="800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600" b="1">
                <a:solidFill>
                  <a:srgbClr val="C00000"/>
                </a:solidFill>
              </a:rPr>
              <a:t>Hiện trạng công trình (đê phá sóng và vùng tránh trú bão) -&gt; Xói lở</a:t>
            </a:r>
          </a:p>
        </p:txBody>
      </p:sp>
      <p:sp>
        <p:nvSpPr>
          <p:cNvPr id="17429" name="Rectangle 2">
            <a:extLst>
              <a:ext uri="{FF2B5EF4-FFF2-40B4-BE49-F238E27FC236}">
                <a16:creationId xmlns:a16="http://schemas.microsoft.com/office/drawing/2014/main" id="{847AF22F-EF59-4531-ADFE-B75D52E09674}"/>
              </a:ext>
            </a:extLst>
          </p:cNvPr>
          <p:cNvSpPr>
            <a:spLocks noChangeArrowheads="1"/>
          </p:cNvSpPr>
          <p:nvPr/>
        </p:nvSpPr>
        <p:spPr bwMode="auto">
          <a:xfrm>
            <a:off x="6286500" y="901700"/>
            <a:ext cx="1592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a:solidFill>
                  <a:srgbClr val="C00000"/>
                </a:solidFill>
              </a:rPr>
              <a:t>Thị xã Lagi</a:t>
            </a:r>
          </a:p>
        </p:txBody>
      </p:sp>
      <p:sp>
        <p:nvSpPr>
          <p:cNvPr id="13" name="TextBox 12">
            <a:extLst>
              <a:ext uri="{FF2B5EF4-FFF2-40B4-BE49-F238E27FC236}">
                <a16:creationId xmlns:a16="http://schemas.microsoft.com/office/drawing/2014/main" id="{835F0C87-9268-491A-9A75-9AA28959B8B5}"/>
              </a:ext>
            </a:extLst>
          </p:cNvPr>
          <p:cNvSpPr txBox="1"/>
          <p:nvPr/>
        </p:nvSpPr>
        <p:spPr>
          <a:xfrm>
            <a:off x="-76200" y="0"/>
            <a:ext cx="3124200" cy="461665"/>
          </a:xfrm>
          <a:prstGeom prst="rect">
            <a:avLst/>
          </a:prstGeom>
          <a:noFill/>
        </p:spPr>
        <p:txBody>
          <a:bodyPr wrap="square" rtlCol="0">
            <a:spAutoFit/>
          </a:bodyPr>
          <a:lstStyle/>
          <a:p>
            <a:r>
              <a:rPr lang="en-US" sz="2400" b="1" dirty="0">
                <a:solidFill>
                  <a:srgbClr val="C00000"/>
                </a:solidFill>
              </a:rPr>
              <a:t>2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trạng</a:t>
            </a:r>
            <a:endParaRPr lang="en-US" sz="2400" b="1" dirty="0">
              <a:solidFill>
                <a:srgbClr val="C00000"/>
              </a:solidFill>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37B80D8B-48F9-4E23-A716-546D49116296}" type="slidenum">
              <a:rPr lang="en-US" smtClean="0"/>
              <a:pPr>
                <a:defRPr/>
              </a:pPr>
              <a:t>3</a:t>
            </a:fld>
            <a:endParaRPr lang="en-US"/>
          </a:p>
        </p:txBody>
      </p:sp>
      <p:sp>
        <p:nvSpPr>
          <p:cNvPr id="8196" name="Content Placeholder 2"/>
          <p:cNvSpPr>
            <a:spLocks noGrp="1"/>
          </p:cNvSpPr>
          <p:nvPr>
            <p:ph idx="1"/>
          </p:nvPr>
        </p:nvSpPr>
        <p:spPr>
          <a:xfrm>
            <a:off x="1676400" y="2590800"/>
            <a:ext cx="7086600" cy="1806575"/>
          </a:xfrm>
        </p:spPr>
        <p:txBody>
          <a:bodyPr/>
          <a:lstStyle/>
          <a:p>
            <a:pPr>
              <a:spcBef>
                <a:spcPct val="0"/>
              </a:spcBef>
              <a:buClr>
                <a:srgbClr val="FF0000"/>
              </a:buClr>
              <a:buNone/>
            </a:pPr>
            <a:r>
              <a:rPr lang="en-US" altLang="en-US" sz="3600" dirty="0">
                <a:solidFill>
                  <a:srgbClr val="3333FF"/>
                </a:solidFill>
                <a:latin typeface="Arial" charset="0"/>
                <a:cs typeface="Arial" charset="0"/>
              </a:rPr>
              <a:t>  </a:t>
            </a:r>
            <a:r>
              <a:rPr lang="vi-VN" altLang="en-US" sz="3600" dirty="0">
                <a:solidFill>
                  <a:srgbClr val="3333FF"/>
                </a:solidFill>
                <a:latin typeface="Arial" charset="0"/>
                <a:cs typeface="Arial" charset="0"/>
              </a:rPr>
              <a:t>Các tác động cơ bản </a:t>
            </a:r>
            <a:r>
              <a:rPr lang="en-US" altLang="en-US" sz="3600" dirty="0">
                <a:solidFill>
                  <a:srgbClr val="3333FF"/>
                </a:solidFill>
                <a:latin typeface="Arial" charset="0"/>
                <a:cs typeface="Arial" charset="0"/>
              </a:rPr>
              <a:t>(</a:t>
            </a:r>
            <a:r>
              <a:rPr lang="en-US" altLang="en-US" sz="3600" dirty="0" err="1">
                <a:solidFill>
                  <a:srgbClr val="3333FF"/>
                </a:solidFill>
                <a:latin typeface="Arial" charset="0"/>
                <a:cs typeface="Arial" charset="0"/>
              </a:rPr>
              <a:t>nguyên</a:t>
            </a:r>
            <a:r>
              <a:rPr lang="en-US" altLang="en-US" sz="3600" dirty="0">
                <a:solidFill>
                  <a:srgbClr val="3333FF"/>
                </a:solidFill>
                <a:latin typeface="Arial" charset="0"/>
                <a:cs typeface="Arial" charset="0"/>
              </a:rPr>
              <a:t> </a:t>
            </a:r>
            <a:r>
              <a:rPr lang="en-US" altLang="en-US" sz="3600" dirty="0" err="1">
                <a:solidFill>
                  <a:srgbClr val="3333FF"/>
                </a:solidFill>
                <a:latin typeface="Arial" charset="0"/>
                <a:cs typeface="Arial" charset="0"/>
              </a:rPr>
              <a:t>nhân</a:t>
            </a:r>
            <a:r>
              <a:rPr lang="en-US" altLang="en-US" sz="3600" dirty="0">
                <a:solidFill>
                  <a:srgbClr val="3333FF"/>
                </a:solidFill>
                <a:latin typeface="Arial" charset="0"/>
                <a:cs typeface="Arial" charset="0"/>
              </a:rPr>
              <a:t>) </a:t>
            </a:r>
            <a:r>
              <a:rPr lang="en-US" altLang="en-US" sz="3600" dirty="0" err="1">
                <a:solidFill>
                  <a:srgbClr val="3333FF"/>
                </a:solidFill>
                <a:latin typeface="Arial" charset="0"/>
                <a:cs typeface="Arial" charset="0"/>
              </a:rPr>
              <a:t>tới</a:t>
            </a:r>
            <a:r>
              <a:rPr lang="vi-VN" altLang="en-US" sz="3600" dirty="0">
                <a:solidFill>
                  <a:srgbClr val="3333FF"/>
                </a:solidFill>
                <a:latin typeface="Arial" charset="0"/>
                <a:cs typeface="Arial" charset="0"/>
              </a:rPr>
              <a:t> xói lở, bồi  lắng trên hệ thống sông, kênh rạch</a:t>
            </a:r>
            <a:r>
              <a:rPr lang="en-US" altLang="en-US" sz="3600" dirty="0">
                <a:solidFill>
                  <a:srgbClr val="3333FF"/>
                </a:solidFill>
                <a:latin typeface="Arial" charset="0"/>
                <a:cs typeface="Arial" charset="0"/>
              </a:rPr>
              <a:t>, </a:t>
            </a:r>
            <a:r>
              <a:rPr lang="en-US" altLang="en-US" sz="3600" dirty="0" err="1">
                <a:solidFill>
                  <a:srgbClr val="3333FF"/>
                </a:solidFill>
                <a:latin typeface="Arial" charset="0"/>
                <a:cs typeface="Arial" charset="0"/>
              </a:rPr>
              <a:t>bờ</a:t>
            </a:r>
            <a:r>
              <a:rPr lang="en-US" altLang="en-US" sz="3600" dirty="0">
                <a:solidFill>
                  <a:srgbClr val="3333FF"/>
                </a:solidFill>
                <a:latin typeface="Arial" charset="0"/>
                <a:cs typeface="Arial" charset="0"/>
              </a:rPr>
              <a:t> </a:t>
            </a:r>
            <a:r>
              <a:rPr lang="en-US" altLang="en-US" sz="3600" dirty="0" err="1">
                <a:solidFill>
                  <a:srgbClr val="3333FF"/>
                </a:solidFill>
                <a:latin typeface="Arial" charset="0"/>
                <a:cs typeface="Arial" charset="0"/>
              </a:rPr>
              <a:t>biển</a:t>
            </a:r>
            <a:r>
              <a:rPr lang="en-US" altLang="en-US" sz="3600" dirty="0">
                <a:solidFill>
                  <a:srgbClr val="3333FF"/>
                </a:solidFill>
                <a:latin typeface="Arial" charset="0"/>
                <a:cs typeface="Arial" charset="0"/>
              </a:rPr>
              <a:t> ở</a:t>
            </a:r>
            <a:r>
              <a:rPr lang="vi-VN" altLang="en-US" sz="3600" dirty="0">
                <a:solidFill>
                  <a:srgbClr val="3333FF"/>
                </a:solidFill>
                <a:latin typeface="Arial" charset="0"/>
                <a:cs typeface="Arial" charset="0"/>
              </a:rPr>
              <a:t> ĐBSCL</a:t>
            </a:r>
            <a:r>
              <a:rPr lang="en-US" altLang="en-US" sz="3600" dirty="0">
                <a:solidFill>
                  <a:srgbClr val="3333FF"/>
                </a:solidFill>
                <a:latin typeface="Arial" charset="0"/>
                <a:cs typeface="Arial" charset="0"/>
              </a:rPr>
              <a:t> </a:t>
            </a:r>
            <a:r>
              <a:rPr lang="en-US" altLang="en-US" sz="3600" dirty="0" err="1">
                <a:solidFill>
                  <a:srgbClr val="3333FF"/>
                </a:solidFill>
                <a:latin typeface="Arial" charset="0"/>
                <a:cs typeface="Arial" charset="0"/>
              </a:rPr>
              <a:t>và</a:t>
            </a:r>
            <a:r>
              <a:rPr lang="en-US" altLang="en-US" sz="3600" dirty="0">
                <a:solidFill>
                  <a:srgbClr val="3333FF"/>
                </a:solidFill>
                <a:latin typeface="Arial" charset="0"/>
                <a:cs typeface="Arial" charset="0"/>
              </a:rPr>
              <a:t> Nam Trung </a:t>
            </a:r>
            <a:r>
              <a:rPr lang="en-US" altLang="en-US" sz="3600" dirty="0" err="1">
                <a:solidFill>
                  <a:srgbClr val="3333FF"/>
                </a:solidFill>
                <a:latin typeface="Arial" charset="0"/>
                <a:cs typeface="Arial" charset="0"/>
              </a:rPr>
              <a:t>Bộ</a:t>
            </a:r>
            <a:endParaRPr lang="vi-VN" altLang="en-US" sz="3600" dirty="0">
              <a:solidFill>
                <a:srgbClr val="3333FF"/>
              </a:solidFill>
              <a:latin typeface="Arial" charset="0"/>
              <a:cs typeface="Arial" charset="0"/>
            </a:endParaRPr>
          </a:p>
          <a:p>
            <a:pPr>
              <a:spcBef>
                <a:spcPct val="0"/>
              </a:spcBef>
              <a:buClr>
                <a:srgbClr val="FF0000"/>
              </a:buClr>
              <a:buFont typeface="Wingdings 2" pitchFamily="18" charset="2"/>
              <a:buNone/>
            </a:pPr>
            <a:endParaRPr lang="en-US" altLang="en-US" sz="3600" dirty="0">
              <a:solidFill>
                <a:srgbClr val="3333FF"/>
              </a:solidFill>
              <a:latin typeface="Arial" charset="0"/>
              <a:cs typeface="Arial" charset="0"/>
            </a:endParaRPr>
          </a:p>
        </p:txBody>
      </p:sp>
      <p:sp>
        <p:nvSpPr>
          <p:cNvPr id="8197" name="Content Placeholder 2"/>
          <p:cNvSpPr txBox="1">
            <a:spLocks/>
          </p:cNvSpPr>
          <p:nvPr/>
        </p:nvSpPr>
        <p:spPr bwMode="auto">
          <a:xfrm>
            <a:off x="762000" y="25146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FF0000"/>
              </a:buClr>
              <a:buSzPct val="95000"/>
              <a:buFont typeface="Wingdings 2" pitchFamily="18" charset="2"/>
              <a:buNone/>
            </a:pPr>
            <a:r>
              <a:rPr lang="en-US" altLang="en-US" sz="12000" b="1">
                <a:solidFill>
                  <a:srgbClr val="FF0000"/>
                </a:solidFill>
                <a:latin typeface="Arial" charset="0"/>
                <a:cs typeface="Arial" charset="0"/>
              </a:rPr>
              <a:t>1</a:t>
            </a:r>
            <a:endParaRPr lang="en-US" altLang="en-US" sz="12000">
              <a:solidFill>
                <a:srgbClr val="004E6D"/>
              </a:solidFill>
              <a:latin typeface="Arial" charset="0"/>
              <a:cs typeface="Arial" charset="0"/>
            </a:endParaRPr>
          </a:p>
        </p:txBody>
      </p:sp>
      <p:graphicFrame>
        <p:nvGraphicFramePr>
          <p:cNvPr id="7" name="Group 18"/>
          <p:cNvGraphicFramePr>
            <a:graphicFrameLocks noGrp="1"/>
          </p:cNvGraphicFramePr>
          <p:nvPr/>
        </p:nvGraphicFramePr>
        <p:xfrm>
          <a:off x="0" y="-22225"/>
          <a:ext cx="9144000" cy="822514"/>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33CC"/>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083208BA-0643-4B8E-9984-53DC3E2BE685}" type="datetime1">
              <a:rPr lang="en-US" smtClean="0"/>
              <a:t>11/15/2018</a:t>
            </a:fld>
            <a:endParaRPr lang="en-US"/>
          </a:p>
        </p:txBody>
      </p:sp>
    </p:spTree>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2B26F45-3FB1-42F6-A11F-AC4740F557ED}" type="slidenum">
              <a:rPr lang="en-US" smtClean="0"/>
              <a:pPr>
                <a:defRPr/>
              </a:pPr>
              <a:t>30</a:t>
            </a:fld>
            <a:endParaRPr lang="en-US"/>
          </a:p>
        </p:txBody>
      </p:sp>
      <p:sp>
        <p:nvSpPr>
          <p:cNvPr id="6" name="Content Placeholder 2"/>
          <p:cNvSpPr>
            <a:spLocks noGrp="1"/>
          </p:cNvSpPr>
          <p:nvPr>
            <p:ph idx="1"/>
          </p:nvPr>
        </p:nvSpPr>
        <p:spPr>
          <a:xfrm>
            <a:off x="2133600" y="2351088"/>
            <a:ext cx="6705600" cy="2438400"/>
          </a:xfrm>
        </p:spPr>
        <p:txBody>
          <a:bodyPr/>
          <a:lstStyle/>
          <a:p>
            <a:pPr>
              <a:spcBef>
                <a:spcPts val="0"/>
              </a:spcBef>
              <a:buClr>
                <a:srgbClr val="FF0000"/>
              </a:buClr>
              <a:buNone/>
              <a:defRPr/>
            </a:pPr>
            <a:r>
              <a:rPr lang="en-US" sz="3600" dirty="0">
                <a:solidFill>
                  <a:schemeClr val="accent2">
                    <a:lumMod val="50000"/>
                  </a:schemeClr>
                </a:solidFill>
                <a:latin typeface="Arial" pitchFamily="34" charset="0"/>
                <a:cs typeface="Arial" pitchFamily="34" charset="0"/>
              </a:rPr>
              <a:t>  </a:t>
            </a:r>
            <a:r>
              <a:rPr lang="vi-VN" sz="3600" dirty="0">
                <a:solidFill>
                  <a:srgbClr val="3333FF"/>
                </a:solidFill>
                <a:latin typeface="Arial" pitchFamily="34" charset="0"/>
                <a:cs typeface="Arial" pitchFamily="34" charset="0"/>
              </a:rPr>
              <a:t>Các giải pháp bảo vệ bờ: Kinh nghiệm và các giải pháp đã áp dụng ở ĐBSCL</a:t>
            </a:r>
            <a:r>
              <a:rPr lang="en-US" sz="3600" dirty="0">
                <a:solidFill>
                  <a:srgbClr val="3333FF"/>
                </a:solidFill>
                <a:latin typeface="Arial" pitchFamily="34" charset="0"/>
                <a:cs typeface="Arial" pitchFamily="34" charset="0"/>
              </a:rPr>
              <a:t>, Nam Trung </a:t>
            </a:r>
            <a:r>
              <a:rPr lang="en-US" sz="3600" dirty="0" err="1">
                <a:solidFill>
                  <a:srgbClr val="3333FF"/>
                </a:solidFill>
                <a:latin typeface="Arial" pitchFamily="34" charset="0"/>
                <a:cs typeface="Arial" pitchFamily="34" charset="0"/>
              </a:rPr>
              <a:t>Bộ</a:t>
            </a:r>
            <a:endParaRPr lang="vi-VN" sz="3600" dirty="0">
              <a:solidFill>
                <a:srgbClr val="3333FF"/>
              </a:solidFill>
              <a:latin typeface="Arial" pitchFamily="34" charset="0"/>
              <a:cs typeface="Arial" pitchFamily="34" charset="0"/>
            </a:endParaRPr>
          </a:p>
        </p:txBody>
      </p:sp>
      <p:sp>
        <p:nvSpPr>
          <p:cNvPr id="14341" name="Content Placeholder 2"/>
          <p:cNvSpPr txBox="1">
            <a:spLocks/>
          </p:cNvSpPr>
          <p:nvPr/>
        </p:nvSpPr>
        <p:spPr bwMode="auto">
          <a:xfrm>
            <a:off x="990600" y="25146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FF0000"/>
              </a:buClr>
              <a:buSzPct val="95000"/>
              <a:buFont typeface="Wingdings 2" pitchFamily="18" charset="2"/>
              <a:buNone/>
            </a:pPr>
            <a:r>
              <a:rPr lang="en-US" altLang="en-US" sz="12000" b="1" dirty="0">
                <a:solidFill>
                  <a:srgbClr val="FF0000"/>
                </a:solidFill>
                <a:latin typeface="Arial" charset="0"/>
                <a:cs typeface="Arial" charset="0"/>
              </a:rPr>
              <a:t>3</a:t>
            </a:r>
            <a:endParaRPr lang="en-US" altLang="en-US" sz="12000" dirty="0">
              <a:solidFill>
                <a:srgbClr val="004E6D"/>
              </a:solidFill>
              <a:latin typeface="Arial" charset="0"/>
              <a:cs typeface="Arial" charset="0"/>
            </a:endParaRPr>
          </a:p>
        </p:txBody>
      </p:sp>
      <p:graphicFrame>
        <p:nvGraphicFramePr>
          <p:cNvPr id="7" name="Group 18"/>
          <p:cNvGraphicFramePr>
            <a:graphicFrameLocks noGrp="1"/>
          </p:cNvGraphicFramePr>
          <p:nvPr>
            <p:extLst>
              <p:ext uri="{D42A27DB-BD31-4B8C-83A1-F6EECF244321}">
                <p14:modId xmlns:p14="http://schemas.microsoft.com/office/powerpoint/2010/main" val="1796349369"/>
              </p:ext>
            </p:extLst>
          </p:nvPr>
        </p:nvGraphicFramePr>
        <p:xfrm>
          <a:off x="0" y="-22225"/>
          <a:ext cx="9144000" cy="1005576"/>
        </p:xfrm>
        <a:graphic>
          <a:graphicData uri="http://schemas.openxmlformats.org/drawingml/2006/table">
            <a:tbl>
              <a:tblPr/>
              <a:tblGrid>
                <a:gridCol w="39624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6886">
                <a:tc>
                  <a:txBody>
                    <a:bodyPr/>
                    <a:lstStyle/>
                    <a:p>
                      <a:pPr marL="287338" marR="0" indent="-287338"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3:  </a:t>
                      </a:r>
                      <a:r>
                        <a:rPr lang="en-US" sz="1800" dirty="0" err="1">
                          <a:solidFill>
                            <a:srgbClr val="FF0000"/>
                          </a:solidFill>
                          <a:latin typeface="Arial" pitchFamily="34" charset="0"/>
                          <a:cs typeface="Arial" pitchFamily="34" charset="0"/>
                        </a:rPr>
                        <a:t>Các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giải</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pháp</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bảo</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vệ</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bờ</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công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trình</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đã</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áp</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dụng</a:t>
                      </a:r>
                      <a:r>
                        <a:rPr lang="en-US" sz="1800" baseline="0" dirty="0">
                          <a:solidFill>
                            <a:srgbClr val="FF0000"/>
                          </a:solidFill>
                          <a:latin typeface="Arial" pitchFamily="34" charset="0"/>
                          <a:cs typeface="Arial" pitchFamily="34" charset="0"/>
                        </a:rPr>
                        <a:t> ở </a:t>
                      </a:r>
                      <a:r>
                        <a:rPr lang="en-US" sz="1800" baseline="0" dirty="0" err="1">
                          <a:solidFill>
                            <a:srgbClr val="FF0000"/>
                          </a:solidFill>
                          <a:latin typeface="Arial" pitchFamily="34" charset="0"/>
                          <a:cs typeface="Arial" pitchFamily="34" charset="0"/>
                        </a:rPr>
                        <a:t>ĐBSCL</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5CA17BD7-4C30-469B-BD38-313142AF1181}" type="datetime1">
              <a:rPr lang="en-US" smtClean="0"/>
              <a:t>11/15/2018</a:t>
            </a:fld>
            <a:endParaRPr lang="en-US"/>
          </a:p>
        </p:txBody>
      </p:sp>
    </p:spTree>
    <p:extLst>
      <p:ext uri="{BB962C8B-B14F-4D97-AF65-F5344CB8AC3E}">
        <p14:creationId xmlns:p14="http://schemas.microsoft.com/office/powerpoint/2010/main" val="140095909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31</a:t>
            </a:fld>
            <a:endParaRPr lang="en-US"/>
          </a:p>
        </p:txBody>
      </p:sp>
      <p:graphicFrame>
        <p:nvGraphicFramePr>
          <p:cNvPr id="5" name="Group 18"/>
          <p:cNvGraphicFramePr>
            <a:graphicFrameLocks noGrp="1"/>
          </p:cNvGraphicFramePr>
          <p:nvPr>
            <p:extLst>
              <p:ext uri="{D42A27DB-BD31-4B8C-83A1-F6EECF244321}">
                <p14:modId xmlns:p14="http://schemas.microsoft.com/office/powerpoint/2010/main" val="3735981440"/>
              </p:ext>
            </p:extLst>
          </p:nvPr>
        </p:nvGraphicFramePr>
        <p:xfrm>
          <a:off x="0" y="-22225"/>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24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76200" y="457200"/>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1800" dirty="0">
                <a:solidFill>
                  <a:srgbClr val="FF0000"/>
                </a:solidFill>
                <a:latin typeface="Arial" panose="020B0604020202020204" pitchFamily="34" charset="0"/>
                <a:cs typeface="Arial" panose="020B0604020202020204" pitchFamily="34" charset="0"/>
              </a:rPr>
              <a:t>3.1 </a:t>
            </a:r>
            <a:r>
              <a:rPr lang="vi-VN" sz="1800" dirty="0">
                <a:solidFill>
                  <a:srgbClr val="FF0000"/>
                </a:solidFill>
                <a:latin typeface="Arial" panose="020B0604020202020204" pitchFamily="34" charset="0"/>
                <a:cs typeface="Arial" panose="020B0604020202020204" pitchFamily="34" charset="0"/>
              </a:rPr>
              <a:t>Các giải pháp bảo vệ bờ kênh rạch đã thực hiện ở ĐBSCL</a:t>
            </a:r>
            <a:endParaRPr lang="en-US" sz="18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1800" dirty="0">
                <a:solidFill>
                  <a:srgbClr val="008000"/>
                </a:solidFill>
                <a:latin typeface="Arial" panose="020B0604020202020204" pitchFamily="34" charset="0"/>
                <a:cs typeface="Arial" panose="020B0604020202020204" pitchFamily="34" charset="0"/>
              </a:rPr>
              <a:t>3.1.1 </a:t>
            </a:r>
            <a:r>
              <a:rPr lang="en-US" sz="1800" dirty="0" err="1">
                <a:solidFill>
                  <a:srgbClr val="008000"/>
                </a:solidFill>
                <a:latin typeface="Arial" panose="020B0604020202020204" pitchFamily="34" charset="0"/>
                <a:cs typeface="Arial" panose="020B0604020202020204" pitchFamily="34" charset="0"/>
              </a:rPr>
              <a:t>Công</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trình</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loại</a:t>
            </a:r>
            <a:r>
              <a:rPr lang="en-US" sz="1800" dirty="0">
                <a:solidFill>
                  <a:srgbClr val="008000"/>
                </a:solidFill>
                <a:latin typeface="Arial" panose="020B0604020202020204" pitchFamily="34" charset="0"/>
                <a:cs typeface="Arial" panose="020B0604020202020204" pitchFamily="34" charset="0"/>
              </a:rPr>
              <a:t> 1: </a:t>
            </a:r>
            <a:r>
              <a:rPr lang="vi-VN" sz="1800" dirty="0">
                <a:solidFill>
                  <a:srgbClr val="008000"/>
                </a:solidFill>
                <a:latin typeface="Arial" panose="020B0604020202020204" pitchFamily="34" charset="0"/>
                <a:cs typeface="Arial" panose="020B0604020202020204" pitchFamily="34" charset="0"/>
              </a:rPr>
              <a:t>Công trình </a:t>
            </a:r>
            <a:r>
              <a:rPr lang="en-US" sz="1800" dirty="0" err="1">
                <a:solidFill>
                  <a:srgbClr val="008000"/>
                </a:solidFill>
                <a:latin typeface="Arial" panose="020B0604020202020204" pitchFamily="34" charset="0"/>
                <a:cs typeface="Arial" panose="020B0604020202020204" pitchFamily="34" charset="0"/>
              </a:rPr>
              <a:t>kiên</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cố</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BTCT</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rọ</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đá</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tường</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cừ</a:t>
            </a:r>
            <a:r>
              <a:rPr lang="en-US" sz="1800" dirty="0">
                <a:solidFill>
                  <a:srgbClr val="008000"/>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p>
        </p:txBody>
      </p:sp>
      <p:sp>
        <p:nvSpPr>
          <p:cNvPr id="11" name="Rectangle 3"/>
          <p:cNvSpPr txBox="1">
            <a:spLocks noChangeArrowheads="1"/>
          </p:cNvSpPr>
          <p:nvPr/>
        </p:nvSpPr>
        <p:spPr bwMode="gray">
          <a:xfrm>
            <a:off x="30707" y="3498073"/>
            <a:ext cx="449999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sz="1800" dirty="0"/>
              <a:t>Kè </a:t>
            </a:r>
            <a:r>
              <a:rPr lang="en-US" sz="1800" dirty="0" err="1"/>
              <a:t>mái</a:t>
            </a:r>
            <a:r>
              <a:rPr lang="en-US" sz="1800" dirty="0"/>
              <a:t> </a:t>
            </a:r>
            <a:r>
              <a:rPr lang="en-US" sz="1800" dirty="0" err="1"/>
              <a:t>nghiêng</a:t>
            </a:r>
            <a:r>
              <a:rPr lang="en-US" sz="1800" dirty="0"/>
              <a:t> </a:t>
            </a:r>
            <a:r>
              <a:rPr lang="en-US" sz="1800" dirty="0" err="1"/>
              <a:t>tấm</a:t>
            </a:r>
            <a:r>
              <a:rPr lang="en-US" sz="1800" dirty="0"/>
              <a:t> </a:t>
            </a:r>
            <a:r>
              <a:rPr lang="en-US" sz="1800" dirty="0" err="1"/>
              <a:t>BTCT</a:t>
            </a:r>
            <a:endParaRPr lang="en-US" sz="1800" dirty="0"/>
          </a:p>
        </p:txBody>
      </p:sp>
      <p:sp>
        <p:nvSpPr>
          <p:cNvPr id="12" name="Rectangle 3"/>
          <p:cNvSpPr txBox="1">
            <a:spLocks noChangeArrowheads="1"/>
          </p:cNvSpPr>
          <p:nvPr/>
        </p:nvSpPr>
        <p:spPr bwMode="gray">
          <a:xfrm>
            <a:off x="5067042" y="3498073"/>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sz="1800" dirty="0" err="1"/>
              <a:t>Kè</a:t>
            </a:r>
            <a:r>
              <a:rPr lang="en-US" sz="1800" dirty="0"/>
              <a:t> </a:t>
            </a:r>
            <a:r>
              <a:rPr lang="en-US" sz="1800" dirty="0" err="1"/>
              <a:t>đứng</a:t>
            </a:r>
            <a:r>
              <a:rPr lang="en-US" sz="1800" dirty="0"/>
              <a:t> </a:t>
            </a:r>
            <a:r>
              <a:rPr lang="en-US" sz="1800" dirty="0" err="1"/>
              <a:t>bằng</a:t>
            </a:r>
            <a:r>
              <a:rPr lang="en-US" sz="1800" dirty="0"/>
              <a:t> </a:t>
            </a:r>
            <a:r>
              <a:rPr lang="en-US" sz="1800" dirty="0" err="1"/>
              <a:t>cừ</a:t>
            </a:r>
            <a:r>
              <a:rPr lang="en-US" sz="1800" dirty="0"/>
              <a:t> </a:t>
            </a:r>
            <a:r>
              <a:rPr lang="en-US" sz="1800" dirty="0" err="1"/>
              <a:t>BTCT-Dự</a:t>
            </a:r>
            <a:r>
              <a:rPr lang="en-US" sz="1800" dirty="0"/>
              <a:t> </a:t>
            </a:r>
            <a:r>
              <a:rPr lang="en-US" sz="1800" dirty="0" err="1"/>
              <a:t>ứng</a:t>
            </a:r>
            <a:r>
              <a:rPr lang="en-US" sz="1800" dirty="0"/>
              <a:t> </a:t>
            </a:r>
            <a:r>
              <a:rPr lang="en-US" sz="1800" dirty="0" err="1"/>
              <a:t>lực</a:t>
            </a:r>
            <a:r>
              <a:rPr lang="vi-VN" sz="1800" dirty="0"/>
              <a:t> </a:t>
            </a:r>
            <a:endParaRPr lang="en-US" sz="1800" dirty="0"/>
          </a:p>
        </p:txBody>
      </p:sp>
      <p:pic>
        <p:nvPicPr>
          <p:cNvPr id="186370" name="Picture 2" descr="D:\DinhCongSan_Dell+Vio\SAN\CongViecChung_Vien\TrungTam_NCCTS&amp;PCTT\PicS_And_COngtrinhVien\Picture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1115369"/>
            <a:ext cx="4087687" cy="2313631"/>
          </a:xfrm>
          <a:prstGeom prst="rect">
            <a:avLst/>
          </a:prstGeom>
          <a:noFill/>
          <a:extLst>
            <a:ext uri="{909E8E84-426E-40DD-AFC4-6F175D3DCCD1}">
              <a14:hiddenFill xmlns:a14="http://schemas.microsoft.com/office/drawing/2010/main">
                <a:solidFill>
                  <a:srgbClr val="FFFFFF"/>
                </a:solidFill>
              </a14:hiddenFill>
            </a:ext>
          </a:extLst>
        </p:spPr>
      </p:pic>
      <p:pic>
        <p:nvPicPr>
          <p:cNvPr id="186371" name="Picture 3" descr="D:\DinhCongSan_Dell+Vio\SAN\CongViecChung_Vien\TrungTam_NCCTS&amp;PCTT\PicS_And_COngtrinhVien\BinhDuon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042" y="1116936"/>
            <a:ext cx="3772158" cy="2312064"/>
          </a:xfrm>
          <a:prstGeom prst="rect">
            <a:avLst/>
          </a:prstGeom>
          <a:noFill/>
          <a:extLst>
            <a:ext uri="{909E8E84-426E-40DD-AFC4-6F175D3DCCD1}">
              <a14:hiddenFill xmlns:a14="http://schemas.microsoft.com/office/drawing/2010/main">
                <a:solidFill>
                  <a:srgbClr val="FFFFFF"/>
                </a:solidFill>
              </a14:hiddenFill>
            </a:ext>
          </a:extLst>
        </p:spPr>
      </p:pic>
      <p:pic>
        <p:nvPicPr>
          <p:cNvPr id="186372" name="Picture 4" descr="D:\DinhCongSan_Dell+Vio\SAN\CongViecChung_Vien\TrungTam_NCCTS&amp;PCTT\PicS_And_COngtrinhVien\VinhLong-201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922004"/>
            <a:ext cx="3810000" cy="24899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gray">
          <a:xfrm>
            <a:off x="5077278" y="6411992"/>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sz="1800" dirty="0" err="1"/>
              <a:t>Kè</a:t>
            </a:r>
            <a:r>
              <a:rPr lang="en-US" sz="1800" dirty="0"/>
              <a:t> </a:t>
            </a:r>
            <a:r>
              <a:rPr lang="en-US" sz="1800" dirty="0" err="1"/>
              <a:t>tường</a:t>
            </a:r>
            <a:r>
              <a:rPr lang="en-US" sz="1800" dirty="0"/>
              <a:t> </a:t>
            </a:r>
            <a:r>
              <a:rPr lang="en-US" sz="1800" dirty="0" err="1"/>
              <a:t>đứng</a:t>
            </a:r>
            <a:r>
              <a:rPr lang="en-US" sz="1800" dirty="0"/>
              <a:t> </a:t>
            </a:r>
            <a:r>
              <a:rPr lang="en-US" sz="1800" dirty="0" err="1"/>
              <a:t>kết</a:t>
            </a:r>
            <a:r>
              <a:rPr lang="en-US" sz="1800" dirty="0"/>
              <a:t> </a:t>
            </a:r>
            <a:r>
              <a:rPr lang="en-US" sz="1800" dirty="0" err="1"/>
              <a:t>hợp</a:t>
            </a:r>
            <a:r>
              <a:rPr lang="en-US" sz="1800" dirty="0"/>
              <a:t> </a:t>
            </a:r>
            <a:r>
              <a:rPr lang="en-US" sz="1800" dirty="0" err="1"/>
              <a:t>mái</a:t>
            </a:r>
            <a:r>
              <a:rPr lang="en-US" sz="1800" dirty="0"/>
              <a:t> </a:t>
            </a:r>
            <a:r>
              <a:rPr lang="en-US" sz="1800" dirty="0" err="1"/>
              <a:t>nghiêng</a:t>
            </a:r>
            <a:endParaRPr lang="en-US" sz="1800" dirty="0"/>
          </a:p>
        </p:txBody>
      </p:sp>
      <p:pic>
        <p:nvPicPr>
          <p:cNvPr id="186374" name="Picture 6" descr="D:\DinhCongSan_Dell+Vio\SAN\CongViecChung_Vien\TrungTam_NCCTS&amp;PCTT\PicS_And_COngtrinhVien\Picture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290" y="3810000"/>
            <a:ext cx="4176398" cy="24581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txBox="1">
            <a:spLocks noChangeArrowheads="1"/>
          </p:cNvSpPr>
          <p:nvPr/>
        </p:nvSpPr>
        <p:spPr bwMode="gray">
          <a:xfrm>
            <a:off x="642267" y="6172200"/>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sz="1800" dirty="0" err="1"/>
              <a:t>Kè</a:t>
            </a:r>
            <a:r>
              <a:rPr lang="en-US" sz="1800" dirty="0"/>
              <a:t> </a:t>
            </a:r>
            <a:r>
              <a:rPr lang="en-US" sz="1800" dirty="0" err="1"/>
              <a:t>tường</a:t>
            </a:r>
            <a:r>
              <a:rPr lang="en-US" sz="1800" dirty="0"/>
              <a:t> </a:t>
            </a:r>
            <a:r>
              <a:rPr lang="en-US" sz="1800" dirty="0" err="1"/>
              <a:t>đứng</a:t>
            </a:r>
            <a:r>
              <a:rPr lang="en-US" sz="1800" dirty="0"/>
              <a:t> </a:t>
            </a:r>
            <a:r>
              <a:rPr lang="en-US" sz="1800" dirty="0" err="1"/>
              <a:t>kết</a:t>
            </a:r>
            <a:r>
              <a:rPr lang="en-US" sz="1800" dirty="0"/>
              <a:t> </a:t>
            </a:r>
            <a:r>
              <a:rPr lang="en-US" sz="1800" dirty="0" err="1"/>
              <a:t>hợp</a:t>
            </a:r>
            <a:r>
              <a:rPr lang="en-US" sz="1800" dirty="0"/>
              <a:t> </a:t>
            </a:r>
            <a:r>
              <a:rPr lang="en-US" sz="1800" dirty="0" err="1"/>
              <a:t>mái</a:t>
            </a:r>
            <a:r>
              <a:rPr lang="en-US" sz="1800" dirty="0"/>
              <a:t> </a:t>
            </a:r>
            <a:r>
              <a:rPr lang="en-US" sz="1800" dirty="0" err="1"/>
              <a:t>nghiêng</a:t>
            </a:r>
            <a:r>
              <a:rPr lang="en-US" sz="1800" dirty="0"/>
              <a:t> </a:t>
            </a:r>
            <a:r>
              <a:rPr lang="en-US" sz="1800" dirty="0" err="1"/>
              <a:t>thảm</a:t>
            </a:r>
            <a:r>
              <a:rPr lang="en-US" sz="1800" dirty="0"/>
              <a:t> </a:t>
            </a:r>
            <a:r>
              <a:rPr lang="en-US" sz="1800" dirty="0" err="1"/>
              <a:t>đá</a:t>
            </a:r>
            <a:r>
              <a:rPr lang="en-US" sz="1800" dirty="0"/>
              <a:t> </a:t>
            </a:r>
            <a:r>
              <a:rPr lang="en-US" sz="1800" dirty="0" err="1"/>
              <a:t>chống</a:t>
            </a:r>
            <a:r>
              <a:rPr lang="en-US" sz="1800" dirty="0"/>
              <a:t> </a:t>
            </a:r>
            <a:r>
              <a:rPr lang="en-US" sz="1800" dirty="0" err="1"/>
              <a:t>xói</a:t>
            </a:r>
            <a:r>
              <a:rPr lang="en-US" sz="1800" dirty="0"/>
              <a:t> </a:t>
            </a:r>
            <a:r>
              <a:rPr lang="en-US" sz="1800" dirty="0" err="1"/>
              <a:t>chân</a:t>
            </a:r>
            <a:endParaRPr lang="en-US" sz="1800" dirty="0"/>
          </a:p>
        </p:txBody>
      </p:sp>
      <p:sp>
        <p:nvSpPr>
          <p:cNvPr id="2" name="Date Placeholder 1"/>
          <p:cNvSpPr>
            <a:spLocks noGrp="1"/>
          </p:cNvSpPr>
          <p:nvPr>
            <p:ph type="dt" sz="half" idx="10"/>
          </p:nvPr>
        </p:nvSpPr>
        <p:spPr/>
        <p:txBody>
          <a:bodyPr/>
          <a:lstStyle/>
          <a:p>
            <a:pPr>
              <a:defRPr/>
            </a:pPr>
            <a:fld id="{BF65272A-C6B0-4BEA-9131-18610AD267C4}" type="datetime1">
              <a:rPr lang="en-US" smtClean="0"/>
              <a:t>11/15/2018</a:t>
            </a:fld>
            <a:endParaRPr lang="en-US"/>
          </a:p>
        </p:txBody>
      </p:sp>
    </p:spTree>
    <p:extLst>
      <p:ext uri="{BB962C8B-B14F-4D97-AF65-F5344CB8AC3E}">
        <p14:creationId xmlns:p14="http://schemas.microsoft.com/office/powerpoint/2010/main" val="390558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32</a:t>
            </a:fld>
            <a:endParaRPr lang="en-US"/>
          </a:p>
        </p:txBody>
      </p:sp>
      <p:graphicFrame>
        <p:nvGraphicFramePr>
          <p:cNvPr id="5" name="Group 18"/>
          <p:cNvGraphicFramePr>
            <a:graphicFrameLocks noGrp="1"/>
          </p:cNvGraphicFramePr>
          <p:nvPr>
            <p:extLst>
              <p:ext uri="{D42A27DB-BD31-4B8C-83A1-F6EECF244321}">
                <p14:modId xmlns:p14="http://schemas.microsoft.com/office/powerpoint/2010/main" val="2616936509"/>
              </p:ext>
            </p:extLst>
          </p:nvPr>
        </p:nvGraphicFramePr>
        <p:xfrm>
          <a:off x="0" y="-22225"/>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24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76200" y="381000"/>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1800" dirty="0">
                <a:solidFill>
                  <a:srgbClr val="FF0000"/>
                </a:solidFill>
                <a:latin typeface="Arial" panose="020B0604020202020204" pitchFamily="34" charset="0"/>
                <a:cs typeface="Arial" panose="020B0604020202020204" pitchFamily="34" charset="0"/>
              </a:rPr>
              <a:t>3.1 </a:t>
            </a:r>
            <a:r>
              <a:rPr lang="vi-VN" sz="1800" dirty="0">
                <a:solidFill>
                  <a:srgbClr val="FF0000"/>
                </a:solidFill>
                <a:latin typeface="Arial" panose="020B0604020202020204" pitchFamily="34" charset="0"/>
                <a:cs typeface="Arial" panose="020B0604020202020204" pitchFamily="34" charset="0"/>
              </a:rPr>
              <a:t>Các giải pháp bảo vệ bờ kênh rạch đã thực hiện ở ĐBSCL</a:t>
            </a:r>
            <a:endParaRPr lang="en-US" sz="18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1800" dirty="0">
                <a:solidFill>
                  <a:srgbClr val="008000"/>
                </a:solidFill>
                <a:latin typeface="Arial" panose="020B0604020202020204" pitchFamily="34" charset="0"/>
                <a:cs typeface="Arial" panose="020B0604020202020204" pitchFamily="34" charset="0"/>
              </a:rPr>
              <a:t>3.1.1 </a:t>
            </a:r>
            <a:r>
              <a:rPr lang="en-US" sz="1800" dirty="0" err="1">
                <a:solidFill>
                  <a:srgbClr val="008000"/>
                </a:solidFill>
                <a:latin typeface="Arial" panose="020B0604020202020204" pitchFamily="34" charset="0"/>
                <a:cs typeface="Arial" panose="020B0604020202020204" pitchFamily="34" charset="0"/>
              </a:rPr>
              <a:t>Công</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trình</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loại</a:t>
            </a:r>
            <a:r>
              <a:rPr lang="en-US" sz="1800" dirty="0">
                <a:solidFill>
                  <a:srgbClr val="008000"/>
                </a:solidFill>
                <a:latin typeface="Arial" panose="020B0604020202020204" pitchFamily="34" charset="0"/>
                <a:cs typeface="Arial" panose="020B0604020202020204" pitchFamily="34" charset="0"/>
              </a:rPr>
              <a:t> 1: </a:t>
            </a:r>
            <a:r>
              <a:rPr lang="vi-VN" sz="1800" dirty="0">
                <a:solidFill>
                  <a:srgbClr val="008000"/>
                </a:solidFill>
                <a:latin typeface="Arial" panose="020B0604020202020204" pitchFamily="34" charset="0"/>
                <a:cs typeface="Arial" panose="020B0604020202020204" pitchFamily="34" charset="0"/>
              </a:rPr>
              <a:t>Công trình </a:t>
            </a:r>
            <a:r>
              <a:rPr lang="en-US" sz="1800" dirty="0" err="1">
                <a:solidFill>
                  <a:srgbClr val="008000"/>
                </a:solidFill>
                <a:latin typeface="Arial" panose="020B0604020202020204" pitchFamily="34" charset="0"/>
                <a:cs typeface="Arial" panose="020B0604020202020204" pitchFamily="34" charset="0"/>
              </a:rPr>
              <a:t>kiên</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cố</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BTCT</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rọ</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đá</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tường</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cừ</a:t>
            </a:r>
            <a:r>
              <a:rPr lang="en-US" sz="1800" dirty="0">
                <a:solidFill>
                  <a:srgbClr val="008000"/>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1066800"/>
            <a:ext cx="651999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2D37E241-5D0E-4810-87B8-79EF2C190481}" type="datetime1">
              <a:rPr lang="en-US" smtClean="0"/>
              <a:t>11/15/2018</a:t>
            </a:fld>
            <a:endParaRPr lang="en-US"/>
          </a:p>
        </p:txBody>
      </p:sp>
    </p:spTree>
    <p:extLst>
      <p:ext uri="{BB962C8B-B14F-4D97-AF65-F5344CB8AC3E}">
        <p14:creationId xmlns:p14="http://schemas.microsoft.com/office/powerpoint/2010/main" val="114569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33</a:t>
            </a:fld>
            <a:endParaRPr lang="en-US"/>
          </a:p>
        </p:txBody>
      </p:sp>
      <p:graphicFrame>
        <p:nvGraphicFramePr>
          <p:cNvPr id="5" name="Group 18"/>
          <p:cNvGraphicFramePr>
            <a:graphicFrameLocks noGrp="1"/>
          </p:cNvGraphicFramePr>
          <p:nvPr>
            <p:extLst>
              <p:ext uri="{D42A27DB-BD31-4B8C-83A1-F6EECF244321}">
                <p14:modId xmlns:p14="http://schemas.microsoft.com/office/powerpoint/2010/main" val="2349711534"/>
              </p:ext>
            </p:extLst>
          </p:nvPr>
        </p:nvGraphicFramePr>
        <p:xfrm>
          <a:off x="0" y="-22225"/>
          <a:ext cx="9144000" cy="1097280"/>
        </p:xfrm>
        <a:graphic>
          <a:graphicData uri="http://schemas.openxmlformats.org/drawingml/2006/table">
            <a:tbl>
              <a:tblPr/>
              <a:tblGrid>
                <a:gridCol w="79248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itchFamily="34" charset="0"/>
                          <a:cs typeface="Arial" pitchFamily="34" charset="0"/>
                        </a:rPr>
                        <a:t>3</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tt</a:t>
                      </a:r>
                      <a:r>
                        <a:rPr lang="en-US" sz="2400" baseline="0" dirty="0">
                          <a:solidFill>
                            <a:srgbClr val="FF0000"/>
                          </a:solidFill>
                          <a:latin typeface="Arial" pitchFamily="34" charset="0"/>
                          <a:cs typeface="Arial" pitchFamily="34" charset="0"/>
                        </a:rPr>
                        <a:t>)/</a:t>
                      </a:r>
                      <a:r>
                        <a:rPr lang="en-US" sz="2400" dirty="0" err="1">
                          <a:solidFill>
                            <a:srgbClr val="FF0000"/>
                          </a:solidFill>
                          <a:latin typeface="Arial" pitchFamily="34" charset="0"/>
                          <a:cs typeface="Arial" pitchFamily="34" charset="0"/>
                        </a:rPr>
                        <a:t>Hiện</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trạng</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công</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trình</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bảo</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vệ</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bờ</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sông</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kênh</a:t>
                      </a:r>
                      <a:r>
                        <a:rPr lang="en-US" sz="2400" baseline="0" dirty="0">
                          <a:solidFill>
                            <a:srgbClr val="FF0000"/>
                          </a:solidFill>
                          <a:latin typeface="Arial" pitchFamily="34" charset="0"/>
                          <a:cs typeface="Arial" pitchFamily="34" charset="0"/>
                        </a:rPr>
                        <a:t> </a:t>
                      </a:r>
                      <a:r>
                        <a:rPr lang="en-US" sz="2400" baseline="0" dirty="0" err="1">
                          <a:solidFill>
                            <a:srgbClr val="FF0000"/>
                          </a:solidFill>
                          <a:latin typeface="Arial" pitchFamily="34" charset="0"/>
                          <a:cs typeface="Arial" pitchFamily="34" charset="0"/>
                        </a:rPr>
                        <a:t>rạch</a:t>
                      </a:r>
                      <a:endParaRPr lang="en-US" sz="2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24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277504" y="685800"/>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1800" dirty="0">
                <a:solidFill>
                  <a:srgbClr val="FF0000"/>
                </a:solidFill>
                <a:latin typeface="Arial" panose="020B0604020202020204" pitchFamily="34" charset="0"/>
                <a:cs typeface="Arial" panose="020B0604020202020204" pitchFamily="34" charset="0"/>
              </a:rPr>
              <a:t>3.1 </a:t>
            </a:r>
            <a:r>
              <a:rPr lang="vi-VN" sz="1800" dirty="0">
                <a:solidFill>
                  <a:srgbClr val="FF0000"/>
                </a:solidFill>
                <a:latin typeface="Arial" panose="020B0604020202020204" pitchFamily="34" charset="0"/>
                <a:cs typeface="Arial" panose="020B0604020202020204" pitchFamily="34" charset="0"/>
              </a:rPr>
              <a:t>Các giải pháp bảo vệ bờ kênh rạch đã thực hiện ở ĐBSCL</a:t>
            </a:r>
            <a:endParaRPr lang="en-US" sz="18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1800" dirty="0">
                <a:solidFill>
                  <a:srgbClr val="008000"/>
                </a:solidFill>
                <a:latin typeface="Arial" panose="020B0604020202020204" pitchFamily="34" charset="0"/>
                <a:cs typeface="Arial" panose="020B0604020202020204" pitchFamily="34" charset="0"/>
              </a:rPr>
              <a:t>3.1.2  </a:t>
            </a:r>
            <a:r>
              <a:rPr lang="en-US" sz="1800" dirty="0" err="1">
                <a:solidFill>
                  <a:srgbClr val="008000"/>
                </a:solidFill>
                <a:latin typeface="Arial" panose="020B0604020202020204" pitchFamily="34" charset="0"/>
                <a:cs typeface="Arial" panose="020B0604020202020204" pitchFamily="34" charset="0"/>
              </a:rPr>
              <a:t>Công</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trình</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loại</a:t>
            </a:r>
            <a:r>
              <a:rPr lang="en-US" sz="1800" dirty="0">
                <a:solidFill>
                  <a:srgbClr val="008000"/>
                </a:solidFill>
                <a:latin typeface="Arial" panose="020B0604020202020204" pitchFamily="34" charset="0"/>
                <a:cs typeface="Arial" panose="020B0604020202020204" pitchFamily="34" charset="0"/>
              </a:rPr>
              <a:t> 2: </a:t>
            </a:r>
            <a:r>
              <a:rPr lang="vi-VN" sz="1800" dirty="0">
                <a:solidFill>
                  <a:srgbClr val="008000"/>
                </a:solidFill>
                <a:latin typeface="Arial" panose="020B0604020202020204" pitchFamily="34" charset="0"/>
                <a:cs typeface="Arial" panose="020B0604020202020204" pitchFamily="34" charset="0"/>
              </a:rPr>
              <a:t>Công trình </a:t>
            </a:r>
            <a:r>
              <a:rPr lang="en-US" sz="1800" dirty="0" err="1">
                <a:solidFill>
                  <a:srgbClr val="008000"/>
                </a:solidFill>
                <a:latin typeface="Arial" panose="020B0604020202020204" pitchFamily="34" charset="0"/>
                <a:cs typeface="Arial" panose="020B0604020202020204" pitchFamily="34" charset="0"/>
              </a:rPr>
              <a:t>bán</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kiên</a:t>
            </a:r>
            <a:r>
              <a:rPr lang="en-US" sz="1800" dirty="0">
                <a:solidFill>
                  <a:srgbClr val="008000"/>
                </a:solidFill>
                <a:latin typeface="Arial" panose="020B0604020202020204" pitchFamily="34" charset="0"/>
                <a:cs typeface="Arial" panose="020B0604020202020204" pitchFamily="34" charset="0"/>
              </a:rPr>
              <a:t> </a:t>
            </a:r>
            <a:r>
              <a:rPr lang="en-US" sz="1800" dirty="0" err="1">
                <a:solidFill>
                  <a:srgbClr val="008000"/>
                </a:solidFill>
                <a:latin typeface="Arial" panose="020B0604020202020204" pitchFamily="34" charset="0"/>
                <a:cs typeface="Arial" panose="020B0604020202020204" pitchFamily="34" charset="0"/>
              </a:rPr>
              <a:t>cố</a:t>
            </a:r>
            <a:r>
              <a:rPr lang="en-US" sz="1800" dirty="0">
                <a:solidFill>
                  <a:srgbClr val="008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p>
        </p:txBody>
      </p:sp>
      <p:sp>
        <p:nvSpPr>
          <p:cNvPr id="9" name="Rectangle 3"/>
          <p:cNvSpPr txBox="1">
            <a:spLocks noChangeArrowheads="1"/>
          </p:cNvSpPr>
          <p:nvPr/>
        </p:nvSpPr>
        <p:spPr bwMode="gray">
          <a:xfrm>
            <a:off x="0" y="3429000"/>
            <a:ext cx="4844131" cy="5985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sz="1600" dirty="0"/>
              <a:t>Cừ tràm đóng phía ngoài</a:t>
            </a:r>
            <a:r>
              <a:rPr lang="en-US" sz="1600" dirty="0"/>
              <a:t> </a:t>
            </a:r>
            <a:r>
              <a:rPr lang="en-US" sz="1600" dirty="0" err="1"/>
              <a:t>kết</a:t>
            </a:r>
            <a:r>
              <a:rPr lang="en-US" sz="1600" dirty="0"/>
              <a:t> </a:t>
            </a:r>
            <a:r>
              <a:rPr lang="en-US" sz="1600" dirty="0" err="1"/>
              <a:t>hợp</a:t>
            </a:r>
            <a:r>
              <a:rPr lang="vi-VN" sz="1600" dirty="0"/>
              <a:t> </a:t>
            </a:r>
            <a:br>
              <a:rPr lang="en-US" sz="1600" dirty="0"/>
            </a:br>
            <a:r>
              <a:rPr lang="vi-VN" sz="1600" dirty="0"/>
              <a:t>bao tải  đất, cát lát mái  </a:t>
            </a:r>
            <a:endParaRPr lang="en-US" sz="1600" dirty="0"/>
          </a:p>
        </p:txBody>
      </p:sp>
      <p:sp>
        <p:nvSpPr>
          <p:cNvPr id="10" name="Rectangle 3"/>
          <p:cNvSpPr txBox="1">
            <a:spLocks noChangeArrowheads="1"/>
          </p:cNvSpPr>
          <p:nvPr/>
        </p:nvSpPr>
        <p:spPr bwMode="gray">
          <a:xfrm>
            <a:off x="4825628" y="3429000"/>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sz="1600" dirty="0"/>
              <a:t>Dạng kè mái nghiêng bằng đá hộc lát trét mạch </a:t>
            </a:r>
            <a:endParaRPr lang="en-US" sz="1600" dirty="0"/>
          </a:p>
        </p:txBody>
      </p:sp>
      <p:sp>
        <p:nvSpPr>
          <p:cNvPr id="11" name="Rectangle 3"/>
          <p:cNvSpPr txBox="1">
            <a:spLocks noChangeArrowheads="1"/>
          </p:cNvSpPr>
          <p:nvPr/>
        </p:nvSpPr>
        <p:spPr bwMode="gray">
          <a:xfrm>
            <a:off x="0" y="6093453"/>
            <a:ext cx="449999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sz="1600" dirty="0"/>
              <a:t>Kè bằng rọ đá xếp thành</a:t>
            </a:r>
            <a:r>
              <a:rPr lang="en-US" sz="1600" dirty="0"/>
              <a:t> </a:t>
            </a:r>
            <a:r>
              <a:rPr lang="vi-VN" sz="1600" dirty="0"/>
              <a:t>hàng,dạng đứng</a:t>
            </a:r>
            <a:endParaRPr lang="en-US" sz="1600" dirty="0"/>
          </a:p>
        </p:txBody>
      </p:sp>
      <p:sp>
        <p:nvSpPr>
          <p:cNvPr id="12" name="Rectangle 3"/>
          <p:cNvSpPr txBox="1">
            <a:spLocks noChangeArrowheads="1"/>
          </p:cNvSpPr>
          <p:nvPr/>
        </p:nvSpPr>
        <p:spPr bwMode="gray">
          <a:xfrm>
            <a:off x="4742160" y="6093296"/>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ctr" eaLnBrk="1" hangingPunct="1">
              <a:spcBef>
                <a:spcPts val="0"/>
              </a:spcBef>
              <a:buClr>
                <a:schemeClr val="folHlink"/>
              </a:buClr>
              <a:buFont typeface="Wingdings" pitchFamily="2" charset="2"/>
              <a:buNone/>
              <a:defRPr sz="2000">
                <a:latin typeface="+mj-lt"/>
                <a:cs typeface="Times New Roman" pitchFamily="18"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sz="1600" dirty="0"/>
              <a:t>Đá hộc xép khan theo mái tự nhiê</a:t>
            </a:r>
            <a:r>
              <a:rPr lang="en-US" sz="1600" dirty="0"/>
              <a:t>n</a:t>
            </a:r>
            <a:r>
              <a:rPr lang="vi-VN" sz="1600" dirty="0"/>
              <a:t> </a:t>
            </a:r>
            <a:endParaRPr lang="en-US" sz="1600" dirty="0"/>
          </a:p>
        </p:txBody>
      </p:sp>
      <p:pic>
        <p:nvPicPr>
          <p:cNvPr id="13" name="Picture 12"/>
          <p:cNvPicPr/>
          <p:nvPr/>
        </p:nvPicPr>
        <p:blipFill>
          <a:blip r:embed="rId2" cstate="print"/>
          <a:srcRect/>
          <a:stretch>
            <a:fillRect/>
          </a:stretch>
        </p:blipFill>
        <p:spPr bwMode="auto">
          <a:xfrm>
            <a:off x="686178" y="1484784"/>
            <a:ext cx="3595180" cy="2016382"/>
          </a:xfrm>
          <a:prstGeom prst="rect">
            <a:avLst/>
          </a:prstGeom>
          <a:noFill/>
          <a:ln w="9525">
            <a:noFill/>
            <a:miter lim="800000"/>
            <a:headEnd/>
            <a:tailEnd/>
          </a:ln>
        </p:spPr>
      </p:pic>
      <p:pic>
        <p:nvPicPr>
          <p:cNvPr id="14" name="Picture 13"/>
          <p:cNvPicPr/>
          <p:nvPr/>
        </p:nvPicPr>
        <p:blipFill>
          <a:blip r:embed="rId3" cstate="print"/>
          <a:srcRect/>
          <a:stretch>
            <a:fillRect/>
          </a:stretch>
        </p:blipFill>
        <p:spPr bwMode="auto">
          <a:xfrm>
            <a:off x="4844132" y="1484253"/>
            <a:ext cx="3611080" cy="2016755"/>
          </a:xfrm>
          <a:prstGeom prst="rect">
            <a:avLst/>
          </a:prstGeom>
          <a:noFill/>
          <a:ln w="9525">
            <a:noFill/>
            <a:miter lim="800000"/>
            <a:headEnd/>
            <a:tailEnd/>
          </a:ln>
        </p:spPr>
      </p:pic>
      <p:pic>
        <p:nvPicPr>
          <p:cNvPr id="15" name="Picture 14"/>
          <p:cNvPicPr/>
          <p:nvPr/>
        </p:nvPicPr>
        <p:blipFill>
          <a:blip r:embed="rId4" cstate="print"/>
          <a:srcRect/>
          <a:stretch>
            <a:fillRect/>
          </a:stretch>
        </p:blipFill>
        <p:spPr bwMode="auto">
          <a:xfrm>
            <a:off x="686178" y="4082514"/>
            <a:ext cx="3595180" cy="2010939"/>
          </a:xfrm>
          <a:prstGeom prst="rect">
            <a:avLst/>
          </a:prstGeom>
          <a:noFill/>
          <a:ln w="9525">
            <a:noFill/>
            <a:miter lim="800000"/>
            <a:headEnd/>
            <a:tailEnd/>
          </a:ln>
        </p:spPr>
      </p:pic>
      <p:pic>
        <p:nvPicPr>
          <p:cNvPr id="16" name="Picture 15"/>
          <p:cNvPicPr/>
          <p:nvPr/>
        </p:nvPicPr>
        <p:blipFill>
          <a:blip r:embed="rId5" cstate="print"/>
          <a:srcRect/>
          <a:stretch>
            <a:fillRect/>
          </a:stretch>
        </p:blipFill>
        <p:spPr bwMode="auto">
          <a:xfrm>
            <a:off x="4822800" y="4086611"/>
            <a:ext cx="3632412" cy="200684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F77F44E6-0A70-4BF4-B6AB-3AE167D3493D}" type="datetime1">
              <a:rPr lang="en-US" smtClean="0"/>
              <a:t>11/15/2018</a:t>
            </a:fld>
            <a:endParaRPr lang="en-US"/>
          </a:p>
        </p:txBody>
      </p:sp>
    </p:spTree>
    <p:extLst>
      <p:ext uri="{BB962C8B-B14F-4D97-AF65-F5344CB8AC3E}">
        <p14:creationId xmlns:p14="http://schemas.microsoft.com/office/powerpoint/2010/main" val="2884571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34</a:t>
            </a:fld>
            <a:endParaRPr lang="en-US"/>
          </a:p>
        </p:txBody>
      </p:sp>
      <p:sp>
        <p:nvSpPr>
          <p:cNvPr id="8" name="Rectangle 3"/>
          <p:cNvSpPr txBox="1">
            <a:spLocks noChangeArrowheads="1"/>
          </p:cNvSpPr>
          <p:nvPr/>
        </p:nvSpPr>
        <p:spPr bwMode="gray">
          <a:xfrm>
            <a:off x="7586316" y="2063809"/>
            <a:ext cx="1476164" cy="864096"/>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vi-VN" sz="1800" b="1" dirty="0">
                <a:solidFill>
                  <a:srgbClr val="008000"/>
                </a:solidFill>
                <a:latin typeface="Arial" panose="020B0604020202020204" pitchFamily="34" charset="0"/>
                <a:cs typeface="Arial" panose="020B0604020202020204" pitchFamily="34" charset="0"/>
              </a:rPr>
              <a:t>Công trình sử dụng vật liệu thô sơ </a:t>
            </a:r>
            <a:r>
              <a:rPr lang="en-US" sz="1800" b="1" dirty="0">
                <a:solidFill>
                  <a:srgbClr val="008000"/>
                </a:solidFill>
                <a:latin typeface="Arial" panose="020B0604020202020204" pitchFamily="34" charset="0"/>
                <a:cs typeface="Arial" panose="020B0604020202020204" pitchFamily="34" charset="0"/>
              </a:rPr>
              <a:t>,</a:t>
            </a:r>
            <a:br>
              <a:rPr lang="en-US" sz="1800" b="1" dirty="0">
                <a:solidFill>
                  <a:srgbClr val="008000"/>
                </a:solidFill>
                <a:latin typeface="Arial" panose="020B0604020202020204" pitchFamily="34" charset="0"/>
                <a:cs typeface="Arial" panose="020B0604020202020204" pitchFamily="34" charset="0"/>
              </a:rPr>
            </a:br>
            <a:r>
              <a:rPr lang="vi-VN" sz="1800" b="1" dirty="0">
                <a:solidFill>
                  <a:srgbClr val="008000"/>
                </a:solidFill>
                <a:latin typeface="Arial" panose="020B0604020202020204" pitchFamily="34" charset="0"/>
                <a:cs typeface="Arial" panose="020B0604020202020204" pitchFamily="34" charset="0"/>
              </a:rPr>
              <a:t>kết cấu đơn giản</a:t>
            </a:r>
            <a:endParaRPr lang="en-US" sz="1800" b="1" dirty="0">
              <a:solidFill>
                <a:srgbClr val="008000"/>
              </a:solidFill>
              <a:latin typeface="Arial" panose="020B0604020202020204" pitchFamily="34" charset="0"/>
              <a:cs typeface="Arial" panose="020B0604020202020204" pitchFamily="34" charset="0"/>
            </a:endParaRPr>
          </a:p>
        </p:txBody>
      </p:sp>
      <p:graphicFrame>
        <p:nvGraphicFramePr>
          <p:cNvPr id="9" name="Group 18"/>
          <p:cNvGraphicFramePr>
            <a:graphicFrameLocks noGrp="1"/>
          </p:cNvGraphicFramePr>
          <p:nvPr>
            <p:extLst>
              <p:ext uri="{D42A27DB-BD31-4B8C-83A1-F6EECF244321}">
                <p14:modId xmlns:p14="http://schemas.microsoft.com/office/powerpoint/2010/main" val="3955065175"/>
              </p:ext>
            </p:extLst>
          </p:nvPr>
        </p:nvGraphicFramePr>
        <p:xfrm>
          <a:off x="0" y="-22225"/>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24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62716"/>
            <a:ext cx="6900516" cy="511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0EFE5DA6-9316-4B3E-85BC-3002AFA6F608}" type="datetime1">
              <a:rPr lang="en-US" smtClean="0"/>
              <a:t>11/15/2018</a:t>
            </a:fld>
            <a:endParaRPr lang="en-US"/>
          </a:p>
        </p:txBody>
      </p:sp>
      <p:sp>
        <p:nvSpPr>
          <p:cNvPr id="7" name="Rectangle 3"/>
          <p:cNvSpPr txBox="1">
            <a:spLocks noChangeArrowheads="1"/>
          </p:cNvSpPr>
          <p:nvPr/>
        </p:nvSpPr>
        <p:spPr bwMode="gray">
          <a:xfrm>
            <a:off x="277504" y="884313"/>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2000" dirty="0">
                <a:solidFill>
                  <a:srgbClr val="FF0000"/>
                </a:solidFill>
                <a:latin typeface="Arial" panose="020B0604020202020204" pitchFamily="34" charset="0"/>
                <a:cs typeface="Arial" panose="020B0604020202020204" pitchFamily="34" charset="0"/>
              </a:rPr>
              <a:t>3.1 </a:t>
            </a:r>
            <a:r>
              <a:rPr lang="vi-VN" sz="2000" dirty="0">
                <a:solidFill>
                  <a:srgbClr val="FF0000"/>
                </a:solidFill>
                <a:latin typeface="Arial" panose="020B0604020202020204" pitchFamily="34" charset="0"/>
                <a:cs typeface="Arial" panose="020B0604020202020204" pitchFamily="34" charset="0"/>
              </a:rPr>
              <a:t>Các giải pháp bảo vệ bờ kênh rạch đã thực hiện ở ĐBSCL</a:t>
            </a:r>
            <a:endParaRPr lang="en-US" sz="20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000" dirty="0">
                <a:solidFill>
                  <a:srgbClr val="008000"/>
                </a:solidFill>
                <a:latin typeface="Arial" panose="020B0604020202020204" pitchFamily="34" charset="0"/>
                <a:cs typeface="Arial" panose="020B0604020202020204" pitchFamily="34" charset="0"/>
              </a:rPr>
              <a:t>3.1.3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loại</a:t>
            </a:r>
            <a:r>
              <a:rPr lang="en-US" sz="2000" dirty="0">
                <a:solidFill>
                  <a:srgbClr val="008000"/>
                </a:solidFill>
                <a:latin typeface="Arial" panose="020B0604020202020204" pitchFamily="34" charset="0"/>
                <a:cs typeface="Arial" panose="020B0604020202020204" pitchFamily="34" charset="0"/>
              </a:rPr>
              <a:t> 3: </a:t>
            </a:r>
            <a:r>
              <a:rPr lang="vi-VN" sz="2000" dirty="0">
                <a:solidFill>
                  <a:srgbClr val="008000"/>
                </a:solidFill>
                <a:latin typeface="Arial" panose="020B0604020202020204" pitchFamily="34" charset="0"/>
                <a:cs typeface="Arial" panose="020B0604020202020204" pitchFamily="34" charset="0"/>
              </a:rPr>
              <a:t>Công trình dân gian</a:t>
            </a:r>
            <a:r>
              <a:rPr lang="en-US" sz="2000" dirty="0">
                <a:solidFill>
                  <a:srgbClr val="008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36557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35</a:t>
            </a:fld>
            <a:endParaRPr lang="en-US"/>
          </a:p>
        </p:txBody>
      </p:sp>
      <p:sp>
        <p:nvSpPr>
          <p:cNvPr id="7" name="Rectangle 3"/>
          <p:cNvSpPr txBox="1">
            <a:spLocks noChangeArrowheads="1"/>
          </p:cNvSpPr>
          <p:nvPr/>
        </p:nvSpPr>
        <p:spPr bwMode="gray">
          <a:xfrm>
            <a:off x="277504" y="960513"/>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2000" dirty="0">
                <a:solidFill>
                  <a:srgbClr val="FF0000"/>
                </a:solidFill>
                <a:latin typeface="Arial" panose="020B0604020202020204" pitchFamily="34" charset="0"/>
                <a:cs typeface="Arial" panose="020B0604020202020204" pitchFamily="34" charset="0"/>
              </a:rPr>
              <a:t>3.1 </a:t>
            </a:r>
            <a:r>
              <a:rPr lang="vi-VN" sz="2000" dirty="0">
                <a:solidFill>
                  <a:srgbClr val="FF0000"/>
                </a:solidFill>
                <a:latin typeface="Arial" panose="020B0604020202020204" pitchFamily="34" charset="0"/>
                <a:cs typeface="Arial" panose="020B0604020202020204" pitchFamily="34" charset="0"/>
              </a:rPr>
              <a:t>Các giải pháp bảo vệ bờ kênh rạch đã thực hiện ở ĐBSCL</a:t>
            </a:r>
            <a:endParaRPr lang="en-US" sz="20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000" dirty="0">
                <a:solidFill>
                  <a:srgbClr val="008000"/>
                </a:solidFill>
                <a:latin typeface="Arial" panose="020B0604020202020204" pitchFamily="34" charset="0"/>
                <a:cs typeface="Arial" panose="020B0604020202020204" pitchFamily="34" charset="0"/>
              </a:rPr>
              <a:t>3.1.4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loại</a:t>
            </a:r>
            <a:r>
              <a:rPr lang="en-US" sz="2000" dirty="0">
                <a:solidFill>
                  <a:srgbClr val="008000"/>
                </a:solidFill>
                <a:latin typeface="Arial" panose="020B0604020202020204" pitchFamily="34" charset="0"/>
                <a:cs typeface="Arial" panose="020B0604020202020204" pitchFamily="34" charset="0"/>
              </a:rPr>
              <a:t> 4: </a:t>
            </a:r>
            <a:r>
              <a:rPr lang="en-US" sz="2000" dirty="0" err="1">
                <a:solidFill>
                  <a:srgbClr val="008000"/>
                </a:solidFill>
                <a:latin typeface="Arial" panose="020B0604020202020204" pitchFamily="34" charset="0"/>
                <a:cs typeface="Arial" panose="020B0604020202020204" pitchFamily="34" charset="0"/>
              </a:rPr>
              <a:t>Trồng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p>
        </p:txBody>
      </p:sp>
      <p:graphicFrame>
        <p:nvGraphicFramePr>
          <p:cNvPr id="9" name="Group 18"/>
          <p:cNvGraphicFramePr>
            <a:graphicFrameLocks noGrp="1"/>
          </p:cNvGraphicFramePr>
          <p:nvPr>
            <p:extLst>
              <p:ext uri="{D42A27DB-BD31-4B8C-83A1-F6EECF244321}">
                <p14:modId xmlns:p14="http://schemas.microsoft.com/office/powerpoint/2010/main" val="3319855162"/>
              </p:ext>
            </p:extLst>
          </p:nvPr>
        </p:nvGraphicFramePr>
        <p:xfrm>
          <a:off x="0" y="-45719"/>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3596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pic>
        <p:nvPicPr>
          <p:cNvPr id="10" name="Picture 9"/>
          <p:cNvPicPr/>
          <p:nvPr/>
        </p:nvPicPr>
        <p:blipFill>
          <a:blip r:embed="rId2" cstate="print"/>
          <a:srcRect/>
          <a:stretch>
            <a:fillRect/>
          </a:stretch>
        </p:blipFill>
        <p:spPr bwMode="auto">
          <a:xfrm>
            <a:off x="683568" y="1759831"/>
            <a:ext cx="3528392" cy="1980942"/>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4860032" y="1759831"/>
            <a:ext cx="3595180" cy="1980942"/>
          </a:xfrm>
          <a:prstGeom prst="rect">
            <a:avLst/>
          </a:prstGeom>
          <a:noFill/>
          <a:ln w="9525">
            <a:noFill/>
            <a:miter lim="800000"/>
            <a:headEnd/>
            <a:tailEnd/>
          </a:ln>
        </p:spPr>
      </p:pic>
      <p:sp>
        <p:nvSpPr>
          <p:cNvPr id="12" name="Rectangle 3"/>
          <p:cNvSpPr txBox="1">
            <a:spLocks noChangeArrowheads="1"/>
          </p:cNvSpPr>
          <p:nvPr/>
        </p:nvSpPr>
        <p:spPr bwMode="gray">
          <a:xfrm>
            <a:off x="519546" y="3776213"/>
            <a:ext cx="3888432" cy="4318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just" eaLnBrk="1" hangingPunct="1">
              <a:spcBef>
                <a:spcPts val="0"/>
              </a:spcBef>
              <a:buClr>
                <a:schemeClr val="folHlink"/>
              </a:buClr>
              <a:buFont typeface="Wingdings" pitchFamily="2" charset="2"/>
              <a:buNone/>
              <a:defRPr sz="2000">
                <a:solidFill>
                  <a:srgbClr val="FF0000"/>
                </a:solidFill>
                <a:latin typeface="Arial" panose="020B0604020202020204" pitchFamily="34" charset="0"/>
                <a:cs typeface="Arial" panose="020B0604020202020204" pitchFamily="34"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dirty="0">
                <a:solidFill>
                  <a:srgbClr val="3333FF"/>
                </a:solidFill>
              </a:rPr>
              <a:t>Lục bình chắn sóng bảo vệ bờ  </a:t>
            </a:r>
            <a:endParaRPr lang="en-US" dirty="0">
              <a:solidFill>
                <a:srgbClr val="3333FF"/>
              </a:solidFill>
            </a:endParaRPr>
          </a:p>
        </p:txBody>
      </p:sp>
      <p:sp>
        <p:nvSpPr>
          <p:cNvPr id="13" name="Rectangle 3"/>
          <p:cNvSpPr txBox="1">
            <a:spLocks noChangeArrowheads="1"/>
          </p:cNvSpPr>
          <p:nvPr/>
        </p:nvSpPr>
        <p:spPr bwMode="gray">
          <a:xfrm>
            <a:off x="4825628" y="3776212"/>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just" eaLnBrk="1" hangingPunct="1">
              <a:spcBef>
                <a:spcPts val="0"/>
              </a:spcBef>
              <a:buClr>
                <a:schemeClr val="folHlink"/>
              </a:buClr>
              <a:buFont typeface="Wingdings" pitchFamily="2" charset="2"/>
              <a:buNone/>
              <a:defRPr sz="2000">
                <a:solidFill>
                  <a:srgbClr val="FF0000"/>
                </a:solidFill>
                <a:latin typeface="Arial" panose="020B0604020202020204" pitchFamily="34" charset="0"/>
                <a:cs typeface="Arial" panose="020B0604020202020204" pitchFamily="34"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dirty="0">
                <a:solidFill>
                  <a:srgbClr val="3333FF"/>
                </a:solidFill>
              </a:rPr>
              <a:t>Trồng cỏ Vetiver bảo vệ bờ  </a:t>
            </a:r>
            <a:endParaRPr lang="en-US" dirty="0">
              <a:solidFill>
                <a:srgbClr val="3333FF"/>
              </a:solidFill>
            </a:endParaRPr>
          </a:p>
        </p:txBody>
      </p:sp>
      <p:sp>
        <p:nvSpPr>
          <p:cNvPr id="14" name="Rectangle 3"/>
          <p:cNvSpPr txBox="1">
            <a:spLocks noChangeArrowheads="1"/>
          </p:cNvSpPr>
          <p:nvPr/>
        </p:nvSpPr>
        <p:spPr bwMode="gray">
          <a:xfrm>
            <a:off x="756539" y="6349909"/>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just" eaLnBrk="1" hangingPunct="1">
              <a:spcBef>
                <a:spcPts val="0"/>
              </a:spcBef>
              <a:buClr>
                <a:schemeClr val="folHlink"/>
              </a:buClr>
              <a:buFont typeface="Wingdings" pitchFamily="2" charset="2"/>
              <a:buNone/>
              <a:defRPr sz="2000">
                <a:solidFill>
                  <a:srgbClr val="FF0000"/>
                </a:solidFill>
                <a:latin typeface="Arial" panose="020B0604020202020204" pitchFamily="34" charset="0"/>
                <a:cs typeface="Arial" panose="020B0604020202020204" pitchFamily="34"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err="1">
                <a:solidFill>
                  <a:srgbClr val="3333FF"/>
                </a:solidFill>
              </a:rPr>
              <a:t>Trồng</a:t>
            </a:r>
            <a:r>
              <a:rPr lang="en-US" dirty="0">
                <a:solidFill>
                  <a:srgbClr val="3333FF"/>
                </a:solidFill>
              </a:rPr>
              <a:t> c</a:t>
            </a:r>
            <a:r>
              <a:rPr lang="vi-VN" dirty="0">
                <a:solidFill>
                  <a:srgbClr val="3333FF"/>
                </a:solidFill>
              </a:rPr>
              <a:t>ây mắm trắng</a:t>
            </a:r>
            <a:r>
              <a:rPr lang="en-US" dirty="0">
                <a:solidFill>
                  <a:srgbClr val="3333FF"/>
                </a:solidFill>
              </a:rPr>
              <a:t> </a:t>
            </a:r>
            <a:r>
              <a:rPr lang="vi-VN" dirty="0">
                <a:solidFill>
                  <a:srgbClr val="3333FF"/>
                </a:solidFill>
              </a:rPr>
              <a:t> </a:t>
            </a:r>
            <a:endParaRPr lang="en-US" dirty="0">
              <a:solidFill>
                <a:srgbClr val="3333FF"/>
              </a:solidFill>
            </a:endParaRPr>
          </a:p>
        </p:txBody>
      </p:sp>
      <p:sp>
        <p:nvSpPr>
          <p:cNvPr id="15" name="Rectangle 3"/>
          <p:cNvSpPr txBox="1">
            <a:spLocks noChangeArrowheads="1"/>
          </p:cNvSpPr>
          <p:nvPr/>
        </p:nvSpPr>
        <p:spPr bwMode="gray">
          <a:xfrm>
            <a:off x="4753620" y="6349908"/>
            <a:ext cx="3888432" cy="43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algn="just" eaLnBrk="1" hangingPunct="1">
              <a:spcBef>
                <a:spcPts val="0"/>
              </a:spcBef>
              <a:buClr>
                <a:schemeClr val="folHlink"/>
              </a:buClr>
              <a:buFont typeface="Wingdings" pitchFamily="2" charset="2"/>
              <a:buNone/>
              <a:defRPr sz="2000">
                <a:solidFill>
                  <a:srgbClr val="FF0000"/>
                </a:solidFill>
                <a:latin typeface="Arial" panose="020B0604020202020204" pitchFamily="34" charset="0"/>
                <a:cs typeface="Arial" panose="020B0604020202020204" pitchFamily="34" charset="0"/>
              </a:defRPr>
            </a:lvl1pPr>
            <a:lvl2pPr marL="742950" indent="-285750" eaLnBrk="1" hangingPunct="1">
              <a:spcBef>
                <a:spcPct val="20000"/>
              </a:spcBef>
              <a:buClr>
                <a:schemeClr val="tx2"/>
              </a:buClr>
              <a:buFont typeface="Wingdings" pitchFamily="2" charset="2"/>
              <a:buChar char="§"/>
              <a:defRPr sz="2800">
                <a:latin typeface="+mn-lt"/>
              </a:defRPr>
            </a:lvl2pPr>
            <a:lvl3pPr marL="1143000" indent="-228600" eaLnBrk="1" hangingPunct="1">
              <a:spcBef>
                <a:spcPct val="20000"/>
              </a:spcBef>
              <a:buChar char="•"/>
              <a:defRPr sz="2400">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vi-VN" dirty="0">
                <a:solidFill>
                  <a:srgbClr val="3333FF"/>
                </a:solidFill>
              </a:rPr>
              <a:t>Trồng Dừa Nước</a:t>
            </a:r>
            <a:endParaRPr lang="en-US" dirty="0">
              <a:solidFill>
                <a:srgbClr val="3333FF"/>
              </a:solidFill>
            </a:endParaRPr>
          </a:p>
        </p:txBody>
      </p:sp>
      <p:pic>
        <p:nvPicPr>
          <p:cNvPr id="16" name="Picture 15"/>
          <p:cNvPicPr/>
          <p:nvPr/>
        </p:nvPicPr>
        <p:blipFill>
          <a:blip r:embed="rId4" cstate="print"/>
          <a:srcRect/>
          <a:stretch>
            <a:fillRect/>
          </a:stretch>
        </p:blipFill>
        <p:spPr bwMode="auto">
          <a:xfrm>
            <a:off x="4844132" y="4207945"/>
            <a:ext cx="3611080" cy="1993924"/>
          </a:xfrm>
          <a:prstGeom prst="rect">
            <a:avLst/>
          </a:prstGeom>
          <a:noFill/>
          <a:ln w="9525">
            <a:noFill/>
            <a:miter lim="800000"/>
            <a:headEnd/>
            <a:tailEnd/>
          </a:ln>
        </p:spPr>
      </p:pic>
      <p:pic>
        <p:nvPicPr>
          <p:cNvPr id="187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08" y="4207945"/>
            <a:ext cx="359092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B8F45C94-5E47-4254-84BC-28B305ACFA1E}" type="datetime1">
              <a:rPr lang="en-US" smtClean="0"/>
              <a:t>11/15/2018</a:t>
            </a:fld>
            <a:endParaRPr lang="en-US"/>
          </a:p>
        </p:txBody>
      </p:sp>
    </p:spTree>
    <p:extLst>
      <p:ext uri="{BB962C8B-B14F-4D97-AF65-F5344CB8AC3E}">
        <p14:creationId xmlns:p14="http://schemas.microsoft.com/office/powerpoint/2010/main" val="233305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36</a:t>
            </a:fld>
            <a:endParaRPr lang="en-US"/>
          </a:p>
        </p:txBody>
      </p:sp>
      <p:graphicFrame>
        <p:nvGraphicFramePr>
          <p:cNvPr id="9" name="Group 18"/>
          <p:cNvGraphicFramePr>
            <a:graphicFrameLocks noGrp="1"/>
          </p:cNvGraphicFramePr>
          <p:nvPr>
            <p:extLst>
              <p:ext uri="{D42A27DB-BD31-4B8C-83A1-F6EECF244321}">
                <p14:modId xmlns:p14="http://schemas.microsoft.com/office/powerpoint/2010/main" val="1189904492"/>
              </p:ext>
            </p:extLst>
          </p:nvPr>
        </p:nvGraphicFramePr>
        <p:xfrm>
          <a:off x="0" y="-45719"/>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3596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0" y="389013"/>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2000" dirty="0">
                <a:solidFill>
                  <a:srgbClr val="FF0000"/>
                </a:solidFill>
                <a:latin typeface="Arial" panose="020B0604020202020204" pitchFamily="34" charset="0"/>
                <a:cs typeface="Arial" panose="020B0604020202020204" pitchFamily="34" charset="0"/>
              </a:rPr>
              <a:t>3.2 </a:t>
            </a:r>
            <a:r>
              <a:rPr lang="en-US" sz="2000" dirty="0" err="1">
                <a:solidFill>
                  <a:srgbClr val="FF0000"/>
                </a:solidFill>
                <a:latin typeface="Arial" panose="020B0604020202020204" pitchFamily="34" charset="0"/>
                <a:cs typeface="Arial" panose="020B0604020202020204" pitchFamily="34" charset="0"/>
              </a:rPr>
              <a:t>Đánh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giá</a:t>
            </a:r>
            <a:r>
              <a:rPr lang="en-US" sz="2000" dirty="0">
                <a:solidFill>
                  <a:srgbClr val="FF0000"/>
                </a:solidFill>
                <a:latin typeface="Arial" panose="020B0604020202020204" pitchFamily="34" charset="0"/>
                <a:cs typeface="Arial" panose="020B0604020202020204" pitchFamily="34" charset="0"/>
              </a:rPr>
              <a:t> c</a:t>
            </a:r>
            <a:r>
              <a:rPr lang="vi-VN" sz="2000" dirty="0">
                <a:solidFill>
                  <a:srgbClr val="FF0000"/>
                </a:solidFill>
                <a:latin typeface="Arial" panose="020B0604020202020204" pitchFamily="34" charset="0"/>
                <a:cs typeface="Arial" panose="020B0604020202020204" pitchFamily="34" charset="0"/>
              </a:rPr>
              <a:t>ác giải pháp bảo vệ bờ </a:t>
            </a:r>
            <a:r>
              <a:rPr lang="en-US" sz="2000" dirty="0" err="1">
                <a:solidFill>
                  <a:srgbClr val="FF0000"/>
                </a:solidFill>
                <a:latin typeface="Arial" panose="020B0604020202020204" pitchFamily="34" charset="0"/>
                <a:cs typeface="Arial" panose="020B0604020202020204" pitchFamily="34" charset="0"/>
              </a:rPr>
              <a:t>sông</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đã thực hiện ở ĐBSCL</a:t>
            </a:r>
            <a:endParaRPr lang="en-US" sz="20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000" dirty="0">
                <a:solidFill>
                  <a:srgbClr val="008000"/>
                </a:solidFill>
                <a:latin typeface="Arial" panose="020B0604020202020204" pitchFamily="34" charset="0"/>
                <a:cs typeface="Arial" panose="020B0604020202020204" pitchFamily="34" charset="0"/>
              </a:rPr>
              <a:t>3.2.1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kiên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cố</a:t>
            </a:r>
            <a:r>
              <a:rPr lang="en-US" sz="2000" dirty="0">
                <a:latin typeface="Arial" panose="020B0604020202020204" pitchFamily="34" charset="0"/>
                <a:cs typeface="Arial" panose="020B0604020202020204" pitchFamily="34" charset="0"/>
              </a:rPr>
              <a:t>	</a:t>
            </a:r>
          </a:p>
        </p:txBody>
      </p:sp>
      <p:sp>
        <p:nvSpPr>
          <p:cNvPr id="2" name="Rectangle 1"/>
          <p:cNvSpPr/>
          <p:nvPr/>
        </p:nvSpPr>
        <p:spPr>
          <a:xfrm>
            <a:off x="228600" y="1181100"/>
            <a:ext cx="8823278" cy="5293757"/>
          </a:xfrm>
          <a:prstGeom prst="rect">
            <a:avLst/>
          </a:prstGeom>
        </p:spPr>
        <p:txBody>
          <a:bodyPr wrap="square">
            <a:spAutoFit/>
          </a:bodyPr>
          <a:lstStyle/>
          <a:p>
            <a:pPr>
              <a:spcBef>
                <a:spcPts val="600"/>
              </a:spcBef>
            </a:pPr>
            <a:r>
              <a:rPr lang="vi-VN" sz="1600" b="1" dirty="0">
                <a:solidFill>
                  <a:srgbClr val="3333FF"/>
                </a:solidFill>
              </a:rPr>
              <a:t>Ưu điểm chung</a:t>
            </a:r>
          </a:p>
          <a:p>
            <a:pPr marL="285750" indent="-285750" defTabSz="177800">
              <a:spcBef>
                <a:spcPts val="600"/>
              </a:spcBef>
              <a:buFontTx/>
              <a:buChar char="-"/>
            </a:pPr>
            <a:r>
              <a:rPr lang="vi-VN" sz="1600" dirty="0">
                <a:solidFill>
                  <a:srgbClr val="3333FF"/>
                </a:solidFill>
              </a:rPr>
              <a:t>Hầu hết tính toán đầy đủ theo các quy trình, quy phạm hiện hành, tuân thủ trình tự xây dựng cơ bản đã quan tâm đến vấn đề xói sâu, tuổi thọ cao;</a:t>
            </a:r>
            <a:endParaRPr lang="en-US" sz="1600" dirty="0">
              <a:solidFill>
                <a:srgbClr val="3333FF"/>
              </a:solidFill>
            </a:endParaRPr>
          </a:p>
          <a:p>
            <a:pPr marL="285750" indent="-285750" defTabSz="177800">
              <a:spcBef>
                <a:spcPts val="600"/>
              </a:spcBef>
              <a:buFontTx/>
              <a:buChar char="-"/>
            </a:pPr>
            <a:r>
              <a:rPr lang="vi-VN" sz="1600" dirty="0">
                <a:solidFill>
                  <a:srgbClr val="3333FF"/>
                </a:solidFill>
              </a:rPr>
              <a:t>Bảo vệ an toàn cơ sở hạ tầng đặc biệt ở các thành phố, thị xã, thị trấn, các khu tập trung dân cư;</a:t>
            </a:r>
            <a:endParaRPr lang="en-US" sz="1600" dirty="0">
              <a:solidFill>
                <a:srgbClr val="3333FF"/>
              </a:solidFill>
            </a:endParaRPr>
          </a:p>
          <a:p>
            <a:pPr marL="285750" indent="-285750" defTabSz="177800">
              <a:spcBef>
                <a:spcPts val="600"/>
              </a:spcBef>
              <a:buFontTx/>
              <a:buChar char="-"/>
            </a:pPr>
            <a:r>
              <a:rPr lang="vi-VN" sz="1600" dirty="0">
                <a:solidFill>
                  <a:srgbClr val="3333FF"/>
                </a:solidFill>
              </a:rPr>
              <a:t>Hầu hết đều là loại gia cố bờ, ít tác động đến dòng chảy, ít tác động đến lòng dẫn,  sông giữ nguyên trạng thái tự nhiên.</a:t>
            </a:r>
            <a:r>
              <a:rPr lang="en-US" sz="1600" dirty="0">
                <a:solidFill>
                  <a:srgbClr val="3333FF"/>
                </a:solidFill>
              </a:rPr>
              <a:t> </a:t>
            </a:r>
          </a:p>
          <a:p>
            <a:pPr>
              <a:spcBef>
                <a:spcPts val="600"/>
              </a:spcBef>
            </a:pPr>
            <a:r>
              <a:rPr lang="en-US" sz="1600" b="1" dirty="0" err="1">
                <a:solidFill>
                  <a:srgbClr val="3333FF"/>
                </a:solidFill>
              </a:rPr>
              <a:t>Nhược</a:t>
            </a:r>
            <a:r>
              <a:rPr lang="vi-VN" sz="1600" b="1" dirty="0">
                <a:solidFill>
                  <a:srgbClr val="3333FF"/>
                </a:solidFill>
              </a:rPr>
              <a:t> điểm chung</a:t>
            </a:r>
          </a:p>
          <a:p>
            <a:pPr marL="285750" indent="-285750">
              <a:spcBef>
                <a:spcPts val="600"/>
              </a:spcBef>
              <a:buFontTx/>
              <a:buChar char="-"/>
            </a:pPr>
            <a:r>
              <a:rPr lang="en-US" sz="1600" dirty="0" err="1">
                <a:solidFill>
                  <a:srgbClr val="3333FF"/>
                </a:solidFill>
              </a:rPr>
              <a:t>Có</a:t>
            </a:r>
            <a:r>
              <a:rPr lang="en-US" sz="1600" dirty="0">
                <a:solidFill>
                  <a:srgbClr val="3333FF"/>
                </a:solidFill>
              </a:rPr>
              <a:t> </a:t>
            </a:r>
            <a:r>
              <a:rPr lang="en-US" sz="1600" dirty="0" err="1">
                <a:solidFill>
                  <a:srgbClr val="3333FF"/>
                </a:solidFill>
              </a:rPr>
              <a:t>khoảng</a:t>
            </a:r>
            <a:r>
              <a:rPr lang="en-US" sz="1600" dirty="0">
                <a:solidFill>
                  <a:srgbClr val="3333FF"/>
                </a:solidFill>
              </a:rPr>
              <a:t> 2 </a:t>
            </a:r>
            <a:r>
              <a:rPr lang="en-US" sz="1600" dirty="0" err="1">
                <a:solidFill>
                  <a:srgbClr val="3333FF"/>
                </a:solidFill>
              </a:rPr>
              <a:t>công</a:t>
            </a:r>
            <a:r>
              <a:rPr lang="en-US" sz="1600" dirty="0">
                <a:solidFill>
                  <a:srgbClr val="3333FF"/>
                </a:solidFill>
              </a:rPr>
              <a:t> </a:t>
            </a:r>
            <a:r>
              <a:rPr lang="en-US" sz="1600" dirty="0" err="1">
                <a:solidFill>
                  <a:srgbClr val="3333FF"/>
                </a:solidFill>
              </a:rPr>
              <a:t>trình</a:t>
            </a:r>
            <a:r>
              <a:rPr lang="en-US" sz="1600" dirty="0">
                <a:solidFill>
                  <a:srgbClr val="3333FF"/>
                </a:solidFill>
              </a:rPr>
              <a:t> </a:t>
            </a:r>
            <a:r>
              <a:rPr lang="en-US" sz="1600" dirty="0" err="1">
                <a:solidFill>
                  <a:srgbClr val="3333FF"/>
                </a:solidFill>
              </a:rPr>
              <a:t>thuộc</a:t>
            </a:r>
            <a:r>
              <a:rPr lang="en-US" sz="1600" dirty="0">
                <a:solidFill>
                  <a:srgbClr val="3333FF"/>
                </a:solidFill>
              </a:rPr>
              <a:t> </a:t>
            </a:r>
            <a:r>
              <a:rPr lang="en-US" sz="1600" dirty="0" err="1">
                <a:solidFill>
                  <a:srgbClr val="3333FF"/>
                </a:solidFill>
              </a:rPr>
              <a:t>loại</a:t>
            </a:r>
            <a:r>
              <a:rPr lang="en-US" sz="1600" dirty="0">
                <a:solidFill>
                  <a:srgbClr val="3333FF"/>
                </a:solidFill>
              </a:rPr>
              <a:t> “</a:t>
            </a:r>
            <a:r>
              <a:rPr lang="en-US" sz="1600" dirty="0" err="1">
                <a:solidFill>
                  <a:srgbClr val="3333FF"/>
                </a:solidFill>
              </a:rPr>
              <a:t>mỏ</a:t>
            </a:r>
            <a:r>
              <a:rPr lang="en-US" sz="1600" dirty="0">
                <a:solidFill>
                  <a:srgbClr val="3333FF"/>
                </a:solidFill>
              </a:rPr>
              <a:t> </a:t>
            </a:r>
            <a:r>
              <a:rPr lang="en-US" sz="1600" dirty="0" err="1">
                <a:solidFill>
                  <a:srgbClr val="3333FF"/>
                </a:solidFill>
              </a:rPr>
              <a:t>hàn</a:t>
            </a:r>
            <a:r>
              <a:rPr lang="en-US" sz="1600" dirty="0">
                <a:solidFill>
                  <a:srgbClr val="3333FF"/>
                </a:solidFill>
              </a:rPr>
              <a:t>” </a:t>
            </a:r>
            <a:r>
              <a:rPr lang="en-US" sz="1600" dirty="0" err="1">
                <a:solidFill>
                  <a:srgbClr val="3333FF"/>
                </a:solidFill>
              </a:rPr>
              <a:t>nh</a:t>
            </a:r>
            <a:r>
              <a:rPr lang="vi-VN" sz="1600" dirty="0">
                <a:solidFill>
                  <a:srgbClr val="3333FF"/>
                </a:solidFill>
              </a:rPr>
              <a:t>ư</a:t>
            </a:r>
            <a:r>
              <a:rPr lang="en-US" sz="1600" dirty="0">
                <a:solidFill>
                  <a:srgbClr val="3333FF"/>
                </a:solidFill>
              </a:rPr>
              <a:t>ng </a:t>
            </a:r>
            <a:r>
              <a:rPr lang="en-US" sz="1600" dirty="0" err="1">
                <a:solidFill>
                  <a:srgbClr val="3333FF"/>
                </a:solidFill>
              </a:rPr>
              <a:t>ch</a:t>
            </a:r>
            <a:r>
              <a:rPr lang="vi-VN" sz="1600" dirty="0">
                <a:solidFill>
                  <a:srgbClr val="3333FF"/>
                </a:solidFill>
              </a:rPr>
              <a:t>ư</a:t>
            </a:r>
            <a:r>
              <a:rPr lang="en-US" sz="1600" dirty="0">
                <a:solidFill>
                  <a:srgbClr val="3333FF"/>
                </a:solidFill>
              </a:rPr>
              <a:t>a </a:t>
            </a:r>
            <a:r>
              <a:rPr lang="en-US" sz="1600" dirty="0" err="1">
                <a:solidFill>
                  <a:srgbClr val="3333FF"/>
                </a:solidFill>
              </a:rPr>
              <a:t>hoàn</a:t>
            </a:r>
            <a:r>
              <a:rPr lang="en-US" sz="1600" dirty="0">
                <a:solidFill>
                  <a:srgbClr val="3333FF"/>
                </a:solidFill>
              </a:rPr>
              <a:t> </a:t>
            </a:r>
            <a:r>
              <a:rPr lang="en-US" sz="1600" dirty="0" err="1">
                <a:solidFill>
                  <a:srgbClr val="3333FF"/>
                </a:solidFill>
              </a:rPr>
              <a:t>toàn</a:t>
            </a:r>
            <a:r>
              <a:rPr lang="en-US" sz="1600" dirty="0">
                <a:solidFill>
                  <a:srgbClr val="3333FF"/>
                </a:solidFill>
              </a:rPr>
              <a:t> </a:t>
            </a:r>
            <a:r>
              <a:rPr lang="en-US" sz="1600" dirty="0" err="1">
                <a:solidFill>
                  <a:srgbClr val="3333FF"/>
                </a:solidFill>
              </a:rPr>
              <a:t>làm</a:t>
            </a:r>
            <a:r>
              <a:rPr lang="en-US" sz="1600" dirty="0">
                <a:solidFill>
                  <a:srgbClr val="3333FF"/>
                </a:solidFill>
              </a:rPr>
              <a:t> </a:t>
            </a:r>
            <a:r>
              <a:rPr lang="en-US" sz="1600" dirty="0" err="1">
                <a:solidFill>
                  <a:srgbClr val="3333FF"/>
                </a:solidFill>
              </a:rPr>
              <a:t>mỏ</a:t>
            </a:r>
            <a:r>
              <a:rPr lang="en-US" sz="1600" dirty="0">
                <a:solidFill>
                  <a:srgbClr val="3333FF"/>
                </a:solidFill>
              </a:rPr>
              <a:t> </a:t>
            </a:r>
            <a:r>
              <a:rPr lang="en-US" sz="1600" dirty="0" err="1">
                <a:solidFill>
                  <a:srgbClr val="3333FF"/>
                </a:solidFill>
              </a:rPr>
              <a:t>hàn</a:t>
            </a:r>
            <a:r>
              <a:rPr lang="en-US" sz="1600" dirty="0">
                <a:solidFill>
                  <a:srgbClr val="3333FF"/>
                </a:solidFill>
              </a:rPr>
              <a:t>, </a:t>
            </a:r>
            <a:r>
              <a:rPr lang="en-US" sz="1600" dirty="0" err="1">
                <a:solidFill>
                  <a:srgbClr val="3333FF"/>
                </a:solidFill>
              </a:rPr>
              <a:t>ít</a:t>
            </a:r>
            <a:r>
              <a:rPr lang="en-US" sz="1600" dirty="0">
                <a:solidFill>
                  <a:srgbClr val="3333FF"/>
                </a:solidFill>
              </a:rPr>
              <a:t> </a:t>
            </a:r>
            <a:r>
              <a:rPr lang="en-US" sz="1600" dirty="0" err="1">
                <a:solidFill>
                  <a:srgbClr val="3333FF"/>
                </a:solidFill>
              </a:rPr>
              <a:t>tác</a:t>
            </a:r>
            <a:r>
              <a:rPr lang="en-US" sz="1600" dirty="0">
                <a:solidFill>
                  <a:srgbClr val="3333FF"/>
                </a:solidFill>
              </a:rPr>
              <a:t> </a:t>
            </a:r>
            <a:r>
              <a:rPr lang="en-US" sz="1600" dirty="0" err="1">
                <a:solidFill>
                  <a:srgbClr val="3333FF"/>
                </a:solidFill>
              </a:rPr>
              <a:t>dụng</a:t>
            </a:r>
            <a:r>
              <a:rPr lang="en-US" sz="1600" dirty="0">
                <a:solidFill>
                  <a:srgbClr val="3333FF"/>
                </a:solidFill>
              </a:rPr>
              <a:t> – </a:t>
            </a:r>
            <a:r>
              <a:rPr lang="en-US" sz="1600" dirty="0" err="1">
                <a:solidFill>
                  <a:srgbClr val="3333FF"/>
                </a:solidFill>
              </a:rPr>
              <a:t>không</a:t>
            </a:r>
            <a:r>
              <a:rPr lang="en-US" sz="1600" dirty="0">
                <a:solidFill>
                  <a:srgbClr val="3333FF"/>
                </a:solidFill>
              </a:rPr>
              <a:t> </a:t>
            </a:r>
            <a:r>
              <a:rPr lang="en-US" sz="1600" dirty="0" err="1">
                <a:solidFill>
                  <a:srgbClr val="3333FF"/>
                </a:solidFill>
              </a:rPr>
              <a:t>phù</a:t>
            </a:r>
            <a:r>
              <a:rPr lang="en-US" sz="1600" dirty="0">
                <a:solidFill>
                  <a:srgbClr val="3333FF"/>
                </a:solidFill>
              </a:rPr>
              <a:t> </a:t>
            </a:r>
            <a:r>
              <a:rPr lang="en-US" sz="1600" dirty="0" err="1">
                <a:solidFill>
                  <a:srgbClr val="3333FF"/>
                </a:solidFill>
              </a:rPr>
              <a:t>hợp</a:t>
            </a:r>
            <a:r>
              <a:rPr lang="en-US" sz="1600" dirty="0">
                <a:solidFill>
                  <a:srgbClr val="3333FF"/>
                </a:solidFill>
              </a:rPr>
              <a:t> </a:t>
            </a:r>
            <a:r>
              <a:rPr lang="en-US" sz="1600" dirty="0" err="1">
                <a:solidFill>
                  <a:srgbClr val="3333FF"/>
                </a:solidFill>
              </a:rPr>
              <a:t>với</a:t>
            </a:r>
            <a:r>
              <a:rPr lang="en-US" sz="1600" dirty="0">
                <a:solidFill>
                  <a:srgbClr val="3333FF"/>
                </a:solidFill>
              </a:rPr>
              <a:t> </a:t>
            </a:r>
            <a:r>
              <a:rPr lang="en-US" sz="1600" dirty="0" err="1">
                <a:solidFill>
                  <a:srgbClr val="3333FF"/>
                </a:solidFill>
              </a:rPr>
              <a:t>ĐBSCL</a:t>
            </a:r>
            <a:endParaRPr lang="en-US" sz="1600" dirty="0">
              <a:solidFill>
                <a:srgbClr val="3333FF"/>
              </a:solidFill>
            </a:endParaRPr>
          </a:p>
          <a:p>
            <a:pPr marL="285750" indent="-285750">
              <a:spcBef>
                <a:spcPts val="600"/>
              </a:spcBef>
              <a:buFontTx/>
              <a:buChar char="-"/>
            </a:pPr>
            <a:r>
              <a:rPr lang="en-US" sz="1600" dirty="0" err="1">
                <a:solidFill>
                  <a:srgbClr val="3333FF"/>
                </a:solidFill>
              </a:rPr>
              <a:t>Công</a:t>
            </a:r>
            <a:r>
              <a:rPr lang="en-US" sz="1600" dirty="0">
                <a:solidFill>
                  <a:srgbClr val="3333FF"/>
                </a:solidFill>
              </a:rPr>
              <a:t> </a:t>
            </a:r>
            <a:r>
              <a:rPr lang="en-US" sz="1600" dirty="0" err="1">
                <a:solidFill>
                  <a:srgbClr val="3333FF"/>
                </a:solidFill>
              </a:rPr>
              <a:t>cụ</a:t>
            </a:r>
            <a:r>
              <a:rPr lang="en-US" sz="1600" dirty="0">
                <a:solidFill>
                  <a:srgbClr val="3333FF"/>
                </a:solidFill>
              </a:rPr>
              <a:t> </a:t>
            </a:r>
            <a:r>
              <a:rPr lang="en-US" sz="1600" dirty="0" err="1">
                <a:solidFill>
                  <a:srgbClr val="3333FF"/>
                </a:solidFill>
              </a:rPr>
              <a:t>tính</a:t>
            </a:r>
            <a:r>
              <a:rPr lang="en-US" sz="1600" dirty="0">
                <a:solidFill>
                  <a:srgbClr val="3333FF"/>
                </a:solidFill>
              </a:rPr>
              <a:t> </a:t>
            </a:r>
            <a:r>
              <a:rPr lang="en-US" sz="1600" dirty="0" err="1">
                <a:solidFill>
                  <a:srgbClr val="3333FF"/>
                </a:solidFill>
              </a:rPr>
              <a:t>toán</a:t>
            </a:r>
            <a:r>
              <a:rPr lang="en-US" sz="1600" dirty="0">
                <a:solidFill>
                  <a:srgbClr val="3333FF"/>
                </a:solidFill>
              </a:rPr>
              <a:t> </a:t>
            </a:r>
            <a:r>
              <a:rPr lang="en-US" sz="1600" dirty="0" err="1">
                <a:solidFill>
                  <a:srgbClr val="3333FF"/>
                </a:solidFill>
              </a:rPr>
              <a:t>cọc</a:t>
            </a:r>
            <a:r>
              <a:rPr lang="en-US" sz="1600" dirty="0">
                <a:solidFill>
                  <a:srgbClr val="3333FF"/>
                </a:solidFill>
              </a:rPr>
              <a:t> </a:t>
            </a:r>
            <a:r>
              <a:rPr lang="en-US" sz="1600" dirty="0" err="1">
                <a:solidFill>
                  <a:srgbClr val="3333FF"/>
                </a:solidFill>
              </a:rPr>
              <a:t>chịu</a:t>
            </a:r>
            <a:r>
              <a:rPr lang="en-US" sz="1600" dirty="0">
                <a:solidFill>
                  <a:srgbClr val="3333FF"/>
                </a:solidFill>
              </a:rPr>
              <a:t> </a:t>
            </a:r>
            <a:r>
              <a:rPr lang="en-US" sz="1600" dirty="0" err="1">
                <a:solidFill>
                  <a:srgbClr val="3333FF"/>
                </a:solidFill>
              </a:rPr>
              <a:t>lực</a:t>
            </a:r>
            <a:r>
              <a:rPr lang="en-US" sz="1600" dirty="0">
                <a:solidFill>
                  <a:srgbClr val="3333FF"/>
                </a:solidFill>
              </a:rPr>
              <a:t> </a:t>
            </a:r>
            <a:r>
              <a:rPr lang="en-US" sz="1600" dirty="0" err="1">
                <a:solidFill>
                  <a:srgbClr val="3333FF"/>
                </a:solidFill>
              </a:rPr>
              <a:t>ngang</a:t>
            </a:r>
            <a:r>
              <a:rPr lang="en-US" sz="1600" dirty="0">
                <a:solidFill>
                  <a:srgbClr val="3333FF"/>
                </a:solidFill>
              </a:rPr>
              <a:t>....(</a:t>
            </a:r>
            <a:r>
              <a:rPr lang="en-US" sz="1600" dirty="0" err="1">
                <a:solidFill>
                  <a:srgbClr val="3333FF"/>
                </a:solidFill>
              </a:rPr>
              <a:t>công</a:t>
            </a:r>
            <a:r>
              <a:rPr lang="en-US" sz="1600" dirty="0">
                <a:solidFill>
                  <a:srgbClr val="3333FF"/>
                </a:solidFill>
              </a:rPr>
              <a:t> </a:t>
            </a:r>
            <a:r>
              <a:rPr lang="en-US" sz="1600" dirty="0" err="1">
                <a:solidFill>
                  <a:srgbClr val="3333FF"/>
                </a:solidFill>
              </a:rPr>
              <a:t>trình</a:t>
            </a:r>
            <a:r>
              <a:rPr lang="en-US" sz="1600" dirty="0">
                <a:solidFill>
                  <a:srgbClr val="3333FF"/>
                </a:solidFill>
              </a:rPr>
              <a:t> </a:t>
            </a:r>
            <a:r>
              <a:rPr lang="en-US" sz="1600" dirty="0" err="1">
                <a:solidFill>
                  <a:srgbClr val="3333FF"/>
                </a:solidFill>
              </a:rPr>
              <a:t>bến</a:t>
            </a:r>
            <a:r>
              <a:rPr lang="en-US" sz="1600" dirty="0">
                <a:solidFill>
                  <a:srgbClr val="3333FF"/>
                </a:solidFill>
              </a:rPr>
              <a:t> </a:t>
            </a:r>
            <a:r>
              <a:rPr lang="en-US" sz="1600" dirty="0" err="1">
                <a:solidFill>
                  <a:srgbClr val="3333FF"/>
                </a:solidFill>
              </a:rPr>
              <a:t>cảng</a:t>
            </a:r>
            <a:r>
              <a:rPr lang="en-US" sz="1600" dirty="0">
                <a:solidFill>
                  <a:srgbClr val="3333FF"/>
                </a:solidFill>
              </a:rPr>
              <a:t> </a:t>
            </a:r>
            <a:r>
              <a:rPr lang="en-US" sz="1600" dirty="0" err="1">
                <a:solidFill>
                  <a:srgbClr val="3333FF"/>
                </a:solidFill>
              </a:rPr>
              <a:t>biển</a:t>
            </a:r>
            <a:r>
              <a:rPr lang="en-US" sz="1600" dirty="0">
                <a:solidFill>
                  <a:srgbClr val="3333FF"/>
                </a:solidFill>
              </a:rPr>
              <a:t>)??? </a:t>
            </a:r>
            <a:r>
              <a:rPr lang="en-US" sz="1600" dirty="0" err="1">
                <a:solidFill>
                  <a:srgbClr val="3333FF"/>
                </a:solidFill>
              </a:rPr>
              <a:t>Chưa</a:t>
            </a:r>
            <a:r>
              <a:rPr lang="en-US" sz="1600" dirty="0">
                <a:solidFill>
                  <a:srgbClr val="3333FF"/>
                </a:solidFill>
              </a:rPr>
              <a:t> </a:t>
            </a:r>
            <a:r>
              <a:rPr lang="en-US" sz="1600" dirty="0" err="1">
                <a:solidFill>
                  <a:srgbClr val="3333FF"/>
                </a:solidFill>
              </a:rPr>
              <a:t>có</a:t>
            </a:r>
            <a:r>
              <a:rPr lang="en-US" sz="1600" dirty="0">
                <a:solidFill>
                  <a:srgbClr val="3333FF"/>
                </a:solidFill>
              </a:rPr>
              <a:t> </a:t>
            </a:r>
            <a:r>
              <a:rPr lang="en-US" sz="1600" dirty="0" err="1">
                <a:solidFill>
                  <a:srgbClr val="3333FF"/>
                </a:solidFill>
              </a:rPr>
              <a:t>công</a:t>
            </a:r>
            <a:r>
              <a:rPr lang="en-US" sz="1600" dirty="0">
                <a:solidFill>
                  <a:srgbClr val="3333FF"/>
                </a:solidFill>
              </a:rPr>
              <a:t> </a:t>
            </a:r>
            <a:r>
              <a:rPr lang="en-US" sz="1600" dirty="0" err="1">
                <a:solidFill>
                  <a:srgbClr val="3333FF"/>
                </a:solidFill>
              </a:rPr>
              <a:t>cụ</a:t>
            </a:r>
            <a:r>
              <a:rPr lang="en-US" sz="1600" dirty="0">
                <a:solidFill>
                  <a:srgbClr val="3333FF"/>
                </a:solidFill>
              </a:rPr>
              <a:t> </a:t>
            </a:r>
            <a:r>
              <a:rPr lang="en-US" sz="1600" dirty="0" err="1">
                <a:solidFill>
                  <a:srgbClr val="3333FF"/>
                </a:solidFill>
              </a:rPr>
              <a:t>giám</a:t>
            </a:r>
            <a:r>
              <a:rPr lang="en-US" sz="1600" dirty="0">
                <a:solidFill>
                  <a:srgbClr val="3333FF"/>
                </a:solidFill>
              </a:rPr>
              <a:t> </a:t>
            </a:r>
            <a:r>
              <a:rPr lang="en-US" sz="1600" dirty="0" err="1">
                <a:solidFill>
                  <a:srgbClr val="3333FF"/>
                </a:solidFill>
              </a:rPr>
              <a:t>sát</a:t>
            </a:r>
            <a:r>
              <a:rPr lang="en-US" sz="1600" dirty="0">
                <a:solidFill>
                  <a:srgbClr val="3333FF"/>
                </a:solidFill>
              </a:rPr>
              <a:t> </a:t>
            </a:r>
            <a:r>
              <a:rPr lang="en-US" sz="1600" dirty="0" err="1">
                <a:solidFill>
                  <a:srgbClr val="3333FF"/>
                </a:solidFill>
              </a:rPr>
              <a:t>thi</a:t>
            </a:r>
            <a:r>
              <a:rPr lang="en-US" sz="1600" dirty="0">
                <a:solidFill>
                  <a:srgbClr val="3333FF"/>
                </a:solidFill>
              </a:rPr>
              <a:t> </a:t>
            </a:r>
            <a:r>
              <a:rPr lang="en-US" sz="1600" dirty="0" err="1">
                <a:solidFill>
                  <a:srgbClr val="3333FF"/>
                </a:solidFill>
              </a:rPr>
              <a:t>công</a:t>
            </a:r>
            <a:r>
              <a:rPr lang="en-US" sz="1600" dirty="0">
                <a:solidFill>
                  <a:srgbClr val="3333FF"/>
                </a:solidFill>
              </a:rPr>
              <a:t> </a:t>
            </a:r>
            <a:r>
              <a:rPr lang="en-US" sz="1600" dirty="0" err="1">
                <a:solidFill>
                  <a:srgbClr val="3333FF"/>
                </a:solidFill>
              </a:rPr>
              <a:t>đảm</a:t>
            </a:r>
            <a:r>
              <a:rPr lang="en-US" sz="1600" dirty="0">
                <a:solidFill>
                  <a:srgbClr val="3333FF"/>
                </a:solidFill>
              </a:rPr>
              <a:t> </a:t>
            </a:r>
            <a:r>
              <a:rPr lang="en-US" sz="1600" dirty="0" err="1">
                <a:solidFill>
                  <a:srgbClr val="3333FF"/>
                </a:solidFill>
              </a:rPr>
              <a:t>bảo</a:t>
            </a:r>
            <a:r>
              <a:rPr lang="en-US" sz="1600" dirty="0">
                <a:solidFill>
                  <a:srgbClr val="3333FF"/>
                </a:solidFill>
              </a:rPr>
              <a:t> </a:t>
            </a:r>
            <a:r>
              <a:rPr lang="en-US" sz="1600" dirty="0" err="1">
                <a:solidFill>
                  <a:srgbClr val="3333FF"/>
                </a:solidFill>
              </a:rPr>
              <a:t>kỹ</a:t>
            </a:r>
            <a:r>
              <a:rPr lang="en-US" sz="1600" dirty="0">
                <a:solidFill>
                  <a:srgbClr val="3333FF"/>
                </a:solidFill>
              </a:rPr>
              <a:t> </a:t>
            </a:r>
            <a:r>
              <a:rPr lang="en-US" sz="1600" dirty="0" err="1">
                <a:solidFill>
                  <a:srgbClr val="3333FF"/>
                </a:solidFill>
              </a:rPr>
              <a:t>thuật</a:t>
            </a:r>
            <a:r>
              <a:rPr lang="en-US" sz="1600" dirty="0">
                <a:solidFill>
                  <a:srgbClr val="3333FF"/>
                </a:solidFill>
              </a:rPr>
              <a:t>: bao </a:t>
            </a:r>
            <a:r>
              <a:rPr lang="en-US" sz="1600" dirty="0" err="1">
                <a:solidFill>
                  <a:srgbClr val="3333FF"/>
                </a:solidFill>
              </a:rPr>
              <a:t>tải</a:t>
            </a:r>
            <a:r>
              <a:rPr lang="en-US" sz="1600" dirty="0">
                <a:solidFill>
                  <a:srgbClr val="3333FF"/>
                </a:solidFill>
              </a:rPr>
              <a:t> </a:t>
            </a:r>
            <a:r>
              <a:rPr lang="en-US" sz="1600" dirty="0" err="1">
                <a:solidFill>
                  <a:srgbClr val="3333FF"/>
                </a:solidFill>
              </a:rPr>
              <a:t>cát</a:t>
            </a:r>
            <a:r>
              <a:rPr lang="en-US" sz="1600" dirty="0">
                <a:solidFill>
                  <a:srgbClr val="3333FF"/>
                </a:solidFill>
              </a:rPr>
              <a:t>, </a:t>
            </a:r>
            <a:r>
              <a:rPr lang="en-US" sz="1600" dirty="0" err="1">
                <a:solidFill>
                  <a:srgbClr val="3333FF"/>
                </a:solidFill>
              </a:rPr>
              <a:t>rọ</a:t>
            </a:r>
            <a:r>
              <a:rPr lang="en-US" sz="1600" dirty="0">
                <a:solidFill>
                  <a:srgbClr val="3333FF"/>
                </a:solidFill>
              </a:rPr>
              <a:t> </a:t>
            </a:r>
            <a:r>
              <a:rPr lang="en-US" sz="1600" dirty="0" err="1">
                <a:solidFill>
                  <a:srgbClr val="3333FF"/>
                </a:solidFill>
              </a:rPr>
              <a:t>đá</a:t>
            </a:r>
            <a:r>
              <a:rPr lang="en-US" sz="1600" dirty="0">
                <a:solidFill>
                  <a:srgbClr val="3333FF"/>
                </a:solidFill>
              </a:rPr>
              <a:t>, </a:t>
            </a:r>
            <a:r>
              <a:rPr lang="en-US" sz="1600" dirty="0" err="1">
                <a:solidFill>
                  <a:srgbClr val="3333FF"/>
                </a:solidFill>
              </a:rPr>
              <a:t>thảm</a:t>
            </a:r>
            <a:r>
              <a:rPr lang="en-US" sz="1600" dirty="0">
                <a:solidFill>
                  <a:srgbClr val="3333FF"/>
                </a:solidFill>
              </a:rPr>
              <a:t> </a:t>
            </a:r>
            <a:r>
              <a:rPr lang="en-US" sz="1600" dirty="0" err="1">
                <a:solidFill>
                  <a:srgbClr val="3333FF"/>
                </a:solidFill>
              </a:rPr>
              <a:t>đá</a:t>
            </a:r>
            <a:r>
              <a:rPr lang="en-US" sz="1600" dirty="0">
                <a:solidFill>
                  <a:srgbClr val="3333FF"/>
                </a:solidFill>
              </a:rPr>
              <a:t>….(</a:t>
            </a:r>
            <a:r>
              <a:rPr lang="en-US" sz="1600" dirty="0" err="1">
                <a:solidFill>
                  <a:srgbClr val="3333FF"/>
                </a:solidFill>
              </a:rPr>
              <a:t>lặn</a:t>
            </a:r>
            <a:r>
              <a:rPr lang="en-US" sz="1600" dirty="0">
                <a:solidFill>
                  <a:srgbClr val="3333FF"/>
                </a:solidFill>
              </a:rPr>
              <a:t>???)</a:t>
            </a:r>
          </a:p>
          <a:p>
            <a:pPr marL="285750" indent="-285750">
              <a:spcBef>
                <a:spcPts val="600"/>
              </a:spcBef>
              <a:buFontTx/>
              <a:buChar char="-"/>
            </a:pPr>
            <a:r>
              <a:rPr lang="en-US" sz="1600" dirty="0">
                <a:solidFill>
                  <a:srgbClr val="3333FF"/>
                </a:solidFill>
              </a:rPr>
              <a:t>C</a:t>
            </a:r>
            <a:r>
              <a:rPr lang="vi-VN" sz="1600" dirty="0">
                <a:solidFill>
                  <a:srgbClr val="3333FF"/>
                </a:solidFill>
              </a:rPr>
              <a:t>hưa </a:t>
            </a:r>
            <a:r>
              <a:rPr lang="en-US" sz="1600" dirty="0" err="1">
                <a:solidFill>
                  <a:srgbClr val="3333FF"/>
                </a:solidFill>
              </a:rPr>
              <a:t>đánh</a:t>
            </a:r>
            <a:r>
              <a:rPr lang="en-US" sz="1600" dirty="0">
                <a:solidFill>
                  <a:srgbClr val="3333FF"/>
                </a:solidFill>
              </a:rPr>
              <a:t> </a:t>
            </a:r>
            <a:r>
              <a:rPr lang="en-US" sz="1600" dirty="0" err="1">
                <a:solidFill>
                  <a:srgbClr val="3333FF"/>
                </a:solidFill>
              </a:rPr>
              <a:t>giá</a:t>
            </a:r>
            <a:r>
              <a:rPr lang="en-US" sz="1600" dirty="0">
                <a:solidFill>
                  <a:srgbClr val="3333FF"/>
                </a:solidFill>
              </a:rPr>
              <a:t> </a:t>
            </a:r>
            <a:r>
              <a:rPr lang="en-US" sz="1600" dirty="0" err="1">
                <a:solidFill>
                  <a:srgbClr val="3333FF"/>
                </a:solidFill>
              </a:rPr>
              <a:t>được</a:t>
            </a:r>
            <a:r>
              <a:rPr lang="en-US" sz="1600" dirty="0">
                <a:solidFill>
                  <a:srgbClr val="3333FF"/>
                </a:solidFill>
              </a:rPr>
              <a:t> </a:t>
            </a:r>
            <a:r>
              <a:rPr lang="en-US" sz="1600" dirty="0" err="1">
                <a:solidFill>
                  <a:srgbClr val="3333FF"/>
                </a:solidFill>
              </a:rPr>
              <a:t>tác</a:t>
            </a:r>
            <a:r>
              <a:rPr lang="en-US" sz="1600" dirty="0">
                <a:solidFill>
                  <a:srgbClr val="3333FF"/>
                </a:solidFill>
              </a:rPr>
              <a:t> </a:t>
            </a:r>
            <a:r>
              <a:rPr lang="en-US" sz="1600" dirty="0" err="1">
                <a:solidFill>
                  <a:srgbClr val="3333FF"/>
                </a:solidFill>
              </a:rPr>
              <a:t>động</a:t>
            </a:r>
            <a:r>
              <a:rPr lang="vi-VN" sz="1600" dirty="0">
                <a:solidFill>
                  <a:srgbClr val="3333FF"/>
                </a:solidFill>
              </a:rPr>
              <a:t> do công trình gây ra</a:t>
            </a:r>
            <a:endParaRPr lang="en-US" sz="1600" dirty="0">
              <a:solidFill>
                <a:srgbClr val="3333FF"/>
              </a:solidFill>
            </a:endParaRPr>
          </a:p>
          <a:p>
            <a:pPr marL="285750" indent="-285750">
              <a:spcBef>
                <a:spcPts val="600"/>
              </a:spcBef>
              <a:buFontTx/>
              <a:buChar char="-"/>
            </a:pPr>
            <a:r>
              <a:rPr lang="vi-VN" sz="1600" dirty="0">
                <a:solidFill>
                  <a:srgbClr val="3333FF"/>
                </a:solidFill>
              </a:rPr>
              <a:t>Chiều dài chưa được xác định một cách thỏa đáng </a:t>
            </a:r>
            <a:endParaRPr lang="en-US" sz="1600" dirty="0">
              <a:solidFill>
                <a:srgbClr val="3333FF"/>
              </a:solidFill>
            </a:endParaRPr>
          </a:p>
          <a:p>
            <a:pPr marL="285750" indent="-285750">
              <a:spcBef>
                <a:spcPts val="600"/>
              </a:spcBef>
              <a:buFontTx/>
              <a:buChar char="-"/>
            </a:pPr>
            <a:r>
              <a:rPr lang="en-US" sz="1600" dirty="0" err="1">
                <a:solidFill>
                  <a:srgbClr val="3333FF"/>
                </a:solidFill>
              </a:rPr>
              <a:t>Hầu</a:t>
            </a:r>
            <a:r>
              <a:rPr lang="en-US" sz="1600" dirty="0">
                <a:solidFill>
                  <a:srgbClr val="3333FF"/>
                </a:solidFill>
              </a:rPr>
              <a:t> </a:t>
            </a:r>
            <a:r>
              <a:rPr lang="en-US" sz="1600" dirty="0" err="1">
                <a:solidFill>
                  <a:srgbClr val="3333FF"/>
                </a:solidFill>
              </a:rPr>
              <a:t>hết</a:t>
            </a:r>
            <a:r>
              <a:rPr lang="en-US" sz="1600" dirty="0">
                <a:solidFill>
                  <a:srgbClr val="3333FF"/>
                </a:solidFill>
              </a:rPr>
              <a:t> </a:t>
            </a:r>
            <a:r>
              <a:rPr lang="en-US" sz="1600" dirty="0" err="1">
                <a:solidFill>
                  <a:srgbClr val="3333FF"/>
                </a:solidFill>
              </a:rPr>
              <a:t>chưa</a:t>
            </a:r>
            <a:r>
              <a:rPr lang="en-US" sz="1600" dirty="0">
                <a:solidFill>
                  <a:srgbClr val="3333FF"/>
                </a:solidFill>
              </a:rPr>
              <a:t> </a:t>
            </a:r>
            <a:r>
              <a:rPr lang="en-US" sz="1600" dirty="0" err="1">
                <a:solidFill>
                  <a:srgbClr val="3333FF"/>
                </a:solidFill>
              </a:rPr>
              <a:t>có</a:t>
            </a:r>
            <a:r>
              <a:rPr lang="en-US" sz="1600" dirty="0">
                <a:solidFill>
                  <a:srgbClr val="3333FF"/>
                </a:solidFill>
              </a:rPr>
              <a:t>; …</a:t>
            </a:r>
            <a:r>
              <a:rPr lang="en-US" sz="1600" dirty="0" err="1">
                <a:solidFill>
                  <a:srgbClr val="3333FF"/>
                </a:solidFill>
              </a:rPr>
              <a:t>chỉnh</a:t>
            </a:r>
            <a:r>
              <a:rPr lang="en-US" sz="1600" dirty="0">
                <a:solidFill>
                  <a:srgbClr val="3333FF"/>
                </a:solidFill>
              </a:rPr>
              <a:t> </a:t>
            </a:r>
            <a:r>
              <a:rPr lang="en-US" sz="1600" dirty="0" err="1">
                <a:solidFill>
                  <a:srgbClr val="3333FF"/>
                </a:solidFill>
              </a:rPr>
              <a:t>trị</a:t>
            </a:r>
            <a:r>
              <a:rPr lang="en-US" sz="1600" dirty="0">
                <a:solidFill>
                  <a:srgbClr val="3333FF"/>
                </a:solidFill>
              </a:rPr>
              <a:t>, </a:t>
            </a:r>
            <a:r>
              <a:rPr lang="en-US" sz="1600" dirty="0" err="1">
                <a:solidFill>
                  <a:srgbClr val="3333FF"/>
                </a:solidFill>
              </a:rPr>
              <a:t>phân</a:t>
            </a:r>
            <a:r>
              <a:rPr lang="en-US" sz="1600" dirty="0">
                <a:solidFill>
                  <a:srgbClr val="3333FF"/>
                </a:solidFill>
              </a:rPr>
              <a:t> </a:t>
            </a:r>
            <a:r>
              <a:rPr lang="en-US" sz="1600" dirty="0" err="1">
                <a:solidFill>
                  <a:srgbClr val="3333FF"/>
                </a:solidFill>
              </a:rPr>
              <a:t>bố</a:t>
            </a:r>
            <a:r>
              <a:rPr lang="en-US" sz="1600" dirty="0">
                <a:solidFill>
                  <a:srgbClr val="3333FF"/>
                </a:solidFill>
              </a:rPr>
              <a:t> </a:t>
            </a:r>
            <a:r>
              <a:rPr lang="en-US" sz="1600" dirty="0" err="1">
                <a:solidFill>
                  <a:srgbClr val="3333FF"/>
                </a:solidFill>
              </a:rPr>
              <a:t>lưu</a:t>
            </a:r>
            <a:r>
              <a:rPr lang="en-US" sz="1600" dirty="0">
                <a:solidFill>
                  <a:srgbClr val="3333FF"/>
                </a:solidFill>
              </a:rPr>
              <a:t> </a:t>
            </a:r>
            <a:r>
              <a:rPr lang="en-US" sz="1600" dirty="0" err="1">
                <a:solidFill>
                  <a:srgbClr val="3333FF"/>
                </a:solidFill>
              </a:rPr>
              <a:t>lượng</a:t>
            </a:r>
            <a:r>
              <a:rPr lang="en-US" sz="1600" dirty="0">
                <a:solidFill>
                  <a:srgbClr val="3333FF"/>
                </a:solidFill>
              </a:rPr>
              <a:t> </a:t>
            </a:r>
            <a:r>
              <a:rPr lang="en-US" sz="1600" dirty="0" err="1">
                <a:solidFill>
                  <a:srgbClr val="3333FF"/>
                </a:solidFill>
              </a:rPr>
              <a:t>hợp</a:t>
            </a:r>
            <a:r>
              <a:rPr lang="en-US" sz="1600" dirty="0">
                <a:solidFill>
                  <a:srgbClr val="3333FF"/>
                </a:solidFill>
              </a:rPr>
              <a:t> </a:t>
            </a:r>
            <a:r>
              <a:rPr lang="en-US" sz="1600" dirty="0" err="1">
                <a:solidFill>
                  <a:srgbClr val="3333FF"/>
                </a:solidFill>
              </a:rPr>
              <a:t>lý</a:t>
            </a:r>
            <a:r>
              <a:rPr lang="en-US" sz="1600" dirty="0">
                <a:solidFill>
                  <a:srgbClr val="3333FF"/>
                </a:solidFill>
              </a:rPr>
              <a:t> </a:t>
            </a:r>
            <a:r>
              <a:rPr lang="en-US" sz="1600" dirty="0" err="1">
                <a:solidFill>
                  <a:srgbClr val="3333FF"/>
                </a:solidFill>
              </a:rPr>
              <a:t>cho</a:t>
            </a:r>
            <a:r>
              <a:rPr lang="en-US" sz="1600" dirty="0">
                <a:solidFill>
                  <a:srgbClr val="3333FF"/>
                </a:solidFill>
              </a:rPr>
              <a:t> </a:t>
            </a:r>
            <a:r>
              <a:rPr lang="en-US" sz="1600" dirty="0" err="1">
                <a:solidFill>
                  <a:srgbClr val="3333FF"/>
                </a:solidFill>
              </a:rPr>
              <a:t>các</a:t>
            </a:r>
            <a:r>
              <a:rPr lang="en-US" sz="1600" dirty="0">
                <a:solidFill>
                  <a:srgbClr val="3333FF"/>
                </a:solidFill>
              </a:rPr>
              <a:t> </a:t>
            </a:r>
            <a:r>
              <a:rPr lang="en-US" sz="1600" dirty="0" err="1">
                <a:solidFill>
                  <a:srgbClr val="3333FF"/>
                </a:solidFill>
              </a:rPr>
              <a:t>đoạn</a:t>
            </a:r>
            <a:r>
              <a:rPr lang="en-US" sz="1600" dirty="0">
                <a:solidFill>
                  <a:srgbClr val="3333FF"/>
                </a:solidFill>
              </a:rPr>
              <a:t> </a:t>
            </a:r>
            <a:r>
              <a:rPr lang="en-US" sz="1600" dirty="0" err="1">
                <a:solidFill>
                  <a:srgbClr val="3333FF"/>
                </a:solidFill>
              </a:rPr>
              <a:t>sông</a:t>
            </a:r>
            <a:r>
              <a:rPr lang="en-US" sz="1600" dirty="0">
                <a:solidFill>
                  <a:srgbClr val="3333FF"/>
                </a:solidFill>
              </a:rPr>
              <a:t> Q</a:t>
            </a:r>
            <a:r>
              <a:rPr lang="vi-VN" sz="1600" dirty="0">
                <a:solidFill>
                  <a:srgbClr val="3333FF"/>
                </a:solidFill>
              </a:rPr>
              <a:t>uy hoạch chỉnh trị tổng thể</a:t>
            </a:r>
            <a:r>
              <a:rPr lang="en-US" sz="1600" dirty="0" err="1">
                <a:solidFill>
                  <a:srgbClr val="3333FF"/>
                </a:solidFill>
              </a:rPr>
              <a:t>phân</a:t>
            </a:r>
            <a:r>
              <a:rPr lang="en-US" sz="1600" dirty="0">
                <a:solidFill>
                  <a:srgbClr val="3333FF"/>
                </a:solidFill>
              </a:rPr>
              <a:t> </a:t>
            </a:r>
            <a:r>
              <a:rPr lang="en-US" sz="1600" dirty="0" err="1">
                <a:solidFill>
                  <a:srgbClr val="3333FF"/>
                </a:solidFill>
              </a:rPr>
              <a:t>lạch</a:t>
            </a:r>
            <a:r>
              <a:rPr lang="en-US" sz="1600" dirty="0">
                <a:solidFill>
                  <a:srgbClr val="3333FF"/>
                </a:solidFill>
              </a:rPr>
              <a:t> </a:t>
            </a:r>
            <a:r>
              <a:rPr lang="en-US" sz="1600" dirty="0" err="1">
                <a:solidFill>
                  <a:srgbClr val="3333FF"/>
                </a:solidFill>
              </a:rPr>
              <a:t>là</a:t>
            </a:r>
            <a:r>
              <a:rPr lang="en-US" sz="1600" dirty="0">
                <a:solidFill>
                  <a:srgbClr val="3333FF"/>
                </a:solidFill>
              </a:rPr>
              <a:t> </a:t>
            </a:r>
            <a:r>
              <a:rPr lang="en-US" sz="1600" dirty="0" err="1">
                <a:solidFill>
                  <a:srgbClr val="3333FF"/>
                </a:solidFill>
              </a:rPr>
              <a:t>cần</a:t>
            </a:r>
            <a:r>
              <a:rPr lang="en-US" sz="1600" dirty="0">
                <a:solidFill>
                  <a:srgbClr val="3333FF"/>
                </a:solidFill>
              </a:rPr>
              <a:t> </a:t>
            </a:r>
            <a:r>
              <a:rPr lang="en-US" sz="1600" dirty="0" err="1">
                <a:solidFill>
                  <a:srgbClr val="3333FF"/>
                </a:solidFill>
              </a:rPr>
              <a:t>thiết</a:t>
            </a:r>
            <a:r>
              <a:rPr lang="en-US" sz="1600" dirty="0">
                <a:solidFill>
                  <a:srgbClr val="3333FF"/>
                </a:solidFill>
              </a:rPr>
              <a:t>….</a:t>
            </a:r>
          </a:p>
          <a:p>
            <a:pPr marL="285750" indent="-285750">
              <a:spcBef>
                <a:spcPts val="600"/>
              </a:spcBef>
              <a:buFontTx/>
              <a:buChar char="-"/>
            </a:pPr>
            <a:r>
              <a:rPr lang="en-US" sz="1600" dirty="0" err="1">
                <a:solidFill>
                  <a:srgbClr val="3333FF"/>
                </a:solidFill>
              </a:rPr>
              <a:t>Công</a:t>
            </a:r>
            <a:r>
              <a:rPr lang="en-US" sz="1600" dirty="0">
                <a:solidFill>
                  <a:srgbClr val="3333FF"/>
                </a:solidFill>
              </a:rPr>
              <a:t> </a:t>
            </a:r>
            <a:r>
              <a:rPr lang="en-US" sz="1600" dirty="0" err="1">
                <a:solidFill>
                  <a:srgbClr val="3333FF"/>
                </a:solidFill>
              </a:rPr>
              <a:t>tác</a:t>
            </a:r>
            <a:r>
              <a:rPr lang="en-US" sz="1600" dirty="0">
                <a:solidFill>
                  <a:srgbClr val="3333FF"/>
                </a:solidFill>
              </a:rPr>
              <a:t> </a:t>
            </a:r>
            <a:r>
              <a:rPr lang="en-US" sz="1600" dirty="0" err="1">
                <a:solidFill>
                  <a:srgbClr val="3333FF"/>
                </a:solidFill>
              </a:rPr>
              <a:t>duy</a:t>
            </a:r>
            <a:r>
              <a:rPr lang="en-US" sz="1600" dirty="0">
                <a:solidFill>
                  <a:srgbClr val="3333FF"/>
                </a:solidFill>
              </a:rPr>
              <a:t> </a:t>
            </a:r>
            <a:r>
              <a:rPr lang="en-US" sz="1600" dirty="0" err="1">
                <a:solidFill>
                  <a:srgbClr val="3333FF"/>
                </a:solidFill>
              </a:rPr>
              <a:t>tu</a:t>
            </a:r>
            <a:r>
              <a:rPr lang="en-US" sz="1600" dirty="0">
                <a:solidFill>
                  <a:srgbClr val="3333FF"/>
                </a:solidFill>
              </a:rPr>
              <a:t>, </a:t>
            </a:r>
            <a:r>
              <a:rPr lang="en-US" sz="1600" dirty="0" err="1">
                <a:solidFill>
                  <a:srgbClr val="3333FF"/>
                </a:solidFill>
              </a:rPr>
              <a:t>bảo</a:t>
            </a:r>
            <a:r>
              <a:rPr lang="en-US" sz="1600" dirty="0">
                <a:solidFill>
                  <a:srgbClr val="3333FF"/>
                </a:solidFill>
              </a:rPr>
              <a:t> </a:t>
            </a:r>
            <a:r>
              <a:rPr lang="en-US" sz="1600" dirty="0" err="1">
                <a:solidFill>
                  <a:srgbClr val="3333FF"/>
                </a:solidFill>
              </a:rPr>
              <a:t>dưỡng</a:t>
            </a:r>
            <a:r>
              <a:rPr lang="en-US" sz="1600" dirty="0">
                <a:solidFill>
                  <a:srgbClr val="3333FF"/>
                </a:solidFill>
              </a:rPr>
              <a:t> </a:t>
            </a:r>
            <a:r>
              <a:rPr lang="en-US" sz="1600" dirty="0" err="1">
                <a:solidFill>
                  <a:srgbClr val="3333FF"/>
                </a:solidFill>
              </a:rPr>
              <a:t>chưa</a:t>
            </a:r>
            <a:r>
              <a:rPr lang="en-US" sz="1600" dirty="0">
                <a:solidFill>
                  <a:srgbClr val="3333FF"/>
                </a:solidFill>
              </a:rPr>
              <a:t> </a:t>
            </a:r>
            <a:r>
              <a:rPr lang="en-US" sz="1600" dirty="0" err="1">
                <a:solidFill>
                  <a:srgbClr val="3333FF"/>
                </a:solidFill>
              </a:rPr>
              <a:t>được</a:t>
            </a:r>
            <a:r>
              <a:rPr lang="en-US" sz="1600" dirty="0">
                <a:solidFill>
                  <a:srgbClr val="3333FF"/>
                </a:solidFill>
              </a:rPr>
              <a:t> </a:t>
            </a:r>
            <a:r>
              <a:rPr lang="en-US" sz="1600" dirty="0" err="1">
                <a:solidFill>
                  <a:srgbClr val="3333FF"/>
                </a:solidFill>
              </a:rPr>
              <a:t>trú</a:t>
            </a:r>
            <a:r>
              <a:rPr lang="en-US" sz="1600" dirty="0">
                <a:solidFill>
                  <a:srgbClr val="3333FF"/>
                </a:solidFill>
              </a:rPr>
              <a:t> </a:t>
            </a:r>
            <a:r>
              <a:rPr lang="en-US" sz="1600" dirty="0" err="1">
                <a:solidFill>
                  <a:srgbClr val="3333FF"/>
                </a:solidFill>
              </a:rPr>
              <a:t>trọng</a:t>
            </a:r>
            <a:r>
              <a:rPr lang="en-US" sz="1600" dirty="0">
                <a:solidFill>
                  <a:srgbClr val="3333FF"/>
                </a:solidFill>
              </a:rPr>
              <a:t>, </a:t>
            </a:r>
            <a:r>
              <a:rPr lang="en-US" sz="1600" dirty="0" err="1">
                <a:solidFill>
                  <a:srgbClr val="3333FF"/>
                </a:solidFill>
              </a:rPr>
              <a:t>đặc</a:t>
            </a:r>
            <a:r>
              <a:rPr lang="en-US" sz="1600" dirty="0">
                <a:solidFill>
                  <a:srgbClr val="3333FF"/>
                </a:solidFill>
              </a:rPr>
              <a:t> </a:t>
            </a:r>
            <a:r>
              <a:rPr lang="en-US" sz="1600" dirty="0" err="1">
                <a:solidFill>
                  <a:srgbClr val="3333FF"/>
                </a:solidFill>
              </a:rPr>
              <a:t>biệt</a:t>
            </a:r>
            <a:r>
              <a:rPr lang="en-US" sz="1600" dirty="0">
                <a:solidFill>
                  <a:srgbClr val="3333FF"/>
                </a:solidFill>
              </a:rPr>
              <a:t> </a:t>
            </a:r>
            <a:r>
              <a:rPr lang="en-US" sz="1600" dirty="0" err="1">
                <a:solidFill>
                  <a:srgbClr val="3333FF"/>
                </a:solidFill>
              </a:rPr>
              <a:t>các</a:t>
            </a:r>
            <a:r>
              <a:rPr lang="en-US" sz="1600" dirty="0">
                <a:solidFill>
                  <a:srgbClr val="3333FF"/>
                </a:solidFill>
              </a:rPr>
              <a:t> </a:t>
            </a:r>
            <a:r>
              <a:rPr lang="en-US" sz="1600" dirty="0" err="1">
                <a:solidFill>
                  <a:srgbClr val="3333FF"/>
                </a:solidFill>
              </a:rPr>
              <a:t>công</a:t>
            </a:r>
            <a:r>
              <a:rPr lang="en-US" sz="1600" dirty="0">
                <a:solidFill>
                  <a:srgbClr val="3333FF"/>
                </a:solidFill>
              </a:rPr>
              <a:t> </a:t>
            </a:r>
            <a:r>
              <a:rPr lang="en-US" sz="1600" dirty="0" err="1">
                <a:solidFill>
                  <a:srgbClr val="3333FF"/>
                </a:solidFill>
              </a:rPr>
              <a:t>trình</a:t>
            </a:r>
            <a:r>
              <a:rPr lang="en-US" sz="1600" dirty="0">
                <a:solidFill>
                  <a:srgbClr val="3333FF"/>
                </a:solidFill>
              </a:rPr>
              <a:t> </a:t>
            </a:r>
            <a:r>
              <a:rPr lang="en-US" sz="1600" dirty="0" err="1">
                <a:solidFill>
                  <a:srgbClr val="3333FF"/>
                </a:solidFill>
              </a:rPr>
              <a:t>ĐBSCL</a:t>
            </a:r>
            <a:endParaRPr lang="en-US" sz="1600" dirty="0">
              <a:solidFill>
                <a:srgbClr val="3333FF"/>
              </a:solidFill>
            </a:endParaRPr>
          </a:p>
        </p:txBody>
      </p:sp>
      <p:sp>
        <p:nvSpPr>
          <p:cNvPr id="3" name="Date Placeholder 2"/>
          <p:cNvSpPr>
            <a:spLocks noGrp="1"/>
          </p:cNvSpPr>
          <p:nvPr>
            <p:ph type="dt" sz="half" idx="10"/>
          </p:nvPr>
        </p:nvSpPr>
        <p:spPr/>
        <p:txBody>
          <a:bodyPr/>
          <a:lstStyle/>
          <a:p>
            <a:pPr>
              <a:defRPr/>
            </a:pPr>
            <a:fld id="{467E5125-A86E-4D2D-B1E2-108A087E53AE}" type="datetime1">
              <a:rPr lang="en-US" smtClean="0"/>
              <a:t>11/15/2018</a:t>
            </a:fld>
            <a:endParaRPr lang="en-US" dirty="0"/>
          </a:p>
        </p:txBody>
      </p:sp>
    </p:spTree>
    <p:extLst>
      <p:ext uri="{BB962C8B-B14F-4D97-AF65-F5344CB8AC3E}">
        <p14:creationId xmlns:p14="http://schemas.microsoft.com/office/powerpoint/2010/main" val="3500189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37</a:t>
            </a:fld>
            <a:endParaRPr lang="en-US"/>
          </a:p>
        </p:txBody>
      </p:sp>
      <p:graphicFrame>
        <p:nvGraphicFramePr>
          <p:cNvPr id="9" name="Group 18"/>
          <p:cNvGraphicFramePr>
            <a:graphicFrameLocks noGrp="1"/>
          </p:cNvGraphicFramePr>
          <p:nvPr>
            <p:extLst>
              <p:ext uri="{D42A27DB-BD31-4B8C-83A1-F6EECF244321}">
                <p14:modId xmlns:p14="http://schemas.microsoft.com/office/powerpoint/2010/main" val="2112522402"/>
              </p:ext>
            </p:extLst>
          </p:nvPr>
        </p:nvGraphicFramePr>
        <p:xfrm>
          <a:off x="0" y="-45719"/>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3596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92122" y="685800"/>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2000" dirty="0">
                <a:solidFill>
                  <a:srgbClr val="FF0000"/>
                </a:solidFill>
                <a:latin typeface="Arial" panose="020B0604020202020204" pitchFamily="34" charset="0"/>
                <a:cs typeface="Arial" panose="020B0604020202020204" pitchFamily="34" charset="0"/>
              </a:rPr>
              <a:t>3.2 </a:t>
            </a:r>
            <a:r>
              <a:rPr lang="en-US" sz="2000" dirty="0" err="1">
                <a:solidFill>
                  <a:srgbClr val="FF0000"/>
                </a:solidFill>
                <a:latin typeface="Arial" panose="020B0604020202020204" pitchFamily="34" charset="0"/>
                <a:cs typeface="Arial" panose="020B0604020202020204" pitchFamily="34" charset="0"/>
              </a:rPr>
              <a:t>Đánh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giá</a:t>
            </a:r>
            <a:r>
              <a:rPr lang="en-US" sz="2000" dirty="0">
                <a:solidFill>
                  <a:srgbClr val="FF0000"/>
                </a:solidFill>
                <a:latin typeface="Arial" panose="020B0604020202020204" pitchFamily="34" charset="0"/>
                <a:cs typeface="Arial" panose="020B0604020202020204" pitchFamily="34" charset="0"/>
              </a:rPr>
              <a:t> c</a:t>
            </a:r>
            <a:r>
              <a:rPr lang="vi-VN" sz="2000" dirty="0">
                <a:solidFill>
                  <a:srgbClr val="FF0000"/>
                </a:solidFill>
                <a:latin typeface="Arial" panose="020B0604020202020204" pitchFamily="34" charset="0"/>
                <a:cs typeface="Arial" panose="020B0604020202020204" pitchFamily="34" charset="0"/>
              </a:rPr>
              <a:t>ác giải pháp bảo vệ bờ đã thực hiện ở ĐBSCL</a:t>
            </a:r>
            <a:endParaRPr lang="en-US" sz="20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000" dirty="0">
                <a:solidFill>
                  <a:srgbClr val="008000"/>
                </a:solidFill>
                <a:latin typeface="Arial" panose="020B0604020202020204" pitchFamily="34" charset="0"/>
                <a:cs typeface="Arial" panose="020B0604020202020204" pitchFamily="34" charset="0"/>
              </a:rPr>
              <a:t>3.2.2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bán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kiên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cố</a:t>
            </a:r>
            <a:r>
              <a:rPr lang="en-US" sz="2000" dirty="0">
                <a:latin typeface="Arial" panose="020B0604020202020204" pitchFamily="34" charset="0"/>
                <a:cs typeface="Arial" panose="020B0604020202020204" pitchFamily="34" charset="0"/>
              </a:rPr>
              <a:t>	</a:t>
            </a:r>
          </a:p>
        </p:txBody>
      </p:sp>
      <p:sp>
        <p:nvSpPr>
          <p:cNvPr id="2" name="Rectangle 1"/>
          <p:cNvSpPr/>
          <p:nvPr/>
        </p:nvSpPr>
        <p:spPr>
          <a:xfrm>
            <a:off x="478872" y="1477887"/>
            <a:ext cx="8316990" cy="4985980"/>
          </a:xfrm>
          <a:prstGeom prst="rect">
            <a:avLst/>
          </a:prstGeom>
        </p:spPr>
        <p:txBody>
          <a:bodyPr wrap="square">
            <a:spAutoFit/>
          </a:bodyPr>
          <a:lstStyle/>
          <a:p>
            <a:pPr>
              <a:spcBef>
                <a:spcPts val="600"/>
              </a:spcBef>
            </a:pPr>
            <a:r>
              <a:rPr lang="vi-VN" b="1" dirty="0">
                <a:solidFill>
                  <a:srgbClr val="3333FF"/>
                </a:solidFill>
              </a:rPr>
              <a:t>Ưu điểm chung</a:t>
            </a:r>
          </a:p>
          <a:p>
            <a:pPr marL="285750" indent="-285750" defTabSz="177800">
              <a:spcBef>
                <a:spcPts val="600"/>
              </a:spcBef>
              <a:buFontTx/>
              <a:buChar char="-"/>
            </a:pPr>
            <a:r>
              <a:rPr lang="vi-VN" dirty="0">
                <a:solidFill>
                  <a:srgbClr val="3333FF"/>
                </a:solidFill>
              </a:rPr>
              <a:t>Bảo vệ được cơ sở hạ tầng ở mức độ trung bình, với kinh phí không lớn, khống chế được thế sông, ngăn chặn sạt lở tiếp tục xảy ra</a:t>
            </a:r>
          </a:p>
          <a:p>
            <a:pPr>
              <a:spcBef>
                <a:spcPts val="600"/>
              </a:spcBef>
            </a:pPr>
            <a:r>
              <a:rPr lang="en-US" b="1" dirty="0" err="1">
                <a:solidFill>
                  <a:srgbClr val="3333FF"/>
                </a:solidFill>
              </a:rPr>
              <a:t>Nhược</a:t>
            </a:r>
            <a:r>
              <a:rPr lang="vi-VN" b="1" dirty="0">
                <a:solidFill>
                  <a:srgbClr val="3333FF"/>
                </a:solidFill>
              </a:rPr>
              <a:t> điểm chung</a:t>
            </a:r>
          </a:p>
          <a:p>
            <a:pPr marL="285750" indent="-285750">
              <a:spcBef>
                <a:spcPts val="600"/>
              </a:spcBef>
              <a:buFontTx/>
              <a:buChar char="-"/>
            </a:pPr>
            <a:r>
              <a:rPr lang="vi-VN" dirty="0">
                <a:solidFill>
                  <a:srgbClr val="3333FF"/>
                </a:solidFill>
              </a:rPr>
              <a:t>Không có tầng lọc ngược: hầu hết hư hỏng do công trình thiếu hoặc tầng lọc ngược không bảo đảm thóat nước. Dòng chảy thấm (do sóng, mưa, triều…) từ trong bờ ra mang theo đất bờ ra ngoài làm phía sau kè bị rỗng. </a:t>
            </a:r>
            <a:endParaRPr lang="en-US" dirty="0">
              <a:solidFill>
                <a:srgbClr val="3333FF"/>
              </a:solidFill>
            </a:endParaRPr>
          </a:p>
          <a:p>
            <a:pPr marL="285750" indent="-285750">
              <a:spcBef>
                <a:spcPts val="600"/>
              </a:spcBef>
              <a:buFontTx/>
              <a:buChar char="-"/>
            </a:pPr>
            <a:r>
              <a:rPr lang="vi-VN" dirty="0">
                <a:solidFill>
                  <a:srgbClr val="3333FF"/>
                </a:solidFill>
              </a:rPr>
              <a:t>Mất ổn định cục bộ theo phương đứng do xói chân kè</a:t>
            </a:r>
            <a:r>
              <a:rPr lang="en-US" dirty="0">
                <a:solidFill>
                  <a:srgbClr val="3333FF"/>
                </a:solidFill>
              </a:rPr>
              <a:t>,</a:t>
            </a:r>
            <a:r>
              <a:rPr lang="vi-VN" dirty="0">
                <a:solidFill>
                  <a:srgbClr val="3333FF"/>
                </a:solidFill>
              </a:rPr>
              <a:t> chưa dự phòng xói (bảo vệ chân kè đủ sâu dưới tác động của dòng chảy trong sông rạch, dòng chảy do sóng gây ra). Khi đó, chân kè bị rỗng, mái bờ kè bị lún, sụt kéo theo đất, cát theo phương đứng ra ngòai. </a:t>
            </a:r>
            <a:endParaRPr lang="en-US" dirty="0">
              <a:solidFill>
                <a:srgbClr val="3333FF"/>
              </a:solidFill>
            </a:endParaRPr>
          </a:p>
          <a:p>
            <a:pPr marL="285750" indent="-285750">
              <a:spcBef>
                <a:spcPts val="600"/>
              </a:spcBef>
              <a:buFontTx/>
              <a:buChar char="-"/>
            </a:pPr>
            <a:r>
              <a:rPr lang="en-US" dirty="0" err="1">
                <a:solidFill>
                  <a:srgbClr val="3333FF"/>
                </a:solidFill>
              </a:rPr>
              <a:t>Nhiều</a:t>
            </a:r>
            <a:r>
              <a:rPr lang="en-US" dirty="0">
                <a:solidFill>
                  <a:srgbClr val="3333FF"/>
                </a:solidFill>
              </a:rPr>
              <a:t> </a:t>
            </a:r>
            <a:r>
              <a:rPr lang="en-US" dirty="0" err="1">
                <a:solidFill>
                  <a:srgbClr val="3333FF"/>
                </a:solidFill>
              </a:rPr>
              <a:t>công</a:t>
            </a:r>
            <a:r>
              <a:rPr lang="en-US" dirty="0">
                <a:solidFill>
                  <a:srgbClr val="3333FF"/>
                </a:solidFill>
              </a:rPr>
              <a:t> </a:t>
            </a:r>
            <a:r>
              <a:rPr lang="en-US" dirty="0" err="1">
                <a:solidFill>
                  <a:srgbClr val="3333FF"/>
                </a:solidFill>
              </a:rPr>
              <a:t>trình</a:t>
            </a:r>
            <a:r>
              <a:rPr lang="en-US" dirty="0">
                <a:solidFill>
                  <a:srgbClr val="3333FF"/>
                </a:solidFill>
              </a:rPr>
              <a:t> do </a:t>
            </a:r>
            <a:r>
              <a:rPr lang="en-US" dirty="0" err="1">
                <a:solidFill>
                  <a:srgbClr val="3333FF"/>
                </a:solidFill>
              </a:rPr>
              <a:t>nhân</a:t>
            </a:r>
            <a:r>
              <a:rPr lang="en-US" dirty="0">
                <a:solidFill>
                  <a:srgbClr val="3333FF"/>
                </a:solidFill>
              </a:rPr>
              <a:t> </a:t>
            </a:r>
            <a:r>
              <a:rPr lang="en-US" dirty="0" err="1">
                <a:solidFill>
                  <a:srgbClr val="3333FF"/>
                </a:solidFill>
              </a:rPr>
              <a:t>dân</a:t>
            </a:r>
            <a:r>
              <a:rPr lang="en-US" dirty="0">
                <a:solidFill>
                  <a:srgbClr val="3333FF"/>
                </a:solidFill>
              </a:rPr>
              <a:t> </a:t>
            </a:r>
            <a:r>
              <a:rPr lang="en-US" dirty="0" err="1">
                <a:solidFill>
                  <a:srgbClr val="3333FF"/>
                </a:solidFill>
              </a:rPr>
              <a:t>tự</a:t>
            </a:r>
            <a:r>
              <a:rPr lang="en-US" dirty="0">
                <a:solidFill>
                  <a:srgbClr val="3333FF"/>
                </a:solidFill>
              </a:rPr>
              <a:t> </a:t>
            </a:r>
            <a:r>
              <a:rPr lang="en-US" dirty="0" err="1">
                <a:solidFill>
                  <a:srgbClr val="3333FF"/>
                </a:solidFill>
              </a:rPr>
              <a:t>xây</a:t>
            </a:r>
            <a:r>
              <a:rPr lang="en-US" dirty="0">
                <a:solidFill>
                  <a:srgbClr val="3333FF"/>
                </a:solidFill>
              </a:rPr>
              <a:t> </a:t>
            </a:r>
            <a:r>
              <a:rPr lang="en-US" dirty="0" err="1">
                <a:solidFill>
                  <a:srgbClr val="3333FF"/>
                </a:solidFill>
              </a:rPr>
              <a:t>dựng</a:t>
            </a:r>
            <a:r>
              <a:rPr lang="en-US" dirty="0">
                <a:solidFill>
                  <a:srgbClr val="3333FF"/>
                </a:solidFill>
              </a:rPr>
              <a:t>, </a:t>
            </a:r>
            <a:r>
              <a:rPr lang="en-US" dirty="0" err="1">
                <a:solidFill>
                  <a:srgbClr val="3333FF"/>
                </a:solidFill>
              </a:rPr>
              <a:t>không</a:t>
            </a:r>
            <a:r>
              <a:rPr lang="en-US" dirty="0">
                <a:solidFill>
                  <a:srgbClr val="3333FF"/>
                </a:solidFill>
              </a:rPr>
              <a:t> </a:t>
            </a:r>
            <a:r>
              <a:rPr lang="en-US" dirty="0" err="1">
                <a:solidFill>
                  <a:srgbClr val="3333FF"/>
                </a:solidFill>
              </a:rPr>
              <a:t>có</a:t>
            </a:r>
            <a:r>
              <a:rPr lang="en-US" dirty="0">
                <a:solidFill>
                  <a:srgbClr val="3333FF"/>
                </a:solidFill>
              </a:rPr>
              <a:t> </a:t>
            </a:r>
            <a:r>
              <a:rPr lang="en-US" dirty="0" err="1">
                <a:solidFill>
                  <a:srgbClr val="3333FF"/>
                </a:solidFill>
              </a:rPr>
              <a:t>cơ</a:t>
            </a:r>
            <a:r>
              <a:rPr lang="en-US" dirty="0">
                <a:solidFill>
                  <a:srgbClr val="3333FF"/>
                </a:solidFill>
              </a:rPr>
              <a:t> </a:t>
            </a:r>
            <a:r>
              <a:rPr lang="en-US" dirty="0" err="1">
                <a:solidFill>
                  <a:srgbClr val="3333FF"/>
                </a:solidFill>
              </a:rPr>
              <a:t>quan</a:t>
            </a:r>
            <a:r>
              <a:rPr lang="en-US" dirty="0">
                <a:solidFill>
                  <a:srgbClr val="3333FF"/>
                </a:solidFill>
              </a:rPr>
              <a:t> </a:t>
            </a:r>
            <a:r>
              <a:rPr lang="en-US" dirty="0" err="1">
                <a:solidFill>
                  <a:srgbClr val="3333FF"/>
                </a:solidFill>
              </a:rPr>
              <a:t>kiểm</a:t>
            </a:r>
            <a:r>
              <a:rPr lang="en-US" dirty="0">
                <a:solidFill>
                  <a:srgbClr val="3333FF"/>
                </a:solidFill>
              </a:rPr>
              <a:t> </a:t>
            </a:r>
            <a:r>
              <a:rPr lang="en-US" dirty="0" err="1">
                <a:solidFill>
                  <a:srgbClr val="3333FF"/>
                </a:solidFill>
              </a:rPr>
              <a:t>tra</a:t>
            </a:r>
            <a:r>
              <a:rPr lang="en-US" dirty="0">
                <a:solidFill>
                  <a:srgbClr val="3333FF"/>
                </a:solidFill>
              </a:rPr>
              <a:t>, </a:t>
            </a:r>
            <a:r>
              <a:rPr lang="en-US" dirty="0" err="1">
                <a:solidFill>
                  <a:srgbClr val="3333FF"/>
                </a:solidFill>
              </a:rPr>
              <a:t>kiểm</a:t>
            </a:r>
            <a:r>
              <a:rPr lang="en-US" dirty="0">
                <a:solidFill>
                  <a:srgbClr val="3333FF"/>
                </a:solidFill>
              </a:rPr>
              <a:t> </a:t>
            </a:r>
            <a:r>
              <a:rPr lang="en-US" dirty="0" err="1">
                <a:solidFill>
                  <a:srgbClr val="3333FF"/>
                </a:solidFill>
              </a:rPr>
              <a:t>soát</a:t>
            </a:r>
            <a:r>
              <a:rPr lang="en-US" dirty="0">
                <a:solidFill>
                  <a:srgbClr val="3333FF"/>
                </a:solidFill>
              </a:rPr>
              <a:t>, </a:t>
            </a:r>
            <a:r>
              <a:rPr lang="en-US" dirty="0" err="1">
                <a:solidFill>
                  <a:srgbClr val="3333FF"/>
                </a:solidFill>
              </a:rPr>
              <a:t>dẫn</a:t>
            </a:r>
            <a:r>
              <a:rPr lang="en-US" dirty="0">
                <a:solidFill>
                  <a:srgbClr val="3333FF"/>
                </a:solidFill>
              </a:rPr>
              <a:t> </a:t>
            </a:r>
            <a:r>
              <a:rPr lang="en-US" dirty="0" err="1">
                <a:solidFill>
                  <a:srgbClr val="3333FF"/>
                </a:solidFill>
              </a:rPr>
              <a:t>đến</a:t>
            </a:r>
            <a:r>
              <a:rPr lang="en-US" dirty="0">
                <a:solidFill>
                  <a:srgbClr val="3333FF"/>
                </a:solidFill>
              </a:rPr>
              <a:t> </a:t>
            </a:r>
            <a:r>
              <a:rPr lang="en-US" dirty="0" err="1">
                <a:solidFill>
                  <a:srgbClr val="3333FF"/>
                </a:solidFill>
              </a:rPr>
              <a:t>dễ</a:t>
            </a:r>
            <a:r>
              <a:rPr lang="en-US" dirty="0">
                <a:solidFill>
                  <a:srgbClr val="3333FF"/>
                </a:solidFill>
              </a:rPr>
              <a:t> </a:t>
            </a:r>
            <a:r>
              <a:rPr lang="en-US" dirty="0" err="1">
                <a:solidFill>
                  <a:srgbClr val="3333FF"/>
                </a:solidFill>
              </a:rPr>
              <a:t>mất</a:t>
            </a:r>
            <a:r>
              <a:rPr lang="en-US" dirty="0">
                <a:solidFill>
                  <a:srgbClr val="3333FF"/>
                </a:solidFill>
              </a:rPr>
              <a:t> </a:t>
            </a:r>
            <a:r>
              <a:rPr lang="en-US" dirty="0" err="1">
                <a:solidFill>
                  <a:srgbClr val="3333FF"/>
                </a:solidFill>
              </a:rPr>
              <a:t>ổn</a:t>
            </a:r>
            <a:r>
              <a:rPr lang="en-US" dirty="0">
                <a:solidFill>
                  <a:srgbClr val="3333FF"/>
                </a:solidFill>
              </a:rPr>
              <a:t> </a:t>
            </a:r>
            <a:r>
              <a:rPr lang="en-US" dirty="0" err="1">
                <a:solidFill>
                  <a:srgbClr val="3333FF"/>
                </a:solidFill>
              </a:rPr>
              <a:t>định</a:t>
            </a:r>
            <a:r>
              <a:rPr lang="en-US" dirty="0">
                <a:solidFill>
                  <a:srgbClr val="3333FF"/>
                </a:solidFill>
              </a:rPr>
              <a:t>, </a:t>
            </a:r>
            <a:r>
              <a:rPr lang="en-US" dirty="0" err="1">
                <a:solidFill>
                  <a:srgbClr val="3333FF"/>
                </a:solidFill>
              </a:rPr>
              <a:t>lãng</a:t>
            </a:r>
            <a:r>
              <a:rPr lang="en-US" dirty="0">
                <a:solidFill>
                  <a:srgbClr val="3333FF"/>
                </a:solidFill>
              </a:rPr>
              <a:t> </a:t>
            </a:r>
            <a:r>
              <a:rPr lang="en-US" dirty="0" err="1">
                <a:solidFill>
                  <a:srgbClr val="3333FF"/>
                </a:solidFill>
              </a:rPr>
              <a:t>phí</a:t>
            </a:r>
            <a:endParaRPr lang="en-US" dirty="0">
              <a:solidFill>
                <a:srgbClr val="3333FF"/>
              </a:solidFill>
            </a:endParaRPr>
          </a:p>
          <a:p>
            <a:pPr>
              <a:spcBef>
                <a:spcPts val="600"/>
              </a:spcBef>
            </a:pPr>
            <a:endParaRPr lang="vi-VN" dirty="0">
              <a:solidFill>
                <a:srgbClr val="3333FF"/>
              </a:solidFill>
            </a:endParaRPr>
          </a:p>
        </p:txBody>
      </p:sp>
      <p:sp>
        <p:nvSpPr>
          <p:cNvPr id="3" name="Date Placeholder 2"/>
          <p:cNvSpPr>
            <a:spLocks noGrp="1"/>
          </p:cNvSpPr>
          <p:nvPr>
            <p:ph type="dt" sz="half" idx="10"/>
          </p:nvPr>
        </p:nvSpPr>
        <p:spPr/>
        <p:txBody>
          <a:bodyPr/>
          <a:lstStyle/>
          <a:p>
            <a:pPr>
              <a:defRPr/>
            </a:pPr>
            <a:fld id="{A6CF3E5F-89B7-4D9E-AABA-87121ED67990}" type="datetime1">
              <a:rPr lang="en-US" smtClean="0"/>
              <a:t>11/15/2018</a:t>
            </a:fld>
            <a:endParaRPr lang="en-US"/>
          </a:p>
        </p:txBody>
      </p:sp>
    </p:spTree>
    <p:extLst>
      <p:ext uri="{BB962C8B-B14F-4D97-AF65-F5344CB8AC3E}">
        <p14:creationId xmlns:p14="http://schemas.microsoft.com/office/powerpoint/2010/main" val="3882987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2BBCC2-7D15-4488-9AEA-D641E32B5C64}" type="slidenum">
              <a:rPr lang="en-US" smtClean="0"/>
              <a:pPr>
                <a:defRPr/>
              </a:pPr>
              <a:t>38</a:t>
            </a:fld>
            <a:endParaRPr lang="en-US"/>
          </a:p>
        </p:txBody>
      </p:sp>
      <p:graphicFrame>
        <p:nvGraphicFramePr>
          <p:cNvPr id="9" name="Group 18"/>
          <p:cNvGraphicFramePr>
            <a:graphicFrameLocks noGrp="1"/>
          </p:cNvGraphicFramePr>
          <p:nvPr>
            <p:extLst>
              <p:ext uri="{D42A27DB-BD31-4B8C-83A1-F6EECF244321}">
                <p14:modId xmlns:p14="http://schemas.microsoft.com/office/powerpoint/2010/main" val="3310511759"/>
              </p:ext>
            </p:extLst>
          </p:nvPr>
        </p:nvGraphicFramePr>
        <p:xfrm>
          <a:off x="0" y="-45719"/>
          <a:ext cx="9144000" cy="1036320"/>
        </p:xfrm>
        <a:graphic>
          <a:graphicData uri="http://schemas.openxmlformats.org/drawingml/2006/table">
            <a:tbl>
              <a:tblPr/>
              <a:tblGrid>
                <a:gridCol w="6934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560068">
                <a:tc>
                  <a:txBody>
                    <a:bodyPr/>
                    <a:lstStyle/>
                    <a:p>
                      <a:pPr marL="573088" marR="0" indent="-573088"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Arial" pitchFamily="34" charset="0"/>
                          <a:cs typeface="Arial" pitchFamily="34" charset="0"/>
                        </a:rPr>
                        <a:t>3</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tt</a:t>
                      </a:r>
                      <a:r>
                        <a:rPr lang="en-US" sz="2000" b="1" baseline="0" dirty="0">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Hiện</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trạng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công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trình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bảo</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vệ</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bờ</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sông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kênh</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rạch</a:t>
                      </a:r>
                      <a:endParaRPr lang="en-US" sz="2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3596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3763"/>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CC"/>
                        </a:solidFill>
                        <a:effectLst/>
                        <a:latin typeface="Constantia" pitchFamily="18" charset="0"/>
                      </a:endParaRPr>
                    </a:p>
                  </a:txBody>
                  <a:tcPr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7" name="Rectangle 3"/>
          <p:cNvSpPr txBox="1">
            <a:spLocks noChangeArrowheads="1"/>
          </p:cNvSpPr>
          <p:nvPr/>
        </p:nvSpPr>
        <p:spPr bwMode="gray">
          <a:xfrm>
            <a:off x="92122" y="457200"/>
            <a:ext cx="8784976" cy="79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buNone/>
            </a:pPr>
            <a:r>
              <a:rPr lang="en-US" sz="2000" dirty="0">
                <a:solidFill>
                  <a:srgbClr val="FF0000"/>
                </a:solidFill>
                <a:latin typeface="Arial" panose="020B0604020202020204" pitchFamily="34" charset="0"/>
                <a:cs typeface="Arial" panose="020B0604020202020204" pitchFamily="34" charset="0"/>
              </a:rPr>
              <a:t>3.2 </a:t>
            </a:r>
            <a:r>
              <a:rPr lang="en-US" sz="2000" dirty="0" err="1">
                <a:solidFill>
                  <a:srgbClr val="FF0000"/>
                </a:solidFill>
                <a:latin typeface="Arial" panose="020B0604020202020204" pitchFamily="34" charset="0"/>
                <a:cs typeface="Arial" panose="020B0604020202020204" pitchFamily="34" charset="0"/>
              </a:rPr>
              <a:t>Đánh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giá</a:t>
            </a:r>
            <a:r>
              <a:rPr lang="en-US" sz="2000" dirty="0">
                <a:solidFill>
                  <a:srgbClr val="FF0000"/>
                </a:solidFill>
                <a:latin typeface="Arial" panose="020B0604020202020204" pitchFamily="34" charset="0"/>
                <a:cs typeface="Arial" panose="020B0604020202020204" pitchFamily="34" charset="0"/>
              </a:rPr>
              <a:t> c</a:t>
            </a:r>
            <a:r>
              <a:rPr lang="vi-VN" sz="2000" dirty="0">
                <a:solidFill>
                  <a:srgbClr val="FF0000"/>
                </a:solidFill>
                <a:latin typeface="Arial" panose="020B0604020202020204" pitchFamily="34" charset="0"/>
                <a:cs typeface="Arial" panose="020B0604020202020204" pitchFamily="34" charset="0"/>
              </a:rPr>
              <a:t>ác giải pháp bảo vệ bờ đã thực hiện ở ĐBSCL</a:t>
            </a:r>
            <a:endParaRPr lang="en-US" sz="2000"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000" dirty="0">
                <a:solidFill>
                  <a:srgbClr val="008000"/>
                </a:solidFill>
                <a:latin typeface="Arial" panose="020B0604020202020204" pitchFamily="34" charset="0"/>
                <a:cs typeface="Arial" panose="020B0604020202020204" pitchFamily="34" charset="0"/>
              </a:rPr>
              <a:t>3.2.3+4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dân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gian</a:t>
            </a:r>
            <a:r>
              <a:rPr lang="en-US" sz="2000" dirty="0">
                <a:solidFill>
                  <a:srgbClr val="008000"/>
                </a:solidFill>
                <a:latin typeface="Arial" panose="020B0604020202020204" pitchFamily="34" charset="0"/>
                <a:cs typeface="Arial" panose="020B0604020202020204" pitchFamily="34" charset="0"/>
              </a:rPr>
              <a:t> + </a:t>
            </a:r>
            <a:r>
              <a:rPr lang="en-US" sz="2000" dirty="0" err="1">
                <a:solidFill>
                  <a:srgbClr val="008000"/>
                </a:solidFill>
                <a:latin typeface="Arial" panose="020B0604020202020204" pitchFamily="34" charset="0"/>
                <a:cs typeface="Arial" panose="020B0604020202020204" pitchFamily="34" charset="0"/>
              </a:rPr>
              <a:t>công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trồng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p>
        </p:txBody>
      </p:sp>
      <p:sp>
        <p:nvSpPr>
          <p:cNvPr id="2" name="Rectangle 1"/>
          <p:cNvSpPr/>
          <p:nvPr/>
        </p:nvSpPr>
        <p:spPr>
          <a:xfrm>
            <a:off x="522210" y="1143000"/>
            <a:ext cx="8354888" cy="5570756"/>
          </a:xfrm>
          <a:prstGeom prst="rect">
            <a:avLst/>
          </a:prstGeom>
        </p:spPr>
        <p:txBody>
          <a:bodyPr wrap="square">
            <a:spAutoFit/>
          </a:bodyPr>
          <a:lstStyle/>
          <a:p>
            <a:pPr>
              <a:spcBef>
                <a:spcPts val="600"/>
              </a:spcBef>
            </a:pPr>
            <a:r>
              <a:rPr lang="vi-VN" sz="1700" b="1" dirty="0">
                <a:solidFill>
                  <a:srgbClr val="3333FF"/>
                </a:solidFill>
              </a:rPr>
              <a:t>Ưu điểm chung</a:t>
            </a:r>
          </a:p>
          <a:p>
            <a:pPr marL="285750" indent="-285750" defTabSz="177800">
              <a:spcBef>
                <a:spcPts val="600"/>
              </a:spcBef>
              <a:buFontTx/>
              <a:buChar char="-"/>
            </a:pPr>
            <a:r>
              <a:rPr lang="vi-VN" sz="1700" dirty="0">
                <a:solidFill>
                  <a:srgbClr val="3333FF"/>
                </a:solidFill>
              </a:rPr>
              <a:t>Đơn giản, ít tốn kém - hiệu qủa rộng; </a:t>
            </a:r>
          </a:p>
          <a:p>
            <a:pPr marL="285750" indent="-285750" defTabSz="177800">
              <a:spcBef>
                <a:spcPts val="600"/>
              </a:spcBef>
              <a:buFontTx/>
              <a:buChar char="-"/>
            </a:pPr>
            <a:r>
              <a:rPr lang="vi-VN" sz="1700" dirty="0">
                <a:solidFill>
                  <a:srgbClr val="3333FF"/>
                </a:solidFill>
              </a:rPr>
              <a:t>Về mặt thủy lực: tạo ra sức cản lớn, giảm năng lượng của sóng và dòng chảy, giảm khả năng bị phá vỡ kết cấu đất bờ sông;</a:t>
            </a:r>
            <a:endParaRPr lang="en-US" sz="1700" dirty="0">
              <a:solidFill>
                <a:srgbClr val="3333FF"/>
              </a:solidFill>
            </a:endParaRPr>
          </a:p>
          <a:p>
            <a:pPr marL="285750" indent="-285750" defTabSz="177800">
              <a:spcBef>
                <a:spcPts val="600"/>
              </a:spcBef>
              <a:buFontTx/>
              <a:buChar char="-"/>
            </a:pPr>
            <a:r>
              <a:rPr lang="vi-VN" sz="1700" dirty="0">
                <a:solidFill>
                  <a:srgbClr val="3333FF"/>
                </a:solidFill>
              </a:rPr>
              <a:t>Về mặt địa chất thổ nhưỡng: rễ ăn vào bờ, tăng độ chặt, chỉ tiêu cơ lý của đất, tăng khả năng chống xói;</a:t>
            </a:r>
            <a:endParaRPr lang="en-US" sz="1700" dirty="0">
              <a:solidFill>
                <a:srgbClr val="3333FF"/>
              </a:solidFill>
            </a:endParaRPr>
          </a:p>
          <a:p>
            <a:pPr marL="285750" indent="-285750" defTabSz="177800">
              <a:spcBef>
                <a:spcPts val="600"/>
              </a:spcBef>
              <a:buFontTx/>
              <a:buChar char="-"/>
            </a:pPr>
            <a:r>
              <a:rPr lang="vi-VN" sz="1700" dirty="0">
                <a:solidFill>
                  <a:srgbClr val="3333FF"/>
                </a:solidFill>
              </a:rPr>
              <a:t>Về kết cấu: cọc, cừ gỗ có tác dụng chống lại lực ngang. Các bao tải cát, xà bần (gạch vỡ) có góc ma sát trong lớn, làm giảm áp lực ngang tác dụng lên kết cấu. </a:t>
            </a:r>
          </a:p>
          <a:p>
            <a:pPr>
              <a:spcBef>
                <a:spcPts val="600"/>
              </a:spcBef>
            </a:pPr>
            <a:r>
              <a:rPr lang="en-US" sz="1700" b="1" dirty="0" err="1">
                <a:solidFill>
                  <a:srgbClr val="3333FF"/>
                </a:solidFill>
              </a:rPr>
              <a:t>Nhược</a:t>
            </a:r>
            <a:r>
              <a:rPr lang="vi-VN" sz="1700" b="1" dirty="0">
                <a:solidFill>
                  <a:srgbClr val="3333FF"/>
                </a:solidFill>
              </a:rPr>
              <a:t> điểm chung</a:t>
            </a:r>
          </a:p>
          <a:p>
            <a:pPr marL="285750" indent="-285750">
              <a:spcBef>
                <a:spcPts val="600"/>
              </a:spcBef>
              <a:buFontTx/>
              <a:buChar char="-"/>
            </a:pPr>
            <a:r>
              <a:rPr lang="vi-VN" sz="1700" dirty="0">
                <a:solidFill>
                  <a:srgbClr val="3333FF"/>
                </a:solidFill>
              </a:rPr>
              <a:t>Chỉ có thể tồn tại được ở nơi có chiều sâu dòng chảy nhỏ, tốc độ thấp, </a:t>
            </a:r>
            <a:endParaRPr lang="en-US" sz="1700" dirty="0">
              <a:solidFill>
                <a:srgbClr val="3333FF"/>
              </a:solidFill>
            </a:endParaRPr>
          </a:p>
          <a:p>
            <a:pPr marL="285750" indent="-285750">
              <a:spcBef>
                <a:spcPts val="600"/>
              </a:spcBef>
              <a:buFontTx/>
              <a:buChar char="-"/>
            </a:pPr>
            <a:r>
              <a:rPr lang="vi-VN" sz="1700" dirty="0">
                <a:solidFill>
                  <a:srgbClr val="3333FF"/>
                </a:solidFill>
              </a:rPr>
              <a:t>Hầu hết các công trình đơn giản dựa trên kinh nghiệm của nhân dân, chưa có tổng kết, hướng dẫn của các cơ quan chức năng.  </a:t>
            </a:r>
            <a:endParaRPr lang="en-US" sz="1700" dirty="0">
              <a:solidFill>
                <a:srgbClr val="3333FF"/>
              </a:solidFill>
            </a:endParaRPr>
          </a:p>
          <a:p>
            <a:pPr marL="285750" indent="-285750">
              <a:spcBef>
                <a:spcPts val="600"/>
              </a:spcBef>
              <a:buFontTx/>
              <a:buChar char="-"/>
            </a:pPr>
            <a:r>
              <a:rPr lang="vi-VN" sz="1700" dirty="0">
                <a:solidFill>
                  <a:srgbClr val="3333FF"/>
                </a:solidFill>
              </a:rPr>
              <a:t>Các loại phên liếp, cọc cừ gỗ dễ bị mục nát trong môi trường mực nước, nhiệt độ thay đổi, nhất là ở các vùng có mực nước dao động do triều;</a:t>
            </a:r>
            <a:endParaRPr lang="en-US" sz="1700" dirty="0">
              <a:solidFill>
                <a:srgbClr val="3333FF"/>
              </a:solidFill>
            </a:endParaRPr>
          </a:p>
          <a:p>
            <a:pPr marL="285750" indent="-285750">
              <a:spcBef>
                <a:spcPts val="600"/>
              </a:spcBef>
              <a:buFontTx/>
              <a:buChar char="-"/>
            </a:pPr>
            <a:r>
              <a:rPr lang="vi-VN" sz="1700" dirty="0">
                <a:solidFill>
                  <a:srgbClr val="3333FF"/>
                </a:solidFill>
              </a:rPr>
              <a:t>Chưa có</a:t>
            </a:r>
            <a:r>
              <a:rPr lang="en-US" sz="1700" dirty="0">
                <a:solidFill>
                  <a:srgbClr val="3333FF"/>
                </a:solidFill>
              </a:rPr>
              <a:t> </a:t>
            </a:r>
            <a:r>
              <a:rPr lang="en-US" sz="1700" dirty="0" err="1">
                <a:solidFill>
                  <a:srgbClr val="3333FF"/>
                </a:solidFill>
              </a:rPr>
              <a:t>nghiên</a:t>
            </a:r>
            <a:r>
              <a:rPr lang="en-US" sz="1700" dirty="0">
                <a:solidFill>
                  <a:srgbClr val="3333FF"/>
                </a:solidFill>
              </a:rPr>
              <a:t> </a:t>
            </a:r>
            <a:r>
              <a:rPr lang="en-US" sz="1700" dirty="0" err="1">
                <a:solidFill>
                  <a:srgbClr val="3333FF"/>
                </a:solidFill>
              </a:rPr>
              <a:t>cứu</a:t>
            </a:r>
            <a:r>
              <a:rPr lang="en-US" sz="1700" dirty="0">
                <a:solidFill>
                  <a:srgbClr val="3333FF"/>
                </a:solidFill>
              </a:rPr>
              <a:t> </a:t>
            </a:r>
            <a:r>
              <a:rPr lang="en-US" sz="1700" dirty="0" err="1">
                <a:solidFill>
                  <a:srgbClr val="3333FF"/>
                </a:solidFill>
              </a:rPr>
              <a:t>tổng</a:t>
            </a:r>
            <a:r>
              <a:rPr lang="en-US" sz="1700" dirty="0">
                <a:solidFill>
                  <a:srgbClr val="3333FF"/>
                </a:solidFill>
              </a:rPr>
              <a:t> </a:t>
            </a:r>
            <a:r>
              <a:rPr lang="en-US" sz="1700" dirty="0" err="1">
                <a:solidFill>
                  <a:srgbClr val="3333FF"/>
                </a:solidFill>
              </a:rPr>
              <a:t>kết</a:t>
            </a:r>
            <a:r>
              <a:rPr lang="vi-VN" sz="1700" dirty="0">
                <a:solidFill>
                  <a:srgbClr val="3333FF"/>
                </a:solidFill>
              </a:rPr>
              <a:t> loại dạng cây phù hợp áp dụng cho các vùng có những điều kiện tự nhiên khác nhau.</a:t>
            </a:r>
          </a:p>
          <a:p>
            <a:pPr>
              <a:spcBef>
                <a:spcPts val="600"/>
              </a:spcBef>
            </a:pPr>
            <a:endParaRPr lang="vi-VN" sz="1700" dirty="0">
              <a:solidFill>
                <a:srgbClr val="3333FF"/>
              </a:solidFill>
            </a:endParaRPr>
          </a:p>
        </p:txBody>
      </p:sp>
      <p:sp>
        <p:nvSpPr>
          <p:cNvPr id="3" name="Date Placeholder 2"/>
          <p:cNvSpPr>
            <a:spLocks noGrp="1"/>
          </p:cNvSpPr>
          <p:nvPr>
            <p:ph type="dt" sz="half" idx="10"/>
          </p:nvPr>
        </p:nvSpPr>
        <p:spPr/>
        <p:txBody>
          <a:bodyPr/>
          <a:lstStyle/>
          <a:p>
            <a:pPr>
              <a:defRPr/>
            </a:pPr>
            <a:fld id="{FBE7E6EA-608D-45AF-A152-A8137A4D0EFE}" type="datetime1">
              <a:rPr lang="en-US" smtClean="0"/>
              <a:t>11/15/2018</a:t>
            </a:fld>
            <a:endParaRPr lang="en-US"/>
          </a:p>
        </p:txBody>
      </p:sp>
    </p:spTree>
    <p:extLst>
      <p:ext uri="{BB962C8B-B14F-4D97-AF65-F5344CB8AC3E}">
        <p14:creationId xmlns:p14="http://schemas.microsoft.com/office/powerpoint/2010/main" val="347886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AB67291-A65A-48BB-9188-ADD5533136E2}" type="slidenum">
              <a:rPr lang="en-US" smtClean="0"/>
              <a:pPr>
                <a:defRPr/>
              </a:pPr>
              <a:t>39</a:t>
            </a:fld>
            <a:endParaRPr lang="en-US"/>
          </a:p>
        </p:txBody>
      </p:sp>
      <p:pic>
        <p:nvPicPr>
          <p:cNvPr id="26628" name="Picture 3" descr="DSC_03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468091"/>
            <a:ext cx="3012216" cy="22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IMG_1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05000"/>
            <a:ext cx="2209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IMG_14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050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6"/>
          <p:cNvSpPr>
            <a:spLocks noChangeArrowheads="1"/>
          </p:cNvSpPr>
          <p:nvPr/>
        </p:nvSpPr>
        <p:spPr bwMode="auto">
          <a:xfrm>
            <a:off x="838200" y="1077913"/>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Hydroblocks</a:t>
            </a:r>
            <a:r>
              <a:rPr lang="en-US" altLang="en-US" sz="1800" dirty="0">
                <a:solidFill>
                  <a:srgbClr val="002060"/>
                </a:solidFill>
                <a:latin typeface="Arial" charset="0"/>
                <a:cs typeface="Arial" charset="0"/>
              </a:rPr>
              <a:t>, geotextile </a:t>
            </a:r>
            <a:r>
              <a:rPr lang="en-US" altLang="en-US" sz="1800" dirty="0" err="1">
                <a:solidFill>
                  <a:srgbClr val="002060"/>
                </a:solidFill>
                <a:latin typeface="Arial" charset="0"/>
                <a:cs typeface="Arial" charset="0"/>
              </a:rPr>
              <a:t>lưới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vải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địa</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tại</a:t>
            </a:r>
            <a:r>
              <a:rPr lang="en-US" altLang="en-US" sz="1800" dirty="0">
                <a:solidFill>
                  <a:srgbClr val="002060"/>
                </a:solidFill>
                <a:latin typeface="Arial" charset="0"/>
                <a:cs typeface="Arial" charset="0"/>
              </a:rPr>
              <a:t> </a:t>
            </a:r>
            <a:r>
              <a:rPr lang="en-US" altLang="en-US" sz="1800" dirty="0">
                <a:solidFill>
                  <a:srgbClr val="FF0000"/>
                </a:solidFill>
                <a:latin typeface="Arial" charset="0"/>
                <a:cs typeface="Arial" charset="0"/>
              </a:rPr>
              <a:t> Netherlands</a:t>
            </a:r>
          </a:p>
        </p:txBody>
      </p:sp>
      <p:sp>
        <p:nvSpPr>
          <p:cNvPr id="26632" name="Rectangle 8"/>
          <p:cNvSpPr>
            <a:spLocks noChangeArrowheads="1"/>
          </p:cNvSpPr>
          <p:nvPr/>
        </p:nvSpPr>
        <p:spPr bwMode="auto">
          <a:xfrm>
            <a:off x="838200" y="3886200"/>
            <a:ext cx="6408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Cục</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bê</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tông</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lát</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mái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tại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Tiền</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Giang</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và</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Bình</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Thuận</a:t>
            </a:r>
            <a:r>
              <a:rPr lang="en-US" altLang="en-US" sz="1800" dirty="0">
                <a:solidFill>
                  <a:srgbClr val="002060"/>
                </a:solidFill>
                <a:latin typeface="Arial" charset="0"/>
                <a:cs typeface="Arial" charset="0"/>
              </a:rPr>
              <a:t> - </a:t>
            </a:r>
            <a:r>
              <a:rPr lang="en-US" altLang="en-US" sz="1800" dirty="0">
                <a:solidFill>
                  <a:srgbClr val="FF0000"/>
                </a:solidFill>
                <a:latin typeface="Arial" charset="0"/>
                <a:cs typeface="Arial" charset="0"/>
              </a:rPr>
              <a:t>Vietnam</a:t>
            </a:r>
            <a:endParaRPr lang="en-US" altLang="en-US" sz="1800" dirty="0">
              <a:solidFill>
                <a:srgbClr val="FF0000"/>
              </a:solidFill>
              <a:latin typeface="Verdana" pitchFamily="34" charset="0"/>
            </a:endParaRPr>
          </a:p>
        </p:txBody>
      </p:sp>
      <p:pic>
        <p:nvPicPr>
          <p:cNvPr id="266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667500" y="1412875"/>
            <a:ext cx="19018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E:\1__De tai NN 2015\DIEU TRA THUC DIA\1__Hinh anh dieu tra DTNN KC08.18__T10-2014\20141023_1535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4500311"/>
            <a:ext cx="3581400" cy="22062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fld id="{B088A0BB-BB79-4BAD-8110-CA94C6972428}" type="datetime1">
              <a:rPr lang="en-US" smtClean="0"/>
              <a:t>11/15/2018</a:t>
            </a:fld>
            <a:endParaRPr lang="en-US"/>
          </a:p>
        </p:txBody>
      </p:sp>
      <p:graphicFrame>
        <p:nvGraphicFramePr>
          <p:cNvPr id="13" name="Group 18"/>
          <p:cNvGraphicFramePr>
            <a:graphicFrameLocks noGrp="1"/>
          </p:cNvGraphicFramePr>
          <p:nvPr>
            <p:extLst>
              <p:ext uri="{D42A27DB-BD31-4B8C-83A1-F6EECF244321}">
                <p14:modId xmlns:p14="http://schemas.microsoft.com/office/powerpoint/2010/main" val="4088341767"/>
              </p:ext>
            </p:extLst>
          </p:nvPr>
        </p:nvGraphicFramePr>
        <p:xfrm>
          <a:off x="228600" y="266481"/>
          <a:ext cx="9067800" cy="792164"/>
        </p:xfrm>
        <a:graphic>
          <a:graphicData uri="http://schemas.openxmlformats.org/drawingml/2006/table">
            <a:tbl>
              <a:tblPr/>
              <a:tblGrid>
                <a:gridCol w="5282119">
                  <a:extLst>
                    <a:ext uri="{9D8B030D-6E8A-4147-A177-3AD203B41FA5}">
                      <a16:colId xmlns:a16="http://schemas.microsoft.com/office/drawing/2014/main" val="20000"/>
                    </a:ext>
                  </a:extLst>
                </a:gridCol>
                <a:gridCol w="3785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các</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giải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pháp</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bảo</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vệ</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itchFamily="34" charset="0"/>
                          <a:cs typeface="Arial" pitchFamily="34" charset="0"/>
                        </a:rPr>
                        <a:t>3.1.1 </a:t>
                      </a:r>
                      <a:r>
                        <a:rPr lang="en-US" sz="1800" b="1" dirty="0" err="1">
                          <a:solidFill>
                            <a:srgbClr val="C00000"/>
                          </a:solidFill>
                          <a:latin typeface="Arial" pitchFamily="34" charset="0"/>
                          <a:cs typeface="Arial" pitchFamily="34" charset="0"/>
                        </a:rPr>
                        <a:t>Kinh</a:t>
                      </a:r>
                      <a:r>
                        <a:rPr lang="en-US" sz="1800" b="1" dirty="0">
                          <a:solidFill>
                            <a:srgbClr val="C00000"/>
                          </a:solidFill>
                          <a:latin typeface="Arial" pitchFamily="34" charset="0"/>
                          <a:cs typeface="Arial" pitchFamily="34" charset="0"/>
                        </a:rPr>
                        <a:t> </a:t>
                      </a:r>
                      <a:r>
                        <a:rPr lang="en-US" sz="1800" b="1" dirty="0" err="1">
                          <a:solidFill>
                            <a:srgbClr val="C00000"/>
                          </a:solidFill>
                          <a:latin typeface="Arial" pitchFamily="34" charset="0"/>
                          <a:cs typeface="Arial" pitchFamily="34" charset="0"/>
                        </a:rPr>
                        <a:t>nghiệm</a:t>
                      </a:r>
                      <a:r>
                        <a:rPr lang="en-US" sz="1800" b="1" baseline="0" dirty="0">
                          <a:solidFill>
                            <a:srgbClr val="C00000"/>
                          </a:solidFill>
                          <a:latin typeface="Arial" pitchFamily="34" charset="0"/>
                          <a:cs typeface="Arial" pitchFamily="34" charset="0"/>
                        </a:rPr>
                        <a:t> </a:t>
                      </a:r>
                      <a:r>
                        <a:rPr lang="en-US" sz="1800" b="1" baseline="0" dirty="0" err="1">
                          <a:solidFill>
                            <a:srgbClr val="C00000"/>
                          </a:solidFill>
                          <a:latin typeface="Arial" pitchFamily="34" charset="0"/>
                          <a:cs typeface="Arial" pitchFamily="34" charset="0"/>
                        </a:rPr>
                        <a:t>trong</a:t>
                      </a:r>
                      <a:r>
                        <a:rPr lang="en-US" sz="1800" b="1" baseline="0" dirty="0">
                          <a:solidFill>
                            <a:srgbClr val="C00000"/>
                          </a:solidFill>
                          <a:latin typeface="Arial" pitchFamily="34" charset="0"/>
                          <a:cs typeface="Arial" pitchFamily="34" charset="0"/>
                        </a:rPr>
                        <a:t>/</a:t>
                      </a:r>
                      <a:r>
                        <a:rPr lang="en-US" sz="1800" b="1" baseline="0" dirty="0" err="1">
                          <a:solidFill>
                            <a:srgbClr val="C00000"/>
                          </a:solidFill>
                          <a:latin typeface="Arial" pitchFamily="34" charset="0"/>
                          <a:cs typeface="Arial" pitchFamily="34" charset="0"/>
                        </a:rPr>
                        <a:t>ngoài</a:t>
                      </a:r>
                      <a:r>
                        <a:rPr lang="en-US" sz="1800" b="1" baseline="0" dirty="0">
                          <a:solidFill>
                            <a:srgbClr val="C00000"/>
                          </a:solidFill>
                          <a:latin typeface="Arial" pitchFamily="34" charset="0"/>
                          <a:cs typeface="Arial" pitchFamily="34" charset="0"/>
                        </a:rPr>
                        <a:t> n</a:t>
                      </a:r>
                      <a:endParaRPr lang="en-US" sz="1800" b="1" dirty="0">
                        <a:solidFill>
                          <a:srgbClr val="C0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89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3.1 </a:t>
                      </a:r>
                      <a:r>
                        <a:rPr lang="en-US" sz="2000" b="1" dirty="0" err="1">
                          <a:solidFill>
                            <a:srgbClr val="3333FF"/>
                          </a:solidFill>
                          <a:latin typeface="Arial" pitchFamily="34" charset="0"/>
                          <a:cs typeface="Arial" pitchFamily="34" charset="0"/>
                        </a:rPr>
                        <a:t>Giải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pháp</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công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trình</a:t>
                      </a: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1600" b="0" i="0" u="none" strike="noStrike" cap="none" normalizeH="0" baseline="0" dirty="0" err="1">
                          <a:ln>
                            <a:noFill/>
                          </a:ln>
                          <a:solidFill>
                            <a:schemeClr val="tx1"/>
                          </a:solidFill>
                          <a:effectLst/>
                          <a:latin typeface="Arial" pitchFamily="34" charset="0"/>
                          <a:cs typeface="Arial" pitchFamily="34" charset="0"/>
                        </a:rPr>
                        <a:t>Bảo</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vệ</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trực</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tiếp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Kè</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lát</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mái</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3</a:t>
            </a:r>
          </a:p>
        </p:txBody>
      </p:sp>
    </p:spTree>
    <p:extLst>
      <p:ext uri="{BB962C8B-B14F-4D97-AF65-F5344CB8AC3E}">
        <p14:creationId xmlns:p14="http://schemas.microsoft.com/office/powerpoint/2010/main" val="273531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20B74C-DBE5-4927-A410-F72383287E38}"/>
              </a:ext>
            </a:extLst>
          </p:cNvPr>
          <p:cNvSpPr>
            <a:spLocks noGrp="1"/>
          </p:cNvSpPr>
          <p:nvPr>
            <p:ph type="sldNum" sz="quarter" idx="12"/>
          </p:nvPr>
        </p:nvSpPr>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FDA9B81-F770-4BA3-AE36-3BBBD13E8EBD}" type="slidenum">
              <a:rPr lang="en-US" altLang="en-US">
                <a:solidFill>
                  <a:srgbClr val="045C75"/>
                </a:solidFill>
              </a:rPr>
              <a:pPr eaLnBrk="1" hangingPunct="1"/>
              <a:t>4</a:t>
            </a:fld>
            <a:endParaRPr lang="en-US" altLang="en-US">
              <a:solidFill>
                <a:srgbClr val="045C75"/>
              </a:solidFill>
            </a:endParaRPr>
          </a:p>
        </p:txBody>
      </p:sp>
      <p:pic>
        <p:nvPicPr>
          <p:cNvPr id="8" name="Content Placeholder 5" descr="Screen Clipping">
            <a:extLst>
              <a:ext uri="{FF2B5EF4-FFF2-40B4-BE49-F238E27FC236}">
                <a16:creationId xmlns:a16="http://schemas.microsoft.com/office/drawing/2014/main" id="{0BDA9531-F807-47B1-B023-C6535365D77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838200"/>
            <a:ext cx="4724400" cy="5746750"/>
          </a:xfrm>
        </p:spPr>
      </p:pic>
      <p:sp>
        <p:nvSpPr>
          <p:cNvPr id="9" name="Oval 8">
            <a:extLst>
              <a:ext uri="{FF2B5EF4-FFF2-40B4-BE49-F238E27FC236}">
                <a16:creationId xmlns:a16="http://schemas.microsoft.com/office/drawing/2014/main" id="{1B638F77-8656-4BBB-B50F-63291987ADB8}"/>
              </a:ext>
            </a:extLst>
          </p:cNvPr>
          <p:cNvSpPr/>
          <p:nvPr/>
        </p:nvSpPr>
        <p:spPr>
          <a:xfrm>
            <a:off x="2743200" y="5337175"/>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descr="Screen Clipping">
            <a:extLst>
              <a:ext uri="{FF2B5EF4-FFF2-40B4-BE49-F238E27FC236}">
                <a16:creationId xmlns:a16="http://schemas.microsoft.com/office/drawing/2014/main" id="{A9E48208-3823-48EE-BB08-4C21F4A449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14400"/>
            <a:ext cx="337661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039A660E-DF06-4241-A5CE-E819ED64C8A6}"/>
              </a:ext>
            </a:extLst>
          </p:cNvPr>
          <p:cNvCxnSpPr/>
          <p:nvPr/>
        </p:nvCxnSpPr>
        <p:spPr>
          <a:xfrm flipV="1">
            <a:off x="3200400" y="1066800"/>
            <a:ext cx="2209800" cy="4375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250BC-85C5-4E44-BDA9-6C5F4FA7D55B}"/>
              </a:ext>
            </a:extLst>
          </p:cNvPr>
          <p:cNvCxnSpPr/>
          <p:nvPr/>
        </p:nvCxnSpPr>
        <p:spPr>
          <a:xfrm flipV="1">
            <a:off x="3200400" y="3770313"/>
            <a:ext cx="2057400" cy="167163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527BA56B-914D-468B-9860-6CA1DF92A11C}"/>
              </a:ext>
            </a:extLst>
          </p:cNvPr>
          <p:cNvGraphicFramePr>
            <a:graphicFrameLocks noGrp="1"/>
          </p:cNvGraphicFramePr>
          <p:nvPr>
            <p:extLst>
              <p:ext uri="{D42A27DB-BD31-4B8C-83A1-F6EECF244321}">
                <p14:modId xmlns:p14="http://schemas.microsoft.com/office/powerpoint/2010/main" val="3424936217"/>
              </p:ext>
            </p:extLst>
          </p:nvPr>
        </p:nvGraphicFramePr>
        <p:xfrm>
          <a:off x="152400" y="0"/>
          <a:ext cx="8915400" cy="822820"/>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456847">
                <a:tc gridSpan="2">
                  <a:txBody>
                    <a:bodyPr/>
                    <a:lstStyle/>
                    <a:p>
                      <a:pPr>
                        <a:spcBef>
                          <a:spcPts val="0"/>
                        </a:spcBef>
                        <a:spcAft>
                          <a:spcPts val="0"/>
                        </a:spcAft>
                      </a:pPr>
                      <a:r>
                        <a:rPr lang="en-US" sz="2400" b="1" dirty="0" err="1">
                          <a:solidFill>
                            <a:srgbClr val="FFFF00"/>
                          </a:solidFill>
                          <a:latin typeface="Arial" panose="020B0604020202020204" pitchFamily="34" charset="0"/>
                          <a:cs typeface="Arial" panose="020B0604020202020204" pitchFamily="34" charset="0"/>
                        </a:rPr>
                        <a:t>Vùng</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ĐBSCL</a:t>
                      </a:r>
                      <a:r>
                        <a:rPr lang="en-US" sz="2400" b="1" baseline="0" dirty="0">
                          <a:solidFill>
                            <a:srgbClr val="FFFF00"/>
                          </a:solidFill>
                          <a:latin typeface="Arial" panose="020B0604020202020204" pitchFamily="34" charset="0"/>
                          <a:cs typeface="Arial" panose="020B0604020202020204" pitchFamily="34" charset="0"/>
                        </a:rPr>
                        <a:t> </a:t>
                      </a:r>
                      <a:r>
                        <a:rPr lang="en-US" sz="2400" b="1" baseline="0" dirty="0" err="1">
                          <a:solidFill>
                            <a:srgbClr val="FFFF00"/>
                          </a:solidFill>
                          <a:latin typeface="Arial" panose="020B0604020202020204" pitchFamily="34" charset="0"/>
                          <a:cs typeface="Arial" panose="020B0604020202020204" pitchFamily="34" charset="0"/>
                        </a:rPr>
                        <a:t>và</a:t>
                      </a:r>
                      <a:r>
                        <a:rPr lang="en-US" sz="2400" b="1" baseline="0" dirty="0">
                          <a:solidFill>
                            <a:srgbClr val="FFFF00"/>
                          </a:solidFill>
                          <a:latin typeface="Arial" panose="020B0604020202020204" pitchFamily="34" charset="0"/>
                          <a:cs typeface="Arial" panose="020B0604020202020204" pitchFamily="34" charset="0"/>
                        </a:rPr>
                        <a:t> Nam Trung </a:t>
                      </a:r>
                      <a:r>
                        <a:rPr lang="en-US" sz="2400" b="1" baseline="0" dirty="0" err="1">
                          <a:solidFill>
                            <a:srgbClr val="FFFF00"/>
                          </a:solidFill>
                          <a:latin typeface="Arial" panose="020B0604020202020204" pitchFamily="34" charset="0"/>
                          <a:cs typeface="Arial" panose="020B0604020202020204" pitchFamily="34" charset="0"/>
                        </a:rPr>
                        <a:t>Bộ</a:t>
                      </a:r>
                      <a:endParaRPr lang="en-US" sz="2400" b="1" dirty="0">
                        <a:solidFill>
                          <a:srgbClr val="FFFF00"/>
                        </a:solidFill>
                        <a:latin typeface="Arial" panose="020B0604020202020204" pitchFamily="34" charset="0"/>
                        <a:cs typeface="Arial" panose="020B0604020202020204" pitchFamily="34" charset="0"/>
                      </a:endParaRPr>
                    </a:p>
                  </a:txBody>
                  <a:tcPr marT="45685" marB="45685"/>
                </a:tc>
                <a:tc hMerge="1">
                  <a:txBody>
                    <a:bodyPr/>
                    <a:lstStyle/>
                    <a:p>
                      <a:endParaRPr lang="en-US"/>
                    </a:p>
                  </a:txBody>
                  <a:tcPr/>
                </a:tc>
                <a:extLst>
                  <a:ext uri="{0D108BD9-81ED-4DB2-BD59-A6C34878D82A}">
                    <a16:rowId xmlns:a16="http://schemas.microsoft.com/office/drawing/2014/main" val="10000"/>
                  </a:ext>
                </a:extLst>
              </a:tr>
              <a:tr h="365478">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pitchFamily="34" charset="0"/>
                          <a:ea typeface="+mn-ea"/>
                          <a:cs typeface="+mn-cs"/>
                        </a:rPr>
                        <a:t>Khu vực nghiên cứu</a:t>
                      </a:r>
                    </a:p>
                  </a:txBody>
                  <a:tcPr marT="45685" marB="45685"/>
                </a:tc>
                <a:tc>
                  <a:txBody>
                    <a:bodyPr/>
                    <a:lstStyle/>
                    <a:p>
                      <a:pPr>
                        <a:spcBef>
                          <a:spcPts val="0"/>
                        </a:spcBef>
                        <a:spcAft>
                          <a:spcPts val="0"/>
                        </a:spcAft>
                      </a:pPr>
                      <a:endParaRPr lang="en-US" sz="1800" dirty="0">
                        <a:solidFill>
                          <a:srgbClr val="C00000"/>
                        </a:solidFill>
                        <a:latin typeface="Arial" panose="020B0604020202020204" pitchFamily="34" charset="0"/>
                        <a:cs typeface="Arial" panose="020B0604020202020204" pitchFamily="34" charset="0"/>
                      </a:endParaRPr>
                    </a:p>
                  </a:txBody>
                  <a:tcPr marT="45685" marB="45685"/>
                </a:tc>
                <a:extLst>
                  <a:ext uri="{0D108BD9-81ED-4DB2-BD59-A6C34878D82A}">
                    <a16:rowId xmlns:a16="http://schemas.microsoft.com/office/drawing/2014/main" val="10001"/>
                  </a:ext>
                </a:extLst>
              </a:tr>
            </a:tbl>
          </a:graphicData>
        </a:graphic>
      </p:graphicFrame>
      <p:pic>
        <p:nvPicPr>
          <p:cNvPr id="8210" name="Picture 2">
            <a:extLst>
              <a:ext uri="{FF2B5EF4-FFF2-40B4-BE49-F238E27FC236}">
                <a16:creationId xmlns:a16="http://schemas.microsoft.com/office/drawing/2014/main" id="{62D7F747-DCD2-48F0-A4D9-B27A41AD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94" t="14584" r="21706" b="6248"/>
          <a:stretch>
            <a:fillRect/>
          </a:stretch>
        </p:blipFill>
        <p:spPr bwMode="auto">
          <a:xfrm>
            <a:off x="5338763" y="3990975"/>
            <a:ext cx="3519487"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23456003-05F0-4836-8193-9EE57112F104}"/>
              </a:ext>
            </a:extLst>
          </p:cNvPr>
          <p:cNvSpPr/>
          <p:nvPr/>
        </p:nvSpPr>
        <p:spPr>
          <a:xfrm>
            <a:off x="1524000" y="5441950"/>
            <a:ext cx="1066800" cy="1111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a:extLst>
              <a:ext uri="{FF2B5EF4-FFF2-40B4-BE49-F238E27FC236}">
                <a16:creationId xmlns:a16="http://schemas.microsoft.com/office/drawing/2014/main" id="{8AA2791B-7FC2-47BD-A88E-D376CE39B0BF}"/>
              </a:ext>
            </a:extLst>
          </p:cNvPr>
          <p:cNvCxnSpPr/>
          <p:nvPr/>
        </p:nvCxnSpPr>
        <p:spPr>
          <a:xfrm flipV="1">
            <a:off x="2209800" y="6248400"/>
            <a:ext cx="304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437156-36EA-4602-9418-B7B28D729C39}"/>
              </a:ext>
            </a:extLst>
          </p:cNvPr>
          <p:cNvCxnSpPr/>
          <p:nvPr/>
        </p:nvCxnSpPr>
        <p:spPr>
          <a:xfrm flipV="1">
            <a:off x="2590800" y="4953000"/>
            <a:ext cx="2667000" cy="1044575"/>
          </a:xfrm>
          <a:prstGeom prst="line">
            <a:avLst/>
          </a:prstGeom>
        </p:spPr>
        <p:style>
          <a:lnRef idx="1">
            <a:schemeClr val="accent1"/>
          </a:lnRef>
          <a:fillRef idx="0">
            <a:schemeClr val="accent1"/>
          </a:fillRef>
          <a:effectRef idx="0">
            <a:schemeClr val="accent1"/>
          </a:effectRef>
          <a:fontRef idx="minor">
            <a:schemeClr val="tx1"/>
          </a:fontRef>
        </p:style>
      </p:cxnSp>
      <p:sp>
        <p:nvSpPr>
          <p:cNvPr id="8214" name="Rectangle 22">
            <a:extLst>
              <a:ext uri="{FF2B5EF4-FFF2-40B4-BE49-F238E27FC236}">
                <a16:creationId xmlns:a16="http://schemas.microsoft.com/office/drawing/2014/main" id="{5B2EEDAF-98FA-45D4-8102-C55D5BFF066A}"/>
              </a:ext>
            </a:extLst>
          </p:cNvPr>
          <p:cNvSpPr>
            <a:spLocks noChangeArrowheads="1"/>
          </p:cNvSpPr>
          <p:nvPr/>
        </p:nvSpPr>
        <p:spPr bwMode="auto">
          <a:xfrm>
            <a:off x="5334000" y="4152106"/>
            <a:ext cx="351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err="1">
                <a:solidFill>
                  <a:srgbClr val="FFC000"/>
                </a:solidFill>
                <a:latin typeface="Arial" panose="020B0604020202020204" pitchFamily="34" charset="0"/>
                <a:cs typeface="Arial" panose="020B0604020202020204" pitchFamily="34" charset="0"/>
              </a:rPr>
              <a:t>Đồng</a:t>
            </a:r>
            <a:r>
              <a:rPr lang="en-US" altLang="en-US" b="1" dirty="0">
                <a:solidFill>
                  <a:srgbClr val="FFC000"/>
                </a:solidFill>
                <a:latin typeface="Arial" panose="020B0604020202020204" pitchFamily="34" charset="0"/>
                <a:cs typeface="Arial" panose="020B0604020202020204" pitchFamily="34" charset="0"/>
              </a:rPr>
              <a:t> </a:t>
            </a:r>
            <a:r>
              <a:rPr lang="en-US" altLang="en-US" b="1" dirty="0" err="1">
                <a:solidFill>
                  <a:srgbClr val="FFC000"/>
                </a:solidFill>
                <a:latin typeface="Arial" panose="020B0604020202020204" pitchFamily="34" charset="0"/>
                <a:cs typeface="Arial" panose="020B0604020202020204" pitchFamily="34" charset="0"/>
              </a:rPr>
              <a:t>Bằng</a:t>
            </a:r>
            <a:r>
              <a:rPr lang="en-US" altLang="en-US" b="1" dirty="0">
                <a:solidFill>
                  <a:srgbClr val="FFC000"/>
                </a:solidFill>
                <a:latin typeface="Arial" panose="020B0604020202020204" pitchFamily="34" charset="0"/>
                <a:cs typeface="Arial" panose="020B0604020202020204" pitchFamily="34" charset="0"/>
              </a:rPr>
              <a:t> </a:t>
            </a:r>
            <a:r>
              <a:rPr lang="en-US" altLang="en-US" b="1" dirty="0" err="1">
                <a:solidFill>
                  <a:srgbClr val="FFC000"/>
                </a:solidFill>
                <a:latin typeface="Arial" panose="020B0604020202020204" pitchFamily="34" charset="0"/>
                <a:cs typeface="Arial" panose="020B0604020202020204" pitchFamily="34" charset="0"/>
              </a:rPr>
              <a:t>sông</a:t>
            </a:r>
            <a:r>
              <a:rPr lang="en-US" altLang="en-US" b="1" dirty="0">
                <a:solidFill>
                  <a:srgbClr val="FFC000"/>
                </a:solidFill>
                <a:latin typeface="Arial" panose="020B0604020202020204" pitchFamily="34" charset="0"/>
                <a:cs typeface="Arial" panose="020B0604020202020204" pitchFamily="34" charset="0"/>
              </a:rPr>
              <a:t> </a:t>
            </a:r>
            <a:r>
              <a:rPr lang="en-US" altLang="en-US" b="1" dirty="0" err="1">
                <a:solidFill>
                  <a:srgbClr val="FFC000"/>
                </a:solidFill>
                <a:latin typeface="Arial" panose="020B0604020202020204" pitchFamily="34" charset="0"/>
                <a:cs typeface="Arial" panose="020B0604020202020204" pitchFamily="34" charset="0"/>
              </a:rPr>
              <a:t>Cửu</a:t>
            </a:r>
            <a:r>
              <a:rPr lang="en-US" altLang="en-US" b="1" dirty="0">
                <a:solidFill>
                  <a:srgbClr val="FFC000"/>
                </a:solidFill>
                <a:latin typeface="Arial" panose="020B0604020202020204" pitchFamily="34" charset="0"/>
                <a:cs typeface="Arial" panose="020B0604020202020204" pitchFamily="34" charset="0"/>
              </a:rPr>
              <a:t> Long</a:t>
            </a:r>
          </a:p>
          <a:p>
            <a:pPr eaLnBrk="1" hangingPunct="1"/>
            <a:r>
              <a:rPr lang="en-US" altLang="en-US" b="1" dirty="0">
                <a:solidFill>
                  <a:srgbClr val="FFC000"/>
                </a:solidFill>
                <a:latin typeface="Arial" panose="020B0604020202020204" pitchFamily="34" charset="0"/>
                <a:cs typeface="Arial" panose="020B0604020202020204" pitchFamily="34" charset="0"/>
              </a:rPr>
              <a:t> (LMD) </a:t>
            </a:r>
            <a:endParaRPr lang="en-US" altLang="en-US" dirty="0">
              <a:solidFill>
                <a:srgbClr val="FFC000"/>
              </a:solidFill>
            </a:endParaRPr>
          </a:p>
        </p:txBody>
      </p:sp>
      <p:sp>
        <p:nvSpPr>
          <p:cNvPr id="8215" name="Rectangle 23">
            <a:extLst>
              <a:ext uri="{FF2B5EF4-FFF2-40B4-BE49-F238E27FC236}">
                <a16:creationId xmlns:a16="http://schemas.microsoft.com/office/drawing/2014/main" id="{C32C2704-7B50-4443-8631-98F2F14B2BED}"/>
              </a:ext>
            </a:extLst>
          </p:cNvPr>
          <p:cNvSpPr>
            <a:spLocks noChangeArrowheads="1"/>
          </p:cNvSpPr>
          <p:nvPr/>
        </p:nvSpPr>
        <p:spPr bwMode="auto">
          <a:xfrm>
            <a:off x="5540374" y="1066800"/>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b="1" dirty="0" err="1">
                <a:latin typeface="Arial" panose="020B0604020202020204" pitchFamily="34" charset="0"/>
                <a:cs typeface="Arial" panose="020B0604020202020204" pitchFamily="34" charset="0"/>
              </a:rPr>
              <a:t>Tỉnh</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Bình</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Thuận</a:t>
            </a:r>
            <a:r>
              <a:rPr lang="en-US" altLang="en-US" b="1" dirty="0">
                <a:latin typeface="Arial" panose="020B0604020202020204" pitchFamily="34" charset="0"/>
                <a:cs typeface="Arial" panose="020B0604020202020204" pitchFamily="34" charset="0"/>
              </a:rPr>
              <a:t>, </a:t>
            </a:r>
          </a:p>
          <a:p>
            <a:pPr eaLnBrk="1" hangingPunct="1"/>
            <a:r>
              <a:rPr lang="en-US" altLang="en-US" b="1" dirty="0" err="1">
                <a:latin typeface="Arial" panose="020B0604020202020204" pitchFamily="34" charset="0"/>
                <a:cs typeface="Arial" panose="020B0604020202020204" pitchFamily="34" charset="0"/>
              </a:rPr>
              <a:t>đại</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diện</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vùng</a:t>
            </a:r>
            <a:r>
              <a:rPr lang="en-US" altLang="en-US" b="1" dirty="0">
                <a:latin typeface="Arial" panose="020B0604020202020204" pitchFamily="34" charset="0"/>
                <a:cs typeface="Arial" panose="020B0604020202020204" pitchFamily="34" charset="0"/>
              </a:rPr>
              <a:t> Nam </a:t>
            </a:r>
            <a:r>
              <a:rPr lang="en-US" altLang="en-US" b="1" dirty="0" err="1">
                <a:latin typeface="Arial" panose="020B0604020202020204" pitchFamily="34" charset="0"/>
                <a:cs typeface="Arial" panose="020B0604020202020204" pitchFamily="34" charset="0"/>
              </a:rPr>
              <a:t>Trung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Bộ</a:t>
            </a:r>
            <a:endParaRPr lang="en-US" alt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F855665-401F-43E6-ADE7-6F53B3EA25D4}" type="slidenum">
              <a:rPr lang="en-US" smtClean="0"/>
              <a:pPr>
                <a:defRPr/>
              </a:pPr>
              <a:t>40</a:t>
            </a:fld>
            <a:endParaRPr lang="en-US"/>
          </a:p>
        </p:txBody>
      </p:sp>
      <p:sp>
        <p:nvSpPr>
          <p:cNvPr id="27658" name="Rectangle 6"/>
          <p:cNvSpPr>
            <a:spLocks noChangeArrowheads="1"/>
          </p:cNvSpPr>
          <p:nvPr/>
        </p:nvSpPr>
        <p:spPr bwMode="auto">
          <a:xfrm>
            <a:off x="381000" y="1459468"/>
            <a:ext cx="840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Đê</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phá</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sóng</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đá</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hộc</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khối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bê</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tông</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geotube</a:t>
            </a:r>
            <a:r>
              <a:rPr lang="en-US" altLang="en-US" sz="1800" dirty="0">
                <a:solidFill>
                  <a:srgbClr val="002060"/>
                </a:solidFill>
                <a:latin typeface="Arial" charset="0"/>
                <a:cs typeface="Arial" charset="0"/>
              </a:rPr>
              <a:t> </a:t>
            </a:r>
            <a:r>
              <a:rPr lang="en-US" altLang="en-US" sz="1800" dirty="0">
                <a:solidFill>
                  <a:srgbClr val="FF0000"/>
                </a:solidFill>
                <a:latin typeface="Arial" charset="0"/>
                <a:cs typeface="Arial" charset="0"/>
              </a:rPr>
              <a:t>ở Florida – USA  </a:t>
            </a:r>
            <a:r>
              <a:rPr lang="en-US" altLang="en-US" sz="1800" dirty="0" err="1">
                <a:solidFill>
                  <a:srgbClr val="FF0000"/>
                </a:solidFill>
                <a:latin typeface="Arial" charset="0"/>
                <a:cs typeface="Arial" charset="0"/>
              </a:rPr>
              <a:t>và</a:t>
            </a:r>
            <a:r>
              <a:rPr lang="en-US" altLang="en-US" sz="1800" dirty="0">
                <a:solidFill>
                  <a:srgbClr val="FF0000"/>
                </a:solidFill>
                <a:latin typeface="Arial" charset="0"/>
                <a:cs typeface="Arial" charset="0"/>
              </a:rPr>
              <a:t> Malaysia </a:t>
            </a:r>
          </a:p>
        </p:txBody>
      </p:sp>
      <p:pic>
        <p:nvPicPr>
          <p:cNvPr id="276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84564" y="1753058"/>
            <a:ext cx="1910578" cy="250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Rectangle 15"/>
          <p:cNvSpPr>
            <a:spLocks noChangeArrowheads="1"/>
          </p:cNvSpPr>
          <p:nvPr/>
        </p:nvSpPr>
        <p:spPr bwMode="auto">
          <a:xfrm>
            <a:off x="381000" y="4236748"/>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Đê</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phá</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sóng</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đá</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hộc</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khối</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bê</a:t>
            </a: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tông</a:t>
            </a:r>
            <a:r>
              <a:rPr lang="en-US" altLang="en-US" sz="1800" dirty="0">
                <a:solidFill>
                  <a:srgbClr val="002060"/>
                </a:solidFill>
                <a:latin typeface="Arial" charset="0"/>
                <a:cs typeface="Arial" charset="0"/>
              </a:rPr>
              <a:t>  ở </a:t>
            </a:r>
            <a:r>
              <a:rPr lang="en-US" altLang="en-US" sz="1800" dirty="0" err="1">
                <a:solidFill>
                  <a:srgbClr val="FF0000"/>
                </a:solidFill>
                <a:latin typeface="Arial" charset="0"/>
                <a:cs typeface="Arial" charset="0"/>
              </a:rPr>
              <a:t>Bình</a:t>
            </a:r>
            <a:r>
              <a:rPr lang="en-US" altLang="en-US" sz="1800" dirty="0">
                <a:solidFill>
                  <a:srgbClr val="FF0000"/>
                </a:solidFill>
                <a:latin typeface="Arial" charset="0"/>
                <a:cs typeface="Arial" charset="0"/>
              </a:rPr>
              <a:t> </a:t>
            </a:r>
            <a:r>
              <a:rPr lang="en-US" altLang="en-US" sz="1800" dirty="0" err="1">
                <a:solidFill>
                  <a:srgbClr val="FF0000"/>
                </a:solidFill>
                <a:latin typeface="Arial" charset="0"/>
                <a:cs typeface="Arial" charset="0"/>
              </a:rPr>
              <a:t>Thuận</a:t>
            </a:r>
            <a:endParaRPr lang="en-US" altLang="en-US" sz="1800" dirty="0">
              <a:solidFill>
                <a:srgbClr val="FF0000"/>
              </a:solidFill>
              <a:latin typeface="Arial" charset="0"/>
              <a:cs typeface="Arial" charset="0"/>
            </a:endParaRPr>
          </a:p>
        </p:txBody>
      </p:sp>
      <p:pic>
        <p:nvPicPr>
          <p:cNvPr id="276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4708"/>
            <a:ext cx="25352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t="-810" b="21229"/>
          <a:stretch/>
        </p:blipFill>
        <p:spPr bwMode="auto">
          <a:xfrm>
            <a:off x="6324599" y="4736307"/>
            <a:ext cx="2590655" cy="1893093"/>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060189"/>
            <a:ext cx="2739282" cy="19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p:nvPr/>
        </p:nvPicPr>
        <p:blipFill>
          <a:blip r:embed="rId6" cstate="print"/>
          <a:stretch>
            <a:fillRect/>
          </a:stretch>
        </p:blipFill>
        <p:spPr>
          <a:xfrm>
            <a:off x="381000" y="4731413"/>
            <a:ext cx="2777836" cy="1897987"/>
          </a:xfrm>
          <a:prstGeom prst="rect">
            <a:avLst/>
          </a:prstGeom>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788226"/>
            <a:ext cx="2586882" cy="184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pPr>
              <a:defRPr/>
            </a:pPr>
            <a:fld id="{0BAD898B-9A79-4288-BB15-A719BE76B753}" type="datetime1">
              <a:rPr lang="en-US" smtClean="0"/>
              <a:t>11/15/2018</a:t>
            </a:fld>
            <a:endParaRPr lang="en-US"/>
          </a:p>
        </p:txBody>
      </p:sp>
      <p:sp>
        <p:nvSpPr>
          <p:cNvPr id="20" name="TextBox 19"/>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3</a:t>
            </a:r>
          </a:p>
        </p:txBody>
      </p:sp>
      <p:graphicFrame>
        <p:nvGraphicFramePr>
          <p:cNvPr id="17" name="Group 18"/>
          <p:cNvGraphicFramePr>
            <a:graphicFrameLocks noGrp="1"/>
          </p:cNvGraphicFramePr>
          <p:nvPr>
            <p:extLst>
              <p:ext uri="{D42A27DB-BD31-4B8C-83A1-F6EECF244321}">
                <p14:modId xmlns:p14="http://schemas.microsoft.com/office/powerpoint/2010/main" val="2744429256"/>
              </p:ext>
            </p:extLst>
          </p:nvPr>
        </p:nvGraphicFramePr>
        <p:xfrm>
          <a:off x="51881" y="655636"/>
          <a:ext cx="9067800" cy="792164"/>
        </p:xfrm>
        <a:graphic>
          <a:graphicData uri="http://schemas.openxmlformats.org/drawingml/2006/table">
            <a:tbl>
              <a:tblPr/>
              <a:tblGrid>
                <a:gridCol w="5282119">
                  <a:extLst>
                    <a:ext uri="{9D8B030D-6E8A-4147-A177-3AD203B41FA5}">
                      <a16:colId xmlns:a16="http://schemas.microsoft.com/office/drawing/2014/main" val="20000"/>
                    </a:ext>
                  </a:extLst>
                </a:gridCol>
                <a:gridCol w="3785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các</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giải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pháp</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bảo</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vệ</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itchFamily="34" charset="0"/>
                          <a:cs typeface="Arial" pitchFamily="34" charset="0"/>
                        </a:rPr>
                        <a:t>3.1.1 </a:t>
                      </a:r>
                      <a:r>
                        <a:rPr lang="en-US" sz="1800" b="1" dirty="0" err="1">
                          <a:solidFill>
                            <a:srgbClr val="C00000"/>
                          </a:solidFill>
                          <a:latin typeface="Arial" pitchFamily="34" charset="0"/>
                          <a:cs typeface="Arial" pitchFamily="34" charset="0"/>
                        </a:rPr>
                        <a:t>Kinh</a:t>
                      </a:r>
                      <a:r>
                        <a:rPr lang="en-US" sz="1800" b="1" dirty="0">
                          <a:solidFill>
                            <a:srgbClr val="C00000"/>
                          </a:solidFill>
                          <a:latin typeface="Arial" pitchFamily="34" charset="0"/>
                          <a:cs typeface="Arial" pitchFamily="34" charset="0"/>
                        </a:rPr>
                        <a:t> </a:t>
                      </a:r>
                      <a:r>
                        <a:rPr lang="en-US" sz="1800" b="1" dirty="0" err="1">
                          <a:solidFill>
                            <a:srgbClr val="C00000"/>
                          </a:solidFill>
                          <a:latin typeface="Arial" pitchFamily="34" charset="0"/>
                          <a:cs typeface="Arial" pitchFamily="34" charset="0"/>
                        </a:rPr>
                        <a:t>nghiệm</a:t>
                      </a:r>
                      <a:r>
                        <a:rPr lang="en-US" sz="1800" b="1" baseline="0" dirty="0">
                          <a:solidFill>
                            <a:srgbClr val="C00000"/>
                          </a:solidFill>
                          <a:latin typeface="Arial" pitchFamily="34" charset="0"/>
                          <a:cs typeface="Arial" pitchFamily="34" charset="0"/>
                        </a:rPr>
                        <a:t> </a:t>
                      </a:r>
                      <a:r>
                        <a:rPr lang="en-US" sz="1800" b="1" baseline="0" dirty="0" err="1">
                          <a:solidFill>
                            <a:srgbClr val="C00000"/>
                          </a:solidFill>
                          <a:latin typeface="Arial" pitchFamily="34" charset="0"/>
                          <a:cs typeface="Arial" pitchFamily="34" charset="0"/>
                        </a:rPr>
                        <a:t>trong</a:t>
                      </a:r>
                      <a:r>
                        <a:rPr lang="en-US" sz="1800" b="1" baseline="0" dirty="0">
                          <a:solidFill>
                            <a:srgbClr val="C00000"/>
                          </a:solidFill>
                          <a:latin typeface="Arial" pitchFamily="34" charset="0"/>
                          <a:cs typeface="Arial" pitchFamily="34" charset="0"/>
                        </a:rPr>
                        <a:t>/</a:t>
                      </a:r>
                      <a:r>
                        <a:rPr lang="en-US" sz="1800" b="1" baseline="0" dirty="0" err="1">
                          <a:solidFill>
                            <a:srgbClr val="C00000"/>
                          </a:solidFill>
                          <a:latin typeface="Arial" pitchFamily="34" charset="0"/>
                          <a:cs typeface="Arial" pitchFamily="34" charset="0"/>
                        </a:rPr>
                        <a:t>ngoài</a:t>
                      </a:r>
                      <a:r>
                        <a:rPr lang="en-US" sz="1800" b="1" baseline="0" dirty="0">
                          <a:solidFill>
                            <a:srgbClr val="C00000"/>
                          </a:solidFill>
                          <a:latin typeface="Arial" pitchFamily="34" charset="0"/>
                          <a:cs typeface="Arial" pitchFamily="34" charset="0"/>
                        </a:rPr>
                        <a:t> n</a:t>
                      </a:r>
                      <a:endParaRPr lang="en-US" sz="1800" b="1" dirty="0">
                        <a:solidFill>
                          <a:srgbClr val="C0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89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3.1 </a:t>
                      </a:r>
                      <a:r>
                        <a:rPr lang="en-US" sz="2000" b="1" dirty="0" err="1">
                          <a:solidFill>
                            <a:srgbClr val="3333FF"/>
                          </a:solidFill>
                          <a:latin typeface="Arial" pitchFamily="34" charset="0"/>
                          <a:cs typeface="Arial" pitchFamily="34" charset="0"/>
                        </a:rPr>
                        <a:t>Giải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pháp</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công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trình</a:t>
                      </a: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1600" b="0" i="0" u="none" strike="noStrike" cap="none" normalizeH="0" baseline="0" dirty="0" err="1">
                          <a:ln>
                            <a:noFill/>
                          </a:ln>
                          <a:solidFill>
                            <a:schemeClr val="tx1"/>
                          </a:solidFill>
                          <a:effectLst/>
                          <a:latin typeface="Arial" pitchFamily="34" charset="0"/>
                          <a:cs typeface="Arial" pitchFamily="34" charset="0"/>
                        </a:rPr>
                        <a:t>Gián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tiếp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Mỏ</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hàn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và</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đê</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phá</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sóng</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014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F855665-401F-43E6-ADE7-6F53B3EA25D4}" type="slidenum">
              <a:rPr lang="en-US" smtClean="0"/>
              <a:pPr>
                <a:defRPr/>
              </a:pPr>
              <a:t>41</a:t>
            </a:fld>
            <a:endParaRPr lang="en-US"/>
          </a:p>
        </p:txBody>
      </p:sp>
      <p:sp>
        <p:nvSpPr>
          <p:cNvPr id="3" name="Date Placeholder 2"/>
          <p:cNvSpPr>
            <a:spLocks noGrp="1"/>
          </p:cNvSpPr>
          <p:nvPr>
            <p:ph type="dt" sz="half" idx="10"/>
          </p:nvPr>
        </p:nvSpPr>
        <p:spPr/>
        <p:txBody>
          <a:bodyPr/>
          <a:lstStyle/>
          <a:p>
            <a:pPr>
              <a:defRPr/>
            </a:pPr>
            <a:fld id="{253ED0E9-34DD-4702-89DA-BA08B430F3E7}" type="datetime1">
              <a:rPr lang="en-US" smtClean="0"/>
              <a:t>11/15/2018</a:t>
            </a:fld>
            <a:endParaRPr lang="en-US"/>
          </a:p>
        </p:txBody>
      </p:sp>
      <p:sp>
        <p:nvSpPr>
          <p:cNvPr id="17" name="Rectangle 4"/>
          <p:cNvSpPr>
            <a:spLocks noChangeArrowheads="1"/>
          </p:cNvSpPr>
          <p:nvPr/>
        </p:nvSpPr>
        <p:spPr bwMode="auto">
          <a:xfrm>
            <a:off x="3077788" y="3807023"/>
            <a:ext cx="281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400" i="1" dirty="0" err="1">
                <a:solidFill>
                  <a:srgbClr val="C00000"/>
                </a:solidFill>
                <a:cs typeface="Times New Roman" pitchFamily="18" charset="0"/>
              </a:rPr>
              <a:t>Geotube</a:t>
            </a:r>
            <a:r>
              <a:rPr lang="en-US" sz="1400" i="1" dirty="0">
                <a:solidFill>
                  <a:srgbClr val="C00000"/>
                </a:solidFill>
                <a:cs typeface="Times New Roman" pitchFamily="18" charset="0"/>
              </a:rPr>
              <a:t> :</a:t>
            </a:r>
            <a:r>
              <a:rPr lang="en-US" sz="1400" i="1" dirty="0" err="1">
                <a:solidFill>
                  <a:srgbClr val="C00000"/>
                </a:solidFill>
                <a:cs typeface="Times New Roman" pitchFamily="18" charset="0"/>
              </a:rPr>
              <a:t>Upham</a:t>
            </a:r>
            <a:r>
              <a:rPr lang="en-US" sz="1400" i="1" dirty="0">
                <a:solidFill>
                  <a:srgbClr val="C00000"/>
                </a:solidFill>
                <a:cs typeface="Times New Roman" pitchFamily="18" charset="0"/>
              </a:rPr>
              <a:t>-Florida- </a:t>
            </a:r>
            <a:r>
              <a:rPr lang="en-US" sz="1400" i="1" dirty="0" err="1">
                <a:solidFill>
                  <a:srgbClr val="C00000"/>
                </a:solidFill>
                <a:cs typeface="Times New Roman" pitchFamily="18" charset="0"/>
              </a:rPr>
              <a:t>Mỹ</a:t>
            </a:r>
            <a:endParaRPr lang="en-US" sz="1400" dirty="0">
              <a:solidFill>
                <a:srgbClr val="C00000"/>
              </a:solidFill>
            </a:endParaRPr>
          </a:p>
        </p:txBody>
      </p:sp>
      <p:pic>
        <p:nvPicPr>
          <p:cNvPr id="2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37500" t="16667" r="6250" b="10001"/>
          <a:stretch>
            <a:fillRect/>
          </a:stretch>
        </p:blipFill>
        <p:spPr bwMode="auto">
          <a:xfrm>
            <a:off x="3060701" y="1600201"/>
            <a:ext cx="2667000" cy="20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DSC043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188" y="4038599"/>
            <a:ext cx="2641600" cy="20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22103" y="6093023"/>
            <a:ext cx="3070071" cy="307777"/>
          </a:xfrm>
          <a:prstGeom prst="rect">
            <a:avLst/>
          </a:prstGeom>
        </p:spPr>
        <p:txBody>
          <a:bodyPr wrap="none">
            <a:spAutoFit/>
          </a:bodyPr>
          <a:lstStyle/>
          <a:p>
            <a:pPr algn="ctr" eaLnBrk="1" hangingPunct="1"/>
            <a:r>
              <a:rPr lang="en-US" sz="1400" i="1" dirty="0" err="1">
                <a:solidFill>
                  <a:srgbClr val="C00000"/>
                </a:solidFill>
                <a:cs typeface="Times New Roman" pitchFamily="18" charset="0"/>
              </a:rPr>
              <a:t>Stabiplage</a:t>
            </a:r>
            <a:r>
              <a:rPr lang="en-US" sz="1400" i="1" dirty="0">
                <a:solidFill>
                  <a:srgbClr val="C00000"/>
                </a:solidFill>
                <a:cs typeface="Times New Roman" pitchFamily="18" charset="0"/>
              </a:rPr>
              <a:t> – </a:t>
            </a:r>
            <a:r>
              <a:rPr lang="en-US" sz="1400" i="1" dirty="0" err="1">
                <a:solidFill>
                  <a:srgbClr val="C00000"/>
                </a:solidFill>
                <a:cs typeface="Times New Roman" pitchFamily="18" charset="0"/>
              </a:rPr>
              <a:t>Lộc</a:t>
            </a:r>
            <a:r>
              <a:rPr lang="en-US" sz="1400" i="1" dirty="0">
                <a:solidFill>
                  <a:srgbClr val="C00000"/>
                </a:solidFill>
                <a:cs typeface="Times New Roman" pitchFamily="18" charset="0"/>
              </a:rPr>
              <a:t> An – </a:t>
            </a:r>
            <a:r>
              <a:rPr lang="en-US" sz="1400" i="1" dirty="0" err="1">
                <a:solidFill>
                  <a:srgbClr val="C00000"/>
                </a:solidFill>
                <a:cs typeface="Times New Roman" pitchFamily="18" charset="0"/>
              </a:rPr>
              <a:t>Vũng</a:t>
            </a:r>
            <a:r>
              <a:rPr lang="en-US" sz="1400" i="1" dirty="0">
                <a:solidFill>
                  <a:srgbClr val="C00000"/>
                </a:solidFill>
                <a:cs typeface="Times New Roman" pitchFamily="18" charset="0"/>
              </a:rPr>
              <a:t> </a:t>
            </a:r>
            <a:r>
              <a:rPr lang="en-US" sz="1400" i="1" dirty="0" err="1">
                <a:solidFill>
                  <a:srgbClr val="C00000"/>
                </a:solidFill>
                <a:cs typeface="Times New Roman" pitchFamily="18" charset="0"/>
              </a:rPr>
              <a:t>Tàu</a:t>
            </a:r>
            <a:endParaRPr lang="en-US" sz="1400" dirty="0">
              <a:solidFill>
                <a:srgbClr val="C00000"/>
              </a:solidFill>
            </a:endParaRPr>
          </a:p>
        </p:txBody>
      </p:sp>
      <p:pic>
        <p:nvPicPr>
          <p:cNvPr id="2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1" y="1600200"/>
            <a:ext cx="250189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E:\D-SAN\SAN\1-CongviecChung-Vien\TrungTam_NCCTS&amp;PCTT\PicS_And_COngtrinhVien\HinhAnhCongTrinhKe\KebienCanGio\DSC_00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453" y="4419600"/>
            <a:ext cx="2274747" cy="162452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p:cNvSpPr>
            <a:spLocks noChangeArrowheads="1"/>
          </p:cNvSpPr>
          <p:nvPr/>
        </p:nvSpPr>
        <p:spPr bwMode="auto">
          <a:xfrm>
            <a:off x="478762" y="6044125"/>
            <a:ext cx="22541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400" i="1" dirty="0" err="1">
                <a:solidFill>
                  <a:srgbClr val="C00000"/>
                </a:solidFill>
                <a:cs typeface="Times New Roman" pitchFamily="18" charset="0"/>
              </a:rPr>
              <a:t>Mỏ</a:t>
            </a:r>
            <a:r>
              <a:rPr lang="en-US" sz="1400" i="1" dirty="0">
                <a:solidFill>
                  <a:srgbClr val="C00000"/>
                </a:solidFill>
                <a:cs typeface="Times New Roman" pitchFamily="18" charset="0"/>
              </a:rPr>
              <a:t> </a:t>
            </a:r>
            <a:r>
              <a:rPr lang="en-US" sz="1400" i="1" dirty="0" err="1">
                <a:solidFill>
                  <a:srgbClr val="C00000"/>
                </a:solidFill>
                <a:cs typeface="Times New Roman" pitchFamily="18" charset="0"/>
              </a:rPr>
              <a:t>hàn</a:t>
            </a:r>
            <a:r>
              <a:rPr lang="en-US" sz="1400" i="1" dirty="0">
                <a:solidFill>
                  <a:srgbClr val="C00000"/>
                </a:solidFill>
                <a:cs typeface="Times New Roman" pitchFamily="18" charset="0"/>
              </a:rPr>
              <a:t> </a:t>
            </a:r>
            <a:r>
              <a:rPr lang="en-US" sz="1400" i="1" dirty="0" err="1">
                <a:solidFill>
                  <a:srgbClr val="C00000"/>
                </a:solidFill>
                <a:cs typeface="Times New Roman" pitchFamily="18" charset="0"/>
              </a:rPr>
              <a:t>chữ</a:t>
            </a:r>
            <a:r>
              <a:rPr lang="en-US" sz="1400" i="1" dirty="0">
                <a:solidFill>
                  <a:srgbClr val="C00000"/>
                </a:solidFill>
                <a:cs typeface="Times New Roman" pitchFamily="18" charset="0"/>
              </a:rPr>
              <a:t> T- Can </a:t>
            </a:r>
            <a:r>
              <a:rPr lang="en-US" sz="1400" i="1" dirty="0" err="1">
                <a:solidFill>
                  <a:srgbClr val="C00000"/>
                </a:solidFill>
                <a:cs typeface="Times New Roman" pitchFamily="18" charset="0"/>
              </a:rPr>
              <a:t>Gio</a:t>
            </a:r>
            <a:endParaRPr lang="en-US" sz="1400" dirty="0">
              <a:solidFill>
                <a:srgbClr val="C00000"/>
              </a:solidFill>
            </a:endParaRPr>
          </a:p>
        </p:txBody>
      </p:sp>
      <p:pic>
        <p:nvPicPr>
          <p:cNvPr id="25" name="Picture 5" descr="C:\Users\ADMIN\Desktop\9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3667" y="4419600"/>
            <a:ext cx="2633133" cy="162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7163662" y="3807023"/>
            <a:ext cx="955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400" i="1" dirty="0">
                <a:solidFill>
                  <a:srgbClr val="C00000"/>
                </a:solidFill>
                <a:cs typeface="Times New Roman" pitchFamily="18" charset="0"/>
              </a:rPr>
              <a:t>Malaysia</a:t>
            </a:r>
            <a:endParaRPr lang="en-US" sz="1400" dirty="0">
              <a:solidFill>
                <a:srgbClr val="C00000"/>
              </a:solidFill>
            </a:endParaRPr>
          </a:p>
        </p:txBody>
      </p:sp>
      <p:sp>
        <p:nvSpPr>
          <p:cNvPr id="27" name="Rectangle 4"/>
          <p:cNvSpPr>
            <a:spLocks noChangeArrowheads="1"/>
          </p:cNvSpPr>
          <p:nvPr/>
        </p:nvSpPr>
        <p:spPr bwMode="auto">
          <a:xfrm>
            <a:off x="6379425" y="6096000"/>
            <a:ext cx="19816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400" i="1" dirty="0" err="1">
                <a:solidFill>
                  <a:srgbClr val="C00000"/>
                </a:solidFill>
                <a:cs typeface="Times New Roman" pitchFamily="18" charset="0"/>
              </a:rPr>
              <a:t>Thái</a:t>
            </a:r>
            <a:r>
              <a:rPr lang="en-US" sz="1400" i="1" dirty="0">
                <a:solidFill>
                  <a:srgbClr val="C00000"/>
                </a:solidFill>
                <a:cs typeface="Times New Roman" pitchFamily="18" charset="0"/>
              </a:rPr>
              <a:t> </a:t>
            </a:r>
            <a:r>
              <a:rPr lang="en-US" sz="1400" i="1" dirty="0" err="1">
                <a:solidFill>
                  <a:srgbClr val="C00000"/>
                </a:solidFill>
                <a:cs typeface="Times New Roman" pitchFamily="18" charset="0"/>
              </a:rPr>
              <a:t>Bình</a:t>
            </a:r>
            <a:r>
              <a:rPr lang="en-US" sz="1400" i="1" dirty="0">
                <a:solidFill>
                  <a:srgbClr val="C00000"/>
                </a:solidFill>
                <a:cs typeface="Times New Roman" pitchFamily="18" charset="0"/>
              </a:rPr>
              <a:t> - Vietnam</a:t>
            </a:r>
            <a:endParaRPr lang="en-US" sz="1400" dirty="0">
              <a:solidFill>
                <a:srgbClr val="C00000"/>
              </a:solidFill>
            </a:endParaRPr>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51" y="1600201"/>
            <a:ext cx="2190750"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4"/>
          <p:cNvSpPr>
            <a:spLocks noChangeArrowheads="1"/>
          </p:cNvSpPr>
          <p:nvPr/>
        </p:nvSpPr>
        <p:spPr bwMode="auto">
          <a:xfrm>
            <a:off x="323239" y="3811488"/>
            <a:ext cx="23647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400" dirty="0" err="1">
                <a:solidFill>
                  <a:srgbClr val="C00000"/>
                </a:solidFill>
              </a:rPr>
              <a:t>Bờ</a:t>
            </a:r>
            <a:r>
              <a:rPr lang="en-US" sz="1400" dirty="0">
                <a:solidFill>
                  <a:srgbClr val="C00000"/>
                </a:solidFill>
              </a:rPr>
              <a:t> </a:t>
            </a:r>
            <a:r>
              <a:rPr lang="en-US" sz="1400" dirty="0" err="1">
                <a:solidFill>
                  <a:srgbClr val="C00000"/>
                </a:solidFill>
              </a:rPr>
              <a:t>biển</a:t>
            </a:r>
            <a:r>
              <a:rPr lang="en-US" sz="1400" dirty="0">
                <a:solidFill>
                  <a:srgbClr val="C00000"/>
                </a:solidFill>
              </a:rPr>
              <a:t> </a:t>
            </a:r>
            <a:r>
              <a:rPr lang="en-US" sz="1400" dirty="0" err="1">
                <a:solidFill>
                  <a:srgbClr val="C00000"/>
                </a:solidFill>
              </a:rPr>
              <a:t>bắc</a:t>
            </a:r>
            <a:r>
              <a:rPr lang="en-US" sz="1400" dirty="0">
                <a:solidFill>
                  <a:srgbClr val="C00000"/>
                </a:solidFill>
              </a:rPr>
              <a:t> – </a:t>
            </a:r>
            <a:r>
              <a:rPr lang="en-US" sz="1400" dirty="0" err="1">
                <a:solidFill>
                  <a:srgbClr val="C00000"/>
                </a:solidFill>
              </a:rPr>
              <a:t>Đan</a:t>
            </a:r>
            <a:r>
              <a:rPr lang="en-US" sz="1400" dirty="0">
                <a:solidFill>
                  <a:srgbClr val="C00000"/>
                </a:solidFill>
              </a:rPr>
              <a:t> </a:t>
            </a:r>
            <a:r>
              <a:rPr lang="en-US" sz="1400" dirty="0" err="1">
                <a:solidFill>
                  <a:srgbClr val="C00000"/>
                </a:solidFill>
              </a:rPr>
              <a:t>Mạch</a:t>
            </a:r>
            <a:endParaRPr lang="en-US" sz="1400" dirty="0">
              <a:solidFill>
                <a:srgbClr val="C00000"/>
              </a:solidFill>
            </a:endParaRPr>
          </a:p>
        </p:txBody>
      </p:sp>
      <p:sp>
        <p:nvSpPr>
          <p:cNvPr id="30" name="TextBox 29"/>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3</a:t>
            </a:r>
          </a:p>
        </p:txBody>
      </p:sp>
      <p:graphicFrame>
        <p:nvGraphicFramePr>
          <p:cNvPr id="23" name="Group 18"/>
          <p:cNvGraphicFramePr>
            <a:graphicFrameLocks noGrp="1"/>
          </p:cNvGraphicFramePr>
          <p:nvPr>
            <p:extLst>
              <p:ext uri="{D42A27DB-BD31-4B8C-83A1-F6EECF244321}">
                <p14:modId xmlns:p14="http://schemas.microsoft.com/office/powerpoint/2010/main" val="1412550771"/>
              </p:ext>
            </p:extLst>
          </p:nvPr>
        </p:nvGraphicFramePr>
        <p:xfrm>
          <a:off x="51881" y="655636"/>
          <a:ext cx="9067800" cy="792164"/>
        </p:xfrm>
        <a:graphic>
          <a:graphicData uri="http://schemas.openxmlformats.org/drawingml/2006/table">
            <a:tbl>
              <a:tblPr/>
              <a:tblGrid>
                <a:gridCol w="5282119">
                  <a:extLst>
                    <a:ext uri="{9D8B030D-6E8A-4147-A177-3AD203B41FA5}">
                      <a16:colId xmlns:a16="http://schemas.microsoft.com/office/drawing/2014/main" val="20000"/>
                    </a:ext>
                  </a:extLst>
                </a:gridCol>
                <a:gridCol w="3785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các</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giải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pháp</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bảo</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vệ</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itchFamily="34" charset="0"/>
                          <a:cs typeface="Arial" pitchFamily="34" charset="0"/>
                        </a:rPr>
                        <a:t>3.1.1 </a:t>
                      </a:r>
                      <a:r>
                        <a:rPr lang="en-US" sz="1800" b="1" dirty="0" err="1">
                          <a:solidFill>
                            <a:srgbClr val="C00000"/>
                          </a:solidFill>
                          <a:latin typeface="Arial" pitchFamily="34" charset="0"/>
                          <a:cs typeface="Arial" pitchFamily="34" charset="0"/>
                        </a:rPr>
                        <a:t>Kinh</a:t>
                      </a:r>
                      <a:r>
                        <a:rPr lang="en-US" sz="1800" b="1" dirty="0">
                          <a:solidFill>
                            <a:srgbClr val="C00000"/>
                          </a:solidFill>
                          <a:latin typeface="Arial" pitchFamily="34" charset="0"/>
                          <a:cs typeface="Arial" pitchFamily="34" charset="0"/>
                        </a:rPr>
                        <a:t> </a:t>
                      </a:r>
                      <a:r>
                        <a:rPr lang="en-US" sz="1800" b="1" dirty="0" err="1">
                          <a:solidFill>
                            <a:srgbClr val="C00000"/>
                          </a:solidFill>
                          <a:latin typeface="Arial" pitchFamily="34" charset="0"/>
                          <a:cs typeface="Arial" pitchFamily="34" charset="0"/>
                        </a:rPr>
                        <a:t>nghiệm</a:t>
                      </a:r>
                      <a:r>
                        <a:rPr lang="en-US" sz="1800" b="1" baseline="0" dirty="0">
                          <a:solidFill>
                            <a:srgbClr val="C00000"/>
                          </a:solidFill>
                          <a:latin typeface="Arial" pitchFamily="34" charset="0"/>
                          <a:cs typeface="Arial" pitchFamily="34" charset="0"/>
                        </a:rPr>
                        <a:t> </a:t>
                      </a:r>
                      <a:r>
                        <a:rPr lang="en-US" sz="1800" b="1" baseline="0" dirty="0" err="1">
                          <a:solidFill>
                            <a:srgbClr val="C00000"/>
                          </a:solidFill>
                          <a:latin typeface="Arial" pitchFamily="34" charset="0"/>
                          <a:cs typeface="Arial" pitchFamily="34" charset="0"/>
                        </a:rPr>
                        <a:t>trong</a:t>
                      </a:r>
                      <a:r>
                        <a:rPr lang="en-US" sz="1800" b="1" baseline="0" dirty="0">
                          <a:solidFill>
                            <a:srgbClr val="C00000"/>
                          </a:solidFill>
                          <a:latin typeface="Arial" pitchFamily="34" charset="0"/>
                          <a:cs typeface="Arial" pitchFamily="34" charset="0"/>
                        </a:rPr>
                        <a:t>/</a:t>
                      </a:r>
                      <a:r>
                        <a:rPr lang="en-US" sz="1800" b="1" baseline="0" dirty="0" err="1">
                          <a:solidFill>
                            <a:srgbClr val="C00000"/>
                          </a:solidFill>
                          <a:latin typeface="Arial" pitchFamily="34" charset="0"/>
                          <a:cs typeface="Arial" pitchFamily="34" charset="0"/>
                        </a:rPr>
                        <a:t>ngoài</a:t>
                      </a:r>
                      <a:r>
                        <a:rPr lang="en-US" sz="1800" b="1" baseline="0" dirty="0">
                          <a:solidFill>
                            <a:srgbClr val="C00000"/>
                          </a:solidFill>
                          <a:latin typeface="Arial" pitchFamily="34" charset="0"/>
                          <a:cs typeface="Arial" pitchFamily="34" charset="0"/>
                        </a:rPr>
                        <a:t> n</a:t>
                      </a:r>
                      <a:endParaRPr lang="en-US" sz="1800" b="1" dirty="0">
                        <a:solidFill>
                          <a:srgbClr val="C0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89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3.1 </a:t>
                      </a:r>
                      <a:r>
                        <a:rPr lang="en-US" sz="2000" b="1" dirty="0" err="1">
                          <a:solidFill>
                            <a:srgbClr val="3333FF"/>
                          </a:solidFill>
                          <a:latin typeface="Arial" pitchFamily="34" charset="0"/>
                          <a:cs typeface="Arial" pitchFamily="34" charset="0"/>
                        </a:rPr>
                        <a:t>Giải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pháp</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công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trình</a:t>
                      </a: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1600" b="0" i="0" u="none" strike="noStrike" cap="none" normalizeH="0" baseline="0" dirty="0" err="1">
                          <a:ln>
                            <a:noFill/>
                          </a:ln>
                          <a:solidFill>
                            <a:schemeClr val="tx1"/>
                          </a:solidFill>
                          <a:effectLst/>
                          <a:latin typeface="Arial" pitchFamily="34" charset="0"/>
                          <a:cs typeface="Arial" pitchFamily="34" charset="0"/>
                        </a:rPr>
                        <a:t>Gián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tiếp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Mỏ</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hàn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và</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đê</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phá</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sóng</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40488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17D3B7-D223-4777-BDBA-0DFD47793C81}" type="slidenum">
              <a:rPr lang="en-US" smtClean="0"/>
              <a:pPr>
                <a:defRPr/>
              </a:pPr>
              <a:t>42</a:t>
            </a:fld>
            <a:endParaRPr lang="en-US"/>
          </a:p>
        </p:txBody>
      </p:sp>
      <p:sp>
        <p:nvSpPr>
          <p:cNvPr id="3" name="Rectangle 2"/>
          <p:cNvSpPr/>
          <p:nvPr/>
        </p:nvSpPr>
        <p:spPr>
          <a:xfrm>
            <a:off x="457200" y="1676400"/>
            <a:ext cx="8172450" cy="646331"/>
          </a:xfrm>
          <a:prstGeom prst="rect">
            <a:avLst/>
          </a:prstGeom>
        </p:spPr>
        <p:txBody>
          <a:bodyPr wrap="square">
            <a:spAutoFit/>
          </a:bodyPr>
          <a:lstStyle/>
          <a:p>
            <a:pPr>
              <a:defRPr/>
            </a:pPr>
            <a:r>
              <a:rPr lang="en-US" dirty="0" err="1">
                <a:solidFill>
                  <a:srgbClr val="C00000"/>
                </a:solidFill>
                <a:latin typeface="Arial" panose="020B0604020202020204" pitchFamily="34" charset="0"/>
                <a:cs typeface="Arial" panose="020B0604020202020204" pitchFamily="34" charset="0"/>
              </a:rPr>
              <a:t>Đê</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phá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sóng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Geotube</a:t>
            </a:r>
            <a:r>
              <a:rPr lang="en-US" dirty="0">
                <a:solidFill>
                  <a:srgbClr val="C00000"/>
                </a:solidFill>
                <a:latin typeface="Arial" panose="020B0604020202020204" pitchFamily="34" charset="0"/>
                <a:cs typeface="Arial" panose="020B0604020202020204" pitchFamily="34" charset="0"/>
              </a:rPr>
              <a:t> ở </a:t>
            </a:r>
            <a:r>
              <a:rPr lang="en-US" dirty="0" err="1">
                <a:solidFill>
                  <a:srgbClr val="C00000"/>
                </a:solidFill>
                <a:latin typeface="Arial" panose="020B0604020202020204" pitchFamily="34" charset="0"/>
                <a:cs typeface="Arial" panose="020B0604020202020204" pitchFamily="34" charset="0"/>
              </a:rPr>
              <a:t>Bạc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Liêu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Gò</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Công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Đê</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phá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sóng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và</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hàng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rào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giảm</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sóng</a:t>
            </a:r>
            <a:r>
              <a:rPr lang="en-US" dirty="0">
                <a:solidFill>
                  <a:srgbClr val="C00000"/>
                </a:solidFill>
                <a:latin typeface="Arial" panose="020B0604020202020204" pitchFamily="34" charset="0"/>
                <a:cs typeface="Arial" panose="020B0604020202020204" pitchFamily="34" charset="0"/>
              </a:rPr>
              <a:t> ở </a:t>
            </a:r>
            <a:r>
              <a:rPr lang="en-US" dirty="0" err="1">
                <a:solidFill>
                  <a:srgbClr val="C00000"/>
                </a:solidFill>
                <a:latin typeface="Arial" panose="020B0604020202020204" pitchFamily="34" charset="0"/>
                <a:cs typeface="Arial" panose="020B0604020202020204" pitchFamily="34" charset="0"/>
              </a:rPr>
              <a:t>Cà</a:t>
            </a:r>
            <a:r>
              <a:rPr lang="en-US" dirty="0">
                <a:solidFill>
                  <a:srgbClr val="C00000"/>
                </a:solidFill>
                <a:latin typeface="Arial" panose="020B0604020202020204" pitchFamily="34" charset="0"/>
                <a:cs typeface="Arial" panose="020B0604020202020204" pitchFamily="34" charset="0"/>
              </a:rPr>
              <a:t> Mau, </a:t>
            </a:r>
            <a:endParaRPr lang="en-US" dirty="0">
              <a:solidFill>
                <a:srgbClr val="C00000"/>
              </a:solidFill>
            </a:endParaRPr>
          </a:p>
        </p:txBody>
      </p:sp>
      <p:pic>
        <p:nvPicPr>
          <p:cNvPr id="11" name="Picture 2"/>
          <p:cNvPicPr>
            <a:picLocks noChangeAspect="1" noChangeArrowheads="1"/>
          </p:cNvPicPr>
          <p:nvPr/>
        </p:nvPicPr>
        <p:blipFill>
          <a:blip r:embed="rId2" cstate="print"/>
          <a:srcRect/>
          <a:stretch>
            <a:fillRect/>
          </a:stretch>
        </p:blipFill>
        <p:spPr bwMode="auto">
          <a:xfrm>
            <a:off x="5867400" y="4376468"/>
            <a:ext cx="3048000" cy="2329132"/>
          </a:xfrm>
          <a:prstGeom prst="rect">
            <a:avLst/>
          </a:prstGeom>
          <a:noFill/>
          <a:ln w="9525">
            <a:noFill/>
            <a:miter lim="800000"/>
            <a:headEnd/>
            <a:tailEnd/>
          </a:ln>
          <a:effectLst/>
        </p:spPr>
      </p:pic>
      <p:pic>
        <p:nvPicPr>
          <p:cNvPr id="13" name="Picture 3"/>
          <p:cNvPicPr>
            <a:picLocks noChangeAspect="1" noChangeArrowheads="1"/>
          </p:cNvPicPr>
          <p:nvPr/>
        </p:nvPicPr>
        <p:blipFill>
          <a:blip r:embed="rId3"/>
          <a:srcRect/>
          <a:stretch>
            <a:fillRect/>
          </a:stretch>
        </p:blipFill>
        <p:spPr bwMode="auto">
          <a:xfrm>
            <a:off x="152400" y="4114800"/>
            <a:ext cx="2191385" cy="2590800"/>
          </a:xfrm>
          <a:prstGeom prst="rect">
            <a:avLst/>
          </a:prstGeom>
          <a:noFill/>
          <a:ln w="9525">
            <a:noFill/>
            <a:miter lim="800000"/>
            <a:headEnd/>
            <a:tailEnd/>
          </a:ln>
          <a:effectLst/>
        </p:spPr>
      </p:pic>
      <p:pic>
        <p:nvPicPr>
          <p:cNvPr id="14" name="Picture 6" descr="171020128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438400"/>
            <a:ext cx="27432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DSC004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438400"/>
            <a:ext cx="24310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eotube.jpg"/>
          <p:cNvPicPr>
            <a:picLocks noChangeAspect="1"/>
          </p:cNvPicPr>
          <p:nvPr/>
        </p:nvPicPr>
        <p:blipFill>
          <a:blip r:embed="rId6"/>
          <a:stretch>
            <a:fillRect/>
          </a:stretch>
        </p:blipFill>
        <p:spPr>
          <a:xfrm>
            <a:off x="5664200" y="2438400"/>
            <a:ext cx="3251200" cy="1828800"/>
          </a:xfrm>
          <a:prstGeom prst="rect">
            <a:avLst/>
          </a:prstGeom>
        </p:spPr>
      </p:pic>
      <p:pic>
        <p:nvPicPr>
          <p:cNvPr id="17" name="Picture 3"/>
          <p:cNvPicPr>
            <a:picLocks noChangeAspect="1" noChangeArrowheads="1"/>
          </p:cNvPicPr>
          <p:nvPr/>
        </p:nvPicPr>
        <p:blipFill>
          <a:blip r:embed="rId7" cstate="print"/>
          <a:srcRect/>
          <a:stretch>
            <a:fillRect/>
          </a:stretch>
        </p:blipFill>
        <p:spPr bwMode="auto">
          <a:xfrm>
            <a:off x="2376810" y="4343400"/>
            <a:ext cx="3414390" cy="2362200"/>
          </a:xfrm>
          <a:prstGeom prst="rect">
            <a:avLst/>
          </a:prstGeom>
          <a:noFill/>
          <a:ln w="9525">
            <a:noFill/>
            <a:miter lim="800000"/>
            <a:headEnd/>
            <a:tailEnd/>
          </a:ln>
          <a:effectLst/>
        </p:spPr>
      </p:pic>
      <p:pic>
        <p:nvPicPr>
          <p:cNvPr id="18" name="Picture 2"/>
          <p:cNvPicPr>
            <a:picLocks noChangeAspect="1" noChangeArrowheads="1"/>
          </p:cNvPicPr>
          <p:nvPr/>
        </p:nvPicPr>
        <p:blipFill>
          <a:blip r:embed="rId8" cstate="print"/>
          <a:srcRect/>
          <a:stretch>
            <a:fillRect/>
          </a:stretch>
        </p:blipFill>
        <p:spPr bwMode="auto">
          <a:xfrm>
            <a:off x="2413348" y="5711858"/>
            <a:ext cx="1320452" cy="993742"/>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fld id="{7761B5C7-2AE6-483A-A658-CBED8CC92086}" type="datetime1">
              <a:rPr lang="en-US" smtClean="0"/>
              <a:t>11/15/2018</a:t>
            </a:fld>
            <a:endParaRPr lang="en-US"/>
          </a:p>
        </p:txBody>
      </p:sp>
      <p:sp>
        <p:nvSpPr>
          <p:cNvPr id="22" name="TextBox 21"/>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3</a:t>
            </a:r>
          </a:p>
        </p:txBody>
      </p:sp>
      <p:graphicFrame>
        <p:nvGraphicFramePr>
          <p:cNvPr id="19" name="Group 18"/>
          <p:cNvGraphicFramePr>
            <a:graphicFrameLocks noGrp="1"/>
          </p:cNvGraphicFramePr>
          <p:nvPr>
            <p:extLst>
              <p:ext uri="{D42A27DB-BD31-4B8C-83A1-F6EECF244321}">
                <p14:modId xmlns:p14="http://schemas.microsoft.com/office/powerpoint/2010/main" val="4160258523"/>
              </p:ext>
            </p:extLst>
          </p:nvPr>
        </p:nvGraphicFramePr>
        <p:xfrm>
          <a:off x="51881" y="655636"/>
          <a:ext cx="9067800" cy="792164"/>
        </p:xfrm>
        <a:graphic>
          <a:graphicData uri="http://schemas.openxmlformats.org/drawingml/2006/table">
            <a:tbl>
              <a:tblPr/>
              <a:tblGrid>
                <a:gridCol w="5282119">
                  <a:extLst>
                    <a:ext uri="{9D8B030D-6E8A-4147-A177-3AD203B41FA5}">
                      <a16:colId xmlns:a16="http://schemas.microsoft.com/office/drawing/2014/main" val="20000"/>
                    </a:ext>
                  </a:extLst>
                </a:gridCol>
                <a:gridCol w="3785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các</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giải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pháp</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bảo</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vệ</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itchFamily="34" charset="0"/>
                          <a:cs typeface="Arial" pitchFamily="34" charset="0"/>
                        </a:rPr>
                        <a:t>3.1.2 </a:t>
                      </a:r>
                      <a:r>
                        <a:rPr lang="en-US" sz="1800" b="1" dirty="0" err="1">
                          <a:solidFill>
                            <a:srgbClr val="C00000"/>
                          </a:solidFill>
                          <a:latin typeface="Arial" pitchFamily="34" charset="0"/>
                          <a:cs typeface="Arial" pitchFamily="34" charset="0"/>
                        </a:rPr>
                        <a:t>Kinh</a:t>
                      </a:r>
                      <a:r>
                        <a:rPr lang="en-US" sz="1800" b="1" dirty="0">
                          <a:solidFill>
                            <a:srgbClr val="C00000"/>
                          </a:solidFill>
                          <a:latin typeface="Arial" pitchFamily="34" charset="0"/>
                          <a:cs typeface="Arial" pitchFamily="34" charset="0"/>
                        </a:rPr>
                        <a:t> </a:t>
                      </a:r>
                      <a:r>
                        <a:rPr lang="en-US" sz="1800" b="1" dirty="0" err="1">
                          <a:solidFill>
                            <a:srgbClr val="C00000"/>
                          </a:solidFill>
                          <a:latin typeface="Arial" pitchFamily="34" charset="0"/>
                          <a:cs typeface="Arial" pitchFamily="34" charset="0"/>
                        </a:rPr>
                        <a:t>nghiệm</a:t>
                      </a:r>
                      <a:r>
                        <a:rPr lang="en-US" sz="1800" b="1" baseline="0" dirty="0">
                          <a:solidFill>
                            <a:srgbClr val="C00000"/>
                          </a:solidFill>
                          <a:latin typeface="Arial" pitchFamily="34" charset="0"/>
                          <a:cs typeface="Arial" pitchFamily="34" charset="0"/>
                        </a:rPr>
                        <a:t> ở </a:t>
                      </a:r>
                      <a:r>
                        <a:rPr lang="en-US" sz="1800" b="1" baseline="0" dirty="0" err="1">
                          <a:solidFill>
                            <a:srgbClr val="C00000"/>
                          </a:solidFill>
                          <a:latin typeface="Arial" pitchFamily="34" charset="0"/>
                          <a:cs typeface="Arial" pitchFamily="34" charset="0"/>
                        </a:rPr>
                        <a:t>ĐBSCL</a:t>
                      </a:r>
                      <a:endParaRPr lang="en-US" sz="1800" b="1" dirty="0">
                        <a:solidFill>
                          <a:srgbClr val="C0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89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3.1 </a:t>
                      </a:r>
                      <a:r>
                        <a:rPr lang="en-US" sz="2000" b="1" dirty="0" err="1">
                          <a:solidFill>
                            <a:srgbClr val="3333FF"/>
                          </a:solidFill>
                          <a:latin typeface="Arial" pitchFamily="34" charset="0"/>
                          <a:cs typeface="Arial" pitchFamily="34" charset="0"/>
                        </a:rPr>
                        <a:t>Giải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pháp</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công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trình</a:t>
                      </a: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1600" b="0" i="0" u="none" strike="noStrike" cap="none" normalizeH="0" baseline="0" dirty="0" err="1">
                          <a:ln>
                            <a:noFill/>
                          </a:ln>
                          <a:solidFill>
                            <a:schemeClr val="tx1"/>
                          </a:solidFill>
                          <a:effectLst/>
                          <a:latin typeface="Arial" pitchFamily="34" charset="0"/>
                          <a:cs typeface="Arial" pitchFamily="34" charset="0"/>
                        </a:rPr>
                        <a:t>Gián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tiếp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Mỏ</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hàn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và</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đê</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phá</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sóng</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6888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17D3B7-D223-4777-BDBA-0DFD47793C81}" type="slidenum">
              <a:rPr lang="en-US" smtClean="0"/>
              <a:pPr>
                <a:defRPr/>
              </a:pPr>
              <a:t>43</a:t>
            </a:fld>
            <a:endParaRPr lang="en-US"/>
          </a:p>
        </p:txBody>
      </p:sp>
      <p:sp>
        <p:nvSpPr>
          <p:cNvPr id="3" name="Rectangle 2"/>
          <p:cNvSpPr/>
          <p:nvPr/>
        </p:nvSpPr>
        <p:spPr>
          <a:xfrm>
            <a:off x="762000" y="1992868"/>
            <a:ext cx="7867650" cy="369332"/>
          </a:xfrm>
          <a:prstGeom prst="rect">
            <a:avLst/>
          </a:prstGeom>
        </p:spPr>
        <p:txBody>
          <a:bodyPr>
            <a:spAutoFit/>
          </a:bodyPr>
          <a:lstStyle/>
          <a:p>
            <a:pPr>
              <a:defRPr/>
            </a:pPr>
            <a:r>
              <a:rPr lang="en-US" dirty="0" err="1">
                <a:latin typeface="Arial" panose="020B0604020202020204" pitchFamily="34" charset="0"/>
                <a:cs typeface="Arial" panose="020B0604020202020204" pitchFamily="34" charset="0"/>
              </a:rPr>
              <a:t>Hàng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tông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gỗ</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tỉnh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Sóc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Liêu</a:t>
            </a:r>
            <a:r>
              <a:rPr lang="en-US" dirty="0">
                <a:latin typeface="Arial" panose="020B0604020202020204" pitchFamily="34" charset="0"/>
                <a:cs typeface="Arial" panose="020B0604020202020204" pitchFamily="34" charset="0"/>
              </a:rPr>
              <a:t> </a:t>
            </a:r>
            <a:endParaRPr lang="en-US" dirty="0"/>
          </a:p>
        </p:txBody>
      </p:sp>
      <p:pic>
        <p:nvPicPr>
          <p:cNvPr id="2970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630738"/>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2405063"/>
            <a:ext cx="25384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
          <p:cNvPicPr>
            <a:picLocks noChangeAspect="1" noChangeArrowheads="1"/>
          </p:cNvPicPr>
          <p:nvPr/>
        </p:nvPicPr>
        <p:blipFill>
          <a:blip r:embed="rId4">
            <a:extLst>
              <a:ext uri="{28A0092B-C50C-407E-A947-70E740481C1C}">
                <a14:useLocalDpi xmlns:a14="http://schemas.microsoft.com/office/drawing/2010/main" val="0"/>
              </a:ext>
            </a:extLst>
          </a:blip>
          <a:srcRect l="68971" t="12924" r="2"/>
          <a:stretch>
            <a:fillRect/>
          </a:stretch>
        </p:blipFill>
        <p:spPr bwMode="auto">
          <a:xfrm>
            <a:off x="6175375" y="2362200"/>
            <a:ext cx="24352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D:\DinhCongSan_Dell+Vio\SAN\HTQT\GTZ_SocTrang\Guide_line\Guidline_Final\Pics\Tfence1_BacLieu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4630738"/>
            <a:ext cx="23812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http://sonoivu.soctrang.gov.vn/wps/wcm/connect/6ab3910042161df69da0dd732c5cbe66/hang-rao-chu-T%28500%29.jpg?MOD=AJPERES&amp;CACHEID=6ab3910042161df69da0dd732c5cbe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630738"/>
            <a:ext cx="22955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25" y="2379663"/>
            <a:ext cx="23669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fld id="{EAD56C61-C080-4A36-B235-E7107825FE82}" type="datetime1">
              <a:rPr lang="en-US" smtClean="0"/>
              <a:t>11/15/2018</a:t>
            </a:fld>
            <a:endParaRPr lang="en-US"/>
          </a:p>
        </p:txBody>
      </p:sp>
      <p:sp>
        <p:nvSpPr>
          <p:cNvPr id="16" name="TextBox 15"/>
          <p:cNvSpPr txBox="1"/>
          <p:nvPr/>
        </p:nvSpPr>
        <p:spPr>
          <a:xfrm>
            <a:off x="76200" y="81065"/>
            <a:ext cx="1143000" cy="646331"/>
          </a:xfrm>
          <a:prstGeom prst="rect">
            <a:avLst/>
          </a:prstGeom>
          <a:noFill/>
        </p:spPr>
        <p:txBody>
          <a:bodyPr wrap="square" rtlCol="0">
            <a:spAutoFit/>
          </a:bodyPr>
          <a:lstStyle/>
          <a:p>
            <a:r>
              <a:rPr lang="en-US" sz="3600" b="1" dirty="0">
                <a:solidFill>
                  <a:srgbClr val="C00000"/>
                </a:solidFill>
              </a:rPr>
              <a:t>3</a:t>
            </a:r>
          </a:p>
        </p:txBody>
      </p:sp>
      <p:graphicFrame>
        <p:nvGraphicFramePr>
          <p:cNvPr id="18" name="Group 18"/>
          <p:cNvGraphicFramePr>
            <a:graphicFrameLocks noGrp="1"/>
          </p:cNvGraphicFramePr>
          <p:nvPr>
            <p:extLst>
              <p:ext uri="{D42A27DB-BD31-4B8C-83A1-F6EECF244321}">
                <p14:modId xmlns:p14="http://schemas.microsoft.com/office/powerpoint/2010/main" val="2029672970"/>
              </p:ext>
            </p:extLst>
          </p:nvPr>
        </p:nvGraphicFramePr>
        <p:xfrm>
          <a:off x="51881" y="655636"/>
          <a:ext cx="9067800" cy="1218972"/>
        </p:xfrm>
        <a:graphic>
          <a:graphicData uri="http://schemas.openxmlformats.org/drawingml/2006/table">
            <a:tbl>
              <a:tblPr/>
              <a:tblGrid>
                <a:gridCol w="5282119">
                  <a:extLst>
                    <a:ext uri="{9D8B030D-6E8A-4147-A177-3AD203B41FA5}">
                      <a16:colId xmlns:a16="http://schemas.microsoft.com/office/drawing/2014/main" val="20000"/>
                    </a:ext>
                  </a:extLst>
                </a:gridCol>
                <a:gridCol w="3785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 </a:t>
                      </a:r>
                      <a:r>
                        <a:rPr lang="en-US" sz="2000" b="1" dirty="0" err="1">
                          <a:solidFill>
                            <a:schemeClr val="tx1"/>
                          </a:solidFill>
                          <a:latin typeface="Arial" pitchFamily="34" charset="0"/>
                          <a:cs typeface="Arial" pitchFamily="34" charset="0"/>
                        </a:rPr>
                        <a:t>Hiện</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trạng</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các</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giải</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pháp</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bảo</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vệ</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bờ</a:t>
                      </a:r>
                      <a:r>
                        <a:rPr lang="en-US" sz="2000" b="1" baseline="0" dirty="0">
                          <a:solidFill>
                            <a:schemeClr val="tx1"/>
                          </a:solidFill>
                          <a:latin typeface="Arial" pitchFamily="34" charset="0"/>
                          <a:cs typeface="Arial" pitchFamily="34" charset="0"/>
                        </a:rPr>
                        <a:t> </a:t>
                      </a:r>
                      <a:r>
                        <a:rPr lang="en-US" sz="2000" b="1" baseline="0" dirty="0" err="1">
                          <a:solidFill>
                            <a:schemeClr val="tx1"/>
                          </a:solidFill>
                          <a:latin typeface="Arial" pitchFamily="34" charset="0"/>
                          <a:cs typeface="Arial" pitchFamily="34" charset="0"/>
                        </a:rPr>
                        <a:t>biển</a:t>
                      </a:r>
                      <a:r>
                        <a:rPr lang="en-US" sz="2000" b="1" baseline="0"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latin typeface="Arial" pitchFamily="34" charset="0"/>
                          <a:cs typeface="Arial" pitchFamily="34" charset="0"/>
                        </a:rPr>
                        <a:t>3.1.2 </a:t>
                      </a:r>
                      <a:r>
                        <a:rPr lang="en-US" sz="1800" b="1" dirty="0" err="1">
                          <a:solidFill>
                            <a:srgbClr val="C00000"/>
                          </a:solidFill>
                          <a:latin typeface="Arial" pitchFamily="34" charset="0"/>
                          <a:cs typeface="Arial" pitchFamily="34" charset="0"/>
                        </a:rPr>
                        <a:t>Kinh</a:t>
                      </a:r>
                      <a:r>
                        <a:rPr lang="en-US" sz="1800" b="1" dirty="0">
                          <a:solidFill>
                            <a:srgbClr val="C00000"/>
                          </a:solidFill>
                          <a:latin typeface="Arial" pitchFamily="34" charset="0"/>
                          <a:cs typeface="Arial" pitchFamily="34" charset="0"/>
                        </a:rPr>
                        <a:t> </a:t>
                      </a:r>
                      <a:r>
                        <a:rPr lang="en-US" sz="1800" b="1" dirty="0" err="1">
                          <a:solidFill>
                            <a:srgbClr val="C00000"/>
                          </a:solidFill>
                          <a:latin typeface="Arial" pitchFamily="34" charset="0"/>
                          <a:cs typeface="Arial" pitchFamily="34" charset="0"/>
                        </a:rPr>
                        <a:t>nghiệm</a:t>
                      </a:r>
                      <a:r>
                        <a:rPr lang="en-US" sz="1800" b="1" baseline="0" dirty="0">
                          <a:solidFill>
                            <a:srgbClr val="C00000"/>
                          </a:solidFill>
                          <a:latin typeface="Arial" pitchFamily="34" charset="0"/>
                          <a:cs typeface="Arial" pitchFamily="34" charset="0"/>
                        </a:rPr>
                        <a:t> ở </a:t>
                      </a:r>
                      <a:r>
                        <a:rPr lang="en-US" sz="1800" b="1" baseline="0" dirty="0" err="1">
                          <a:solidFill>
                            <a:srgbClr val="C00000"/>
                          </a:solidFill>
                          <a:latin typeface="Arial" pitchFamily="34" charset="0"/>
                          <a:cs typeface="Arial" pitchFamily="34" charset="0"/>
                        </a:rPr>
                        <a:t>ĐBSCL</a:t>
                      </a:r>
                      <a:endParaRPr lang="en-US" sz="1800" b="1" dirty="0">
                        <a:solidFill>
                          <a:srgbClr val="C0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289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3.1 </a:t>
                      </a:r>
                      <a:r>
                        <a:rPr lang="en-US" sz="2000" b="1" dirty="0" err="1">
                          <a:solidFill>
                            <a:srgbClr val="3333FF"/>
                          </a:solidFill>
                          <a:latin typeface="Arial" pitchFamily="34" charset="0"/>
                          <a:cs typeface="Arial" pitchFamily="34" charset="0"/>
                        </a:rPr>
                        <a:t>Giải</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pháp</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công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trình</a:t>
                      </a: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1600" b="0" i="0" u="none" strike="noStrike" cap="none" normalizeH="0" baseline="0" dirty="0" err="1">
                          <a:ln>
                            <a:noFill/>
                          </a:ln>
                          <a:solidFill>
                            <a:schemeClr val="tx1"/>
                          </a:solidFill>
                          <a:effectLst/>
                          <a:latin typeface="Arial" pitchFamily="34" charset="0"/>
                          <a:cs typeface="Arial" pitchFamily="34" charset="0"/>
                        </a:rPr>
                        <a:t>Gián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tiếp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Mỏ</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hàn</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và</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đê</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phá</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sóng</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hàng</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rào</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giảm</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sóng</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dòng</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chảy</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khôi</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phục</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rừng</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ngập</a:t>
                      </a:r>
                      <a:r>
                        <a:rPr kumimoji="0" lang="en-US" sz="1600" b="0" i="0" u="none" strike="noStrike" cap="none" normalizeH="0" baseline="0" dirty="0">
                          <a:ln>
                            <a:noFill/>
                          </a:ln>
                          <a:solidFill>
                            <a:schemeClr val="tx1"/>
                          </a:solidFill>
                          <a:effectLst/>
                          <a:latin typeface="Arial" pitchFamily="34" charset="0"/>
                          <a:cs typeface="Arial" pitchFamily="34" charset="0"/>
                        </a:rPr>
                        <a:t> </a:t>
                      </a:r>
                      <a:r>
                        <a:rPr kumimoji="0" lang="en-US" sz="1600" b="0" i="0" u="none" strike="noStrike" cap="none" normalizeH="0" baseline="0" dirty="0" err="1">
                          <a:ln>
                            <a:noFill/>
                          </a:ln>
                          <a:solidFill>
                            <a:schemeClr val="tx1"/>
                          </a:solidFill>
                          <a:effectLst/>
                          <a:latin typeface="Arial" pitchFamily="34" charset="0"/>
                          <a:cs typeface="Arial" pitchFamily="34" charset="0"/>
                        </a:rPr>
                        <a:t>mặn</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3722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2B26F45-3FB1-42F6-A11F-AC4740F557ED}" type="slidenum">
              <a:rPr lang="en-US" smtClean="0"/>
              <a:pPr>
                <a:defRPr/>
              </a:pPr>
              <a:t>44</a:t>
            </a:fld>
            <a:endParaRPr lang="en-US"/>
          </a:p>
        </p:txBody>
      </p:sp>
      <p:sp>
        <p:nvSpPr>
          <p:cNvPr id="6" name="Content Placeholder 2"/>
          <p:cNvSpPr>
            <a:spLocks noGrp="1"/>
          </p:cNvSpPr>
          <p:nvPr>
            <p:ph idx="1"/>
          </p:nvPr>
        </p:nvSpPr>
        <p:spPr>
          <a:xfrm>
            <a:off x="2133600" y="2351088"/>
            <a:ext cx="6705600" cy="2438400"/>
          </a:xfrm>
        </p:spPr>
        <p:txBody>
          <a:bodyPr/>
          <a:lstStyle/>
          <a:p>
            <a:pPr>
              <a:spcBef>
                <a:spcPts val="0"/>
              </a:spcBef>
              <a:buClr>
                <a:srgbClr val="FF0000"/>
              </a:buClr>
              <a:buNone/>
              <a:defRPr/>
            </a:pPr>
            <a:r>
              <a:rPr lang="en-US" sz="3600" dirty="0">
                <a:solidFill>
                  <a:schemeClr val="accent2">
                    <a:lumMod val="50000"/>
                  </a:schemeClr>
                </a:solidFill>
                <a:latin typeface="Arial" pitchFamily="34" charset="0"/>
                <a:cs typeface="Arial" pitchFamily="34" charset="0"/>
              </a:rPr>
              <a:t>  </a:t>
            </a:r>
            <a:r>
              <a:rPr lang="en-US" altLang="en-US" sz="3600" dirty="0" err="1">
                <a:solidFill>
                  <a:srgbClr val="3333FF"/>
                </a:solidFill>
                <a:latin typeface="Arial" panose="020B0604020202020204" pitchFamily="34" charset="0"/>
                <a:cs typeface="Arial" panose="020B0604020202020204" pitchFamily="34" charset="0"/>
              </a:rPr>
              <a:t>Khuyến</a:t>
            </a:r>
            <a:r>
              <a:rPr lang="en-US" altLang="en-US" sz="3600" dirty="0">
                <a:solidFill>
                  <a:srgbClr val="3333FF"/>
                </a:solidFill>
                <a:latin typeface="Arial" panose="020B0604020202020204" pitchFamily="34" charset="0"/>
                <a:cs typeface="Arial" panose="020B0604020202020204" pitchFamily="34" charset="0"/>
              </a:rPr>
              <a:t> </a:t>
            </a:r>
            <a:r>
              <a:rPr lang="en-US" altLang="en-US" sz="3600" dirty="0" err="1">
                <a:solidFill>
                  <a:srgbClr val="3333FF"/>
                </a:solidFill>
                <a:latin typeface="Arial" panose="020B0604020202020204" pitchFamily="34" charset="0"/>
                <a:cs typeface="Arial" panose="020B0604020202020204" pitchFamily="34" charset="0"/>
              </a:rPr>
              <a:t>cáo</a:t>
            </a:r>
            <a:r>
              <a:rPr lang="en-US" altLang="en-US" sz="3600" dirty="0">
                <a:solidFill>
                  <a:srgbClr val="3333FF"/>
                </a:solidFill>
                <a:latin typeface="Arial" panose="020B0604020202020204" pitchFamily="34" charset="0"/>
                <a:cs typeface="Arial" panose="020B0604020202020204" pitchFamily="34" charset="0"/>
              </a:rPr>
              <a:t> </a:t>
            </a:r>
            <a:r>
              <a:rPr lang="en-US" altLang="en-US" sz="3600" dirty="0" err="1">
                <a:solidFill>
                  <a:srgbClr val="3333FF"/>
                </a:solidFill>
                <a:latin typeface="Arial" panose="020B0604020202020204" pitchFamily="34" charset="0"/>
                <a:cs typeface="Arial" panose="020B0604020202020204" pitchFamily="34" charset="0"/>
              </a:rPr>
              <a:t>và</a:t>
            </a:r>
            <a:r>
              <a:rPr lang="en-US" altLang="en-US" sz="3600" dirty="0">
                <a:solidFill>
                  <a:srgbClr val="3333FF"/>
                </a:solidFill>
                <a:latin typeface="Arial" panose="020B0604020202020204" pitchFamily="34" charset="0"/>
                <a:cs typeface="Arial" panose="020B0604020202020204" pitchFamily="34" charset="0"/>
              </a:rPr>
              <a:t> </a:t>
            </a:r>
            <a:r>
              <a:rPr lang="en-US" altLang="en-US" sz="3600" dirty="0" err="1">
                <a:solidFill>
                  <a:srgbClr val="3333FF"/>
                </a:solidFill>
                <a:latin typeface="Arial" panose="020B0604020202020204" pitchFamily="34" charset="0"/>
                <a:cs typeface="Arial" panose="020B0604020202020204" pitchFamily="34" charset="0"/>
              </a:rPr>
              <a:t>Kiến</a:t>
            </a:r>
            <a:r>
              <a:rPr lang="en-US" altLang="en-US" sz="3600" dirty="0">
                <a:solidFill>
                  <a:srgbClr val="3333FF"/>
                </a:solidFill>
                <a:latin typeface="Arial" panose="020B0604020202020204" pitchFamily="34" charset="0"/>
                <a:cs typeface="Arial" panose="020B0604020202020204" pitchFamily="34" charset="0"/>
              </a:rPr>
              <a:t> </a:t>
            </a:r>
            <a:r>
              <a:rPr lang="en-US" altLang="en-US" sz="3600" dirty="0" err="1">
                <a:solidFill>
                  <a:srgbClr val="3333FF"/>
                </a:solidFill>
                <a:latin typeface="Arial" panose="020B0604020202020204" pitchFamily="34" charset="0"/>
                <a:cs typeface="Arial" panose="020B0604020202020204" pitchFamily="34" charset="0"/>
              </a:rPr>
              <a:t>nghị</a:t>
            </a:r>
            <a:endParaRPr lang="en-US" altLang="en-US" sz="3600" dirty="0">
              <a:solidFill>
                <a:srgbClr val="3333FF"/>
              </a:solidFill>
              <a:latin typeface="Arial" panose="020B0604020202020204" pitchFamily="34" charset="0"/>
              <a:cs typeface="Arial" panose="020B0604020202020204" pitchFamily="34" charset="0"/>
            </a:endParaRPr>
          </a:p>
          <a:p>
            <a:pPr>
              <a:spcBef>
                <a:spcPts val="0"/>
              </a:spcBef>
              <a:buClr>
                <a:srgbClr val="FF0000"/>
              </a:buClr>
              <a:buNone/>
              <a:defRPr/>
            </a:pPr>
            <a:endParaRPr lang="vi-VN" sz="3600" dirty="0">
              <a:solidFill>
                <a:srgbClr val="3333FF"/>
              </a:solidFill>
              <a:latin typeface="Arial" pitchFamily="34" charset="0"/>
              <a:cs typeface="Arial" pitchFamily="34" charset="0"/>
            </a:endParaRPr>
          </a:p>
        </p:txBody>
      </p:sp>
      <p:sp>
        <p:nvSpPr>
          <p:cNvPr id="14341" name="Content Placeholder 2"/>
          <p:cNvSpPr txBox="1">
            <a:spLocks/>
          </p:cNvSpPr>
          <p:nvPr/>
        </p:nvSpPr>
        <p:spPr bwMode="auto">
          <a:xfrm>
            <a:off x="990600" y="25146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20000"/>
              </a:spcBef>
              <a:buClr>
                <a:srgbClr val="FF0000"/>
              </a:buClr>
              <a:buSzPct val="95000"/>
              <a:buFont typeface="Wingdings 2" pitchFamily="18" charset="2"/>
              <a:buNone/>
            </a:pPr>
            <a:r>
              <a:rPr lang="en-US" altLang="en-US" sz="12000" b="1" dirty="0">
                <a:solidFill>
                  <a:srgbClr val="FF0000"/>
                </a:solidFill>
                <a:latin typeface="Arial" charset="0"/>
                <a:cs typeface="Arial" charset="0"/>
              </a:rPr>
              <a:t>4</a:t>
            </a:r>
            <a:endParaRPr lang="en-US" altLang="en-US" sz="12000" dirty="0">
              <a:solidFill>
                <a:srgbClr val="004E6D"/>
              </a:solidFill>
              <a:latin typeface="Arial" charset="0"/>
              <a:cs typeface="Arial" charset="0"/>
            </a:endParaRPr>
          </a:p>
        </p:txBody>
      </p:sp>
      <p:graphicFrame>
        <p:nvGraphicFramePr>
          <p:cNvPr id="7" name="Group 18"/>
          <p:cNvGraphicFramePr>
            <a:graphicFrameLocks noGrp="1"/>
          </p:cNvGraphicFramePr>
          <p:nvPr>
            <p:extLst>
              <p:ext uri="{D42A27DB-BD31-4B8C-83A1-F6EECF244321}">
                <p14:modId xmlns:p14="http://schemas.microsoft.com/office/powerpoint/2010/main" val="3143038559"/>
              </p:ext>
            </p:extLst>
          </p:nvPr>
        </p:nvGraphicFramePr>
        <p:xfrm>
          <a:off x="0" y="-22225"/>
          <a:ext cx="9144000" cy="822514"/>
        </p:xfrm>
        <a:graphic>
          <a:graphicData uri="http://schemas.openxmlformats.org/drawingml/2006/table">
            <a:tbl>
              <a:tblPr/>
              <a:tblGrid>
                <a:gridCol w="3505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456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4:  </a:t>
                      </a:r>
                      <a:r>
                        <a:rPr lang="en-US" sz="1800" dirty="0" err="1">
                          <a:solidFill>
                            <a:srgbClr val="FF0000"/>
                          </a:solidFill>
                          <a:latin typeface="Arial" pitchFamily="34" charset="0"/>
                          <a:cs typeface="Arial" pitchFamily="34" charset="0"/>
                        </a:rPr>
                        <a:t>Định</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hướng</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33CC"/>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2" name="Date Placeholder 1"/>
          <p:cNvSpPr>
            <a:spLocks noGrp="1"/>
          </p:cNvSpPr>
          <p:nvPr>
            <p:ph type="dt" sz="half" idx="10"/>
          </p:nvPr>
        </p:nvSpPr>
        <p:spPr/>
        <p:txBody>
          <a:bodyPr/>
          <a:lstStyle/>
          <a:p>
            <a:pPr>
              <a:defRPr/>
            </a:pPr>
            <a:fld id="{5F1D8945-F105-424D-B2E9-3C5369EB3EF4}" type="datetime1">
              <a:rPr lang="en-US" smtClean="0"/>
              <a:t>11/15/2018</a:t>
            </a:fld>
            <a:endParaRPr lang="en-US"/>
          </a:p>
        </p:txBody>
      </p:sp>
    </p:spTree>
    <p:extLst>
      <p:ext uri="{BB962C8B-B14F-4D97-AF65-F5344CB8AC3E}">
        <p14:creationId xmlns:p14="http://schemas.microsoft.com/office/powerpoint/2010/main" val="3303143127"/>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73C157A-171B-47D3-A718-785A05639F0A}" type="slidenum">
              <a:rPr lang="en-US" smtClean="0"/>
              <a:pPr>
                <a:defRPr/>
              </a:pPr>
              <a:t>45</a:t>
            </a:fld>
            <a:endParaRPr lang="en-US"/>
          </a:p>
        </p:txBody>
      </p:sp>
      <p:graphicFrame>
        <p:nvGraphicFramePr>
          <p:cNvPr id="8" name="Group 18"/>
          <p:cNvGraphicFramePr>
            <a:graphicFrameLocks noGrp="1"/>
          </p:cNvGraphicFramePr>
          <p:nvPr>
            <p:extLst>
              <p:ext uri="{D42A27DB-BD31-4B8C-83A1-F6EECF244321}">
                <p14:modId xmlns:p14="http://schemas.microsoft.com/office/powerpoint/2010/main" val="2823726978"/>
              </p:ext>
            </p:extLst>
          </p:nvPr>
        </p:nvGraphicFramePr>
        <p:xfrm>
          <a:off x="76200" y="1"/>
          <a:ext cx="8991600" cy="883850"/>
        </p:xfrm>
        <a:graphic>
          <a:graphicData uri="http://schemas.openxmlformats.org/drawingml/2006/table">
            <a:tbl>
              <a:tblPr/>
              <a:tblGrid>
                <a:gridCol w="4945380">
                  <a:extLst>
                    <a:ext uri="{9D8B030D-6E8A-4147-A177-3AD203B41FA5}">
                      <a16:colId xmlns:a16="http://schemas.microsoft.com/office/drawing/2014/main" val="20000"/>
                    </a:ext>
                  </a:extLst>
                </a:gridCol>
                <a:gridCol w="449580">
                  <a:extLst>
                    <a:ext uri="{9D8B030D-6E8A-4147-A177-3AD203B41FA5}">
                      <a16:colId xmlns:a16="http://schemas.microsoft.com/office/drawing/2014/main" val="20001"/>
                    </a:ext>
                  </a:extLst>
                </a:gridCol>
                <a:gridCol w="3596640">
                  <a:extLst>
                    <a:ext uri="{9D8B030D-6E8A-4147-A177-3AD203B41FA5}">
                      <a16:colId xmlns:a16="http://schemas.microsoft.com/office/drawing/2014/main" val="20002"/>
                    </a:ext>
                  </a:extLst>
                </a:gridCol>
              </a:tblGrid>
              <a:tr h="700691">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4.1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SÔNG</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4.1.1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phi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
        <p:nvSpPr>
          <p:cNvPr id="6" name="Content Placeholder 2"/>
          <p:cNvSpPr>
            <a:spLocks noGrp="1"/>
          </p:cNvSpPr>
          <p:nvPr>
            <p:ph idx="1"/>
          </p:nvPr>
        </p:nvSpPr>
        <p:spPr>
          <a:xfrm>
            <a:off x="228600" y="1066800"/>
            <a:ext cx="8458200" cy="4876800"/>
          </a:xfrm>
        </p:spPr>
        <p:txBody>
          <a:bodyPr/>
          <a:lstStyle/>
          <a:p>
            <a:pPr>
              <a:spcBef>
                <a:spcPts val="1200"/>
              </a:spcBef>
              <a:buClr>
                <a:srgbClr val="FF0000"/>
              </a:buClr>
              <a:defRPr/>
            </a:pPr>
            <a:r>
              <a:rPr lang="en-US" sz="2000" dirty="0" err="1">
                <a:solidFill>
                  <a:schemeClr val="accent4">
                    <a:lumMod val="50000"/>
                  </a:schemeClr>
                </a:solidFill>
                <a:latin typeface="Arial" pitchFamily="34" charset="0"/>
                <a:cs typeface="Arial" pitchFamily="34" charset="0"/>
              </a:rPr>
              <a:t>Cần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làm</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rõ</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các</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nguyên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nhân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gây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xói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lở</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bờ</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kênh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rạch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giảm</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bồi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tụ</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ngày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một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nghiêm</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trọng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hơn</a:t>
            </a:r>
            <a:r>
              <a:rPr lang="en-US" sz="2000" dirty="0">
                <a:solidFill>
                  <a:schemeClr val="accent4">
                    <a:lumMod val="50000"/>
                  </a:schemeClr>
                </a:solidFill>
                <a:latin typeface="Arial" pitchFamily="34" charset="0"/>
                <a:cs typeface="Arial" pitchFamily="34" charset="0"/>
              </a:rPr>
              <a:t> do :</a:t>
            </a:r>
          </a:p>
          <a:p>
            <a:pPr marL="0" indent="0">
              <a:spcBef>
                <a:spcPts val="1200"/>
              </a:spcBef>
              <a:buClr>
                <a:srgbClr val="FF0000"/>
              </a:buClr>
              <a:buNone/>
              <a:defRPr/>
            </a:pPr>
            <a:r>
              <a:rPr lang="en-US" sz="2000" dirty="0">
                <a:solidFill>
                  <a:srgbClr val="3333FF"/>
                </a:solidFill>
                <a:latin typeface="Arial" pitchFamily="34" charset="0"/>
                <a:cs typeface="Arial" pitchFamily="34" charset="0"/>
              </a:rPr>
              <a:t>	- </a:t>
            </a:r>
            <a:r>
              <a:rPr lang="en-US" sz="2000" dirty="0" err="1">
                <a:solidFill>
                  <a:srgbClr val="3333FF"/>
                </a:solidFill>
                <a:latin typeface="Arial" pitchFamily="34" charset="0"/>
                <a:cs typeface="Arial" pitchFamily="34" charset="0"/>
              </a:rPr>
              <a:t>Tác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động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của</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thượng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nguồn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đập</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khai</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thác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cát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BĐKH</a:t>
            </a:r>
            <a:r>
              <a:rPr lang="en-US" sz="2000" dirty="0">
                <a:solidFill>
                  <a:srgbClr val="3333FF"/>
                </a:solidFill>
                <a:latin typeface="Arial" pitchFamily="34" charset="0"/>
                <a:cs typeface="Arial" pitchFamily="34" charset="0"/>
              </a:rPr>
              <a:t>),</a:t>
            </a:r>
          </a:p>
          <a:p>
            <a:pPr marL="1092200" indent="-1092200">
              <a:spcBef>
                <a:spcPts val="1200"/>
              </a:spcBef>
              <a:buClr>
                <a:srgbClr val="FF0000"/>
              </a:buClr>
              <a:buNone/>
              <a:defRPr/>
            </a:pPr>
            <a:r>
              <a:rPr lang="en-US" sz="2000" dirty="0">
                <a:solidFill>
                  <a:srgbClr val="3333FF"/>
                </a:solidFill>
                <a:latin typeface="Arial" pitchFamily="34" charset="0"/>
                <a:cs typeface="Arial" pitchFamily="34" charset="0"/>
              </a:rPr>
              <a:t>             - </a:t>
            </a:r>
            <a:r>
              <a:rPr lang="en-US" sz="2000" dirty="0" err="1">
                <a:solidFill>
                  <a:srgbClr val="3333FF"/>
                </a:solidFill>
                <a:latin typeface="Arial" pitchFamily="34" charset="0"/>
                <a:cs typeface="Arial" pitchFamily="34" charset="0"/>
              </a:rPr>
              <a:t>Tác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động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tại</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chỗ</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xây</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dựng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CSHT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khai</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thác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cát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nước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ngầm</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gây</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lún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sụt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xây</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dựng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đê</a:t>
            </a:r>
            <a:r>
              <a:rPr lang="en-US" sz="2000" dirty="0">
                <a:solidFill>
                  <a:srgbClr val="3333FF"/>
                </a:solidFill>
                <a:latin typeface="Arial" pitchFamily="34" charset="0"/>
                <a:cs typeface="Arial" pitchFamily="34" charset="0"/>
              </a:rPr>
              <a:t> bao, </a:t>
            </a:r>
            <a:r>
              <a:rPr lang="en-US" sz="2000" dirty="0" err="1">
                <a:solidFill>
                  <a:srgbClr val="3333FF"/>
                </a:solidFill>
                <a:latin typeface="Arial" pitchFamily="34" charset="0"/>
                <a:cs typeface="Arial" pitchFamily="34" charset="0"/>
              </a:rPr>
              <a:t>giao</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thông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thuỷ</a:t>
            </a:r>
            <a:r>
              <a:rPr lang="en-US" sz="2000" dirty="0">
                <a:solidFill>
                  <a:srgbClr val="3333FF"/>
                </a:solidFill>
                <a:latin typeface="Arial" pitchFamily="34" charset="0"/>
                <a:cs typeface="Arial" pitchFamily="34" charset="0"/>
              </a:rPr>
              <a:t>…),</a:t>
            </a:r>
          </a:p>
          <a:p>
            <a:pPr marL="1092200" indent="-1092200">
              <a:spcBef>
                <a:spcPts val="1200"/>
              </a:spcBef>
              <a:buClr>
                <a:srgbClr val="FF0000"/>
              </a:buClr>
              <a:buNone/>
              <a:defRPr/>
            </a:pPr>
            <a:r>
              <a:rPr lang="en-US" sz="2000" dirty="0">
                <a:solidFill>
                  <a:srgbClr val="3333FF"/>
                </a:solidFill>
                <a:latin typeface="Arial" pitchFamily="34" charset="0"/>
                <a:cs typeface="Arial" pitchFamily="34" charset="0"/>
              </a:rPr>
              <a:t>             - </a:t>
            </a:r>
            <a:r>
              <a:rPr lang="en-US" sz="2000" dirty="0" err="1">
                <a:solidFill>
                  <a:srgbClr val="3333FF"/>
                </a:solidFill>
                <a:latin typeface="Arial" pitchFamily="34" charset="0"/>
                <a:cs typeface="Arial" pitchFamily="34" charset="0"/>
              </a:rPr>
              <a:t>Nước</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biển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dâng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gây</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sóng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lớn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dòng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chảy</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tăng</a:t>
            </a:r>
            <a:r>
              <a:rPr lang="en-US" sz="2000" dirty="0">
                <a:solidFill>
                  <a:srgbClr val="3333FF"/>
                </a:solidFill>
                <a:latin typeface="Arial" pitchFamily="34" charset="0"/>
                <a:cs typeface="Arial" pitchFamily="34" charset="0"/>
              </a:rPr>
              <a:t>…)</a:t>
            </a:r>
          </a:p>
          <a:p>
            <a:pPr>
              <a:spcBef>
                <a:spcPts val="1200"/>
              </a:spcBef>
              <a:buClr>
                <a:srgbClr val="FF0000"/>
              </a:buClr>
              <a:defRPr/>
            </a:pPr>
            <a:r>
              <a:rPr lang="en-US" sz="2000" dirty="0" err="1">
                <a:solidFill>
                  <a:schemeClr val="accent4">
                    <a:lumMod val="50000"/>
                  </a:schemeClr>
                </a:solidFill>
                <a:latin typeface="Arial" pitchFamily="34" charset="0"/>
                <a:cs typeface="Arial" pitchFamily="34" charset="0"/>
              </a:rPr>
              <a:t>Các</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giải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pháp</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bảo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vệ</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còn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manh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mún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chưa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theo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hoạch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chỉnh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trị</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tổng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thể</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chưa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có</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quan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thẩm</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quyền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thống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nhất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phê</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duyệt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Đối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với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trình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bán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kiên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cố</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thô</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còn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mang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tính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tự</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phát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chưa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có</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tổng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kết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hướng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dẫn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của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quan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chuyên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môn</a:t>
            </a:r>
            <a:r>
              <a:rPr lang="en-US" sz="2000" dirty="0">
                <a:solidFill>
                  <a:schemeClr val="accent4">
                    <a:lumMod val="50000"/>
                  </a:schemeClr>
                </a:solidFill>
                <a:latin typeface="Arial" pitchFamily="34" charset="0"/>
                <a:cs typeface="Arial" pitchFamily="34" charset="0"/>
              </a:rPr>
              <a:t>.</a:t>
            </a:r>
          </a:p>
          <a:p>
            <a:pPr>
              <a:spcBef>
                <a:spcPts val="1200"/>
              </a:spcBef>
              <a:buClr>
                <a:srgbClr val="FF0000"/>
              </a:buClr>
              <a:defRPr/>
            </a:pPr>
            <a:r>
              <a:rPr lang="en-US" sz="2000" dirty="0" err="1">
                <a:solidFill>
                  <a:schemeClr val="accent4">
                    <a:lumMod val="50000"/>
                  </a:schemeClr>
                </a:solidFill>
                <a:latin typeface="Arial" pitchFamily="34" charset="0"/>
                <a:cs typeface="Arial" pitchFamily="34" charset="0"/>
              </a:rPr>
              <a:t>Cần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chú</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trọng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giải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pháp</a:t>
            </a:r>
            <a:r>
              <a:rPr lang="en-US" sz="2000" dirty="0">
                <a:solidFill>
                  <a:schemeClr val="accent4">
                    <a:lumMod val="50000"/>
                  </a:schemeClr>
                </a:solidFill>
                <a:latin typeface="Arial" pitchFamily="34" charset="0"/>
                <a:cs typeface="Arial" pitchFamily="34" charset="0"/>
              </a:rPr>
              <a:t> phi </a:t>
            </a:r>
            <a:r>
              <a:rPr lang="en-US" sz="2000" dirty="0" err="1">
                <a:solidFill>
                  <a:schemeClr val="accent4">
                    <a:lumMod val="50000"/>
                  </a:schemeClr>
                </a:solidFill>
                <a:latin typeface="Arial" pitchFamily="34" charset="0"/>
                <a:cs typeface="Arial" pitchFamily="34" charset="0"/>
              </a:rPr>
              <a:t>công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trình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dự</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báo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sạt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lở</a:t>
            </a:r>
            <a:r>
              <a:rPr lang="en-US" sz="2000" dirty="0">
                <a:solidFill>
                  <a:schemeClr val="accent4">
                    <a:lumMod val="50000"/>
                  </a:schemeClr>
                </a:solidFill>
                <a:latin typeface="Arial" pitchFamily="34" charset="0"/>
                <a:cs typeface="Arial" pitchFamily="34" charset="0"/>
              </a:rPr>
              <a:t>, di </a:t>
            </a:r>
            <a:r>
              <a:rPr lang="en-US" sz="2000" dirty="0" err="1">
                <a:solidFill>
                  <a:schemeClr val="accent4">
                    <a:lumMod val="50000"/>
                  </a:schemeClr>
                </a:solidFill>
                <a:latin typeface="Arial" pitchFamily="34" charset="0"/>
                <a:cs typeface="Arial" pitchFamily="34" charset="0"/>
              </a:rPr>
              <a:t>dời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chờ</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đợi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diễn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biến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có</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lợi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của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thế</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duy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bảo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dưỡng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trình</a:t>
            </a:r>
            <a:r>
              <a:rPr lang="en-US" sz="2000" dirty="0">
                <a:solidFill>
                  <a:schemeClr val="accent4">
                    <a:lumMod val="50000"/>
                  </a:schemeClr>
                </a:solidFill>
                <a:latin typeface="Arial" pitchFamily="34" charset="0"/>
                <a:cs typeface="Arial" pitchFamily="34" charset="0"/>
              </a:rPr>
              <a:t>….</a:t>
            </a:r>
            <a:r>
              <a:rPr lang="en-US" sz="2000" dirty="0" err="1">
                <a:solidFill>
                  <a:schemeClr val="accent4">
                    <a:lumMod val="50000"/>
                  </a:schemeClr>
                </a:solidFill>
                <a:latin typeface="Arial" pitchFamily="34" charset="0"/>
                <a:cs typeface="Arial" pitchFamily="34" charset="0"/>
              </a:rPr>
              <a:t>Các</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số</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liệu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điều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tra</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khảo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sát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theo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dõi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diễn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biến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kênh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rạch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còn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thiếu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để</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nghiên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cứu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quyết</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định</a:t>
            </a:r>
            <a:r>
              <a:rPr lang="en-US" sz="2000" dirty="0">
                <a:solidFill>
                  <a:schemeClr val="accent4">
                    <a:lumMod val="50000"/>
                  </a:schemeClr>
                </a:solidFill>
                <a:latin typeface="Arial" pitchFamily="34" charset="0"/>
                <a:cs typeface="Arial" pitchFamily="34" charset="0"/>
              </a:rPr>
              <a:t>; </a:t>
            </a:r>
          </a:p>
          <a:p>
            <a:pPr marL="0" indent="0">
              <a:spcBef>
                <a:spcPts val="1200"/>
              </a:spcBef>
              <a:buClr>
                <a:srgbClr val="FF0000"/>
              </a:buClr>
              <a:buNone/>
              <a:defRPr/>
            </a:pPr>
            <a:endParaRPr lang="en-US" sz="2000" dirty="0">
              <a:solidFill>
                <a:schemeClr val="accent4">
                  <a:lumMod val="50000"/>
                </a:schemeClr>
              </a:solidFill>
              <a:latin typeface="Arial" pitchFamily="34" charset="0"/>
              <a:cs typeface="Arial" pitchFamily="34" charset="0"/>
            </a:endParaRPr>
          </a:p>
          <a:p>
            <a:pPr>
              <a:spcBef>
                <a:spcPts val="1200"/>
              </a:spcBef>
              <a:buClr>
                <a:srgbClr val="FF0000"/>
              </a:buClr>
              <a:buFont typeface="Wingdings 2" pitchFamily="18" charset="2"/>
              <a:buNone/>
              <a:defRPr/>
            </a:pPr>
            <a:endParaRPr lang="en-US" sz="2000" dirty="0">
              <a:solidFill>
                <a:schemeClr val="accent2">
                  <a:lumMod val="50000"/>
                </a:schemeClr>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fld id="{9DC7407A-E7DC-48C7-A425-924689CFBE81}" type="datetime1">
              <a:rPr lang="en-US" smtClean="0"/>
              <a:t>11/15/2018</a:t>
            </a:fld>
            <a:endParaRPr lang="en-US"/>
          </a:p>
        </p:txBody>
      </p:sp>
    </p:spTree>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73C157A-171B-47D3-A718-785A05639F0A}" type="slidenum">
              <a:rPr lang="en-US" smtClean="0"/>
              <a:pPr>
                <a:defRPr/>
              </a:pPr>
              <a:t>46</a:t>
            </a:fld>
            <a:endParaRPr lang="en-US" dirty="0"/>
          </a:p>
        </p:txBody>
      </p:sp>
      <p:sp>
        <p:nvSpPr>
          <p:cNvPr id="6" name="Content Placeholder 2"/>
          <p:cNvSpPr>
            <a:spLocks noGrp="1"/>
          </p:cNvSpPr>
          <p:nvPr>
            <p:ph idx="1"/>
          </p:nvPr>
        </p:nvSpPr>
        <p:spPr>
          <a:xfrm>
            <a:off x="152400" y="1143000"/>
            <a:ext cx="8458200" cy="4876800"/>
          </a:xfrm>
        </p:spPr>
        <p:txBody>
          <a:bodyPr/>
          <a:lstStyle/>
          <a:p>
            <a:pPr>
              <a:spcBef>
                <a:spcPts val="1200"/>
              </a:spcBef>
              <a:buClr>
                <a:srgbClr val="FF0000"/>
              </a:buClr>
              <a:defRPr/>
            </a:pPr>
            <a:r>
              <a:rPr lang="en-US" sz="2000" dirty="0" err="1">
                <a:solidFill>
                  <a:schemeClr val="accent4">
                    <a:lumMod val="50000"/>
                  </a:schemeClr>
                </a:solidFill>
                <a:latin typeface="Arial" pitchFamily="34" charset="0"/>
                <a:cs typeface="Arial" pitchFamily="34" charset="0"/>
              </a:rPr>
              <a:t>Chú</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trọng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giải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pháp</a:t>
            </a:r>
            <a:r>
              <a:rPr lang="en-US" sz="2000" dirty="0">
                <a:solidFill>
                  <a:schemeClr val="accent4">
                    <a:lumMod val="50000"/>
                  </a:schemeClr>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quy</a:t>
            </a:r>
            <a:r>
              <a:rPr lang="en-US" sz="2000" b="1" dirty="0">
                <a:solidFill>
                  <a:srgbClr val="006600"/>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hoạch</a:t>
            </a:r>
            <a:r>
              <a:rPr lang="en-US" sz="2000" b="1" dirty="0">
                <a:solidFill>
                  <a:srgbClr val="006600"/>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luồng</a:t>
            </a:r>
            <a:r>
              <a:rPr lang="en-US" sz="2000" b="1" dirty="0">
                <a:solidFill>
                  <a:srgbClr val="006600"/>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tàu</a:t>
            </a:r>
            <a:r>
              <a:rPr lang="en-US" sz="2000" b="1" dirty="0">
                <a:solidFill>
                  <a:srgbClr val="006600"/>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phù</a:t>
            </a:r>
            <a:r>
              <a:rPr lang="en-US" sz="2000" b="1" dirty="0">
                <a:solidFill>
                  <a:srgbClr val="006600"/>
                </a:solidFill>
                <a:latin typeface="Arial" pitchFamily="34" charset="0"/>
                <a:cs typeface="Arial" pitchFamily="34" charset="0"/>
              </a:rPr>
              <a:t> </a:t>
            </a:r>
            <a:r>
              <a:rPr lang="en-US" sz="2000" b="1" dirty="0" err="1">
                <a:solidFill>
                  <a:srgbClr val="006600"/>
                </a:solidFill>
                <a:latin typeface="Arial" pitchFamily="34" charset="0"/>
                <a:cs typeface="Arial" pitchFamily="34" charset="0"/>
              </a:rPr>
              <a:t>hợp</a:t>
            </a:r>
            <a:r>
              <a:rPr lang="en-US" sz="2000" b="1" dirty="0">
                <a:solidFill>
                  <a:srgbClr val="006600"/>
                </a:solidFill>
                <a:latin typeface="Arial" pitchFamily="34" charset="0"/>
                <a:cs typeface="Arial" pitchFamily="34" charset="0"/>
              </a:rPr>
              <a:t> </a:t>
            </a:r>
          </a:p>
          <a:p>
            <a:pPr marL="0" indent="0">
              <a:buClr>
                <a:srgbClr val="FF0000"/>
              </a:buClr>
              <a:buNone/>
              <a:defRPr/>
            </a:pPr>
            <a:r>
              <a:rPr lang="vi-VN" sz="2000" dirty="0">
                <a:solidFill>
                  <a:schemeClr val="accent2">
                    <a:lumMod val="50000"/>
                  </a:schemeClr>
                </a:solidFill>
                <a:latin typeface="Arial" pitchFamily="34" charset="0"/>
                <a:cs typeface="Arial" pitchFamily="34" charset="0"/>
              </a:rPr>
              <a:t>Kênh, rạch sạt lở là do tác động của sóng tàu thuyền, sóng tác động vào bờ </a:t>
            </a:r>
            <a:r>
              <a:rPr lang="en-US" sz="2000" dirty="0">
                <a:solidFill>
                  <a:schemeClr val="accent2">
                    <a:lumMod val="50000"/>
                  </a:schemeClr>
                </a:solidFill>
                <a:latin typeface="Arial" pitchFamily="34" charset="0"/>
                <a:cs typeface="Arial" pitchFamily="34" charset="0"/>
              </a:rPr>
              <a:t>…</a:t>
            </a:r>
            <a:r>
              <a:rPr lang="vi-VN" sz="2000" dirty="0">
                <a:solidFill>
                  <a:schemeClr val="accent2">
                    <a:lumMod val="50000"/>
                  </a:schemeClr>
                </a:solidFill>
                <a:latin typeface="Arial" pitchFamily="34" charset="0"/>
                <a:cs typeface="Arial" pitchFamily="34" charset="0"/>
              </a:rPr>
              <a:t>cần thiết phải có quy họach tuyến luồng giao thông phù hợp.</a:t>
            </a:r>
          </a:p>
          <a:p>
            <a:pPr marL="573088" indent="-573088">
              <a:buClr>
                <a:srgbClr val="FF0000"/>
              </a:buClr>
              <a:buNone/>
              <a:defRPr/>
            </a:pPr>
            <a:r>
              <a:rPr lang="en-US" sz="2000" dirty="0">
                <a:solidFill>
                  <a:schemeClr val="accent2">
                    <a:lumMod val="50000"/>
                  </a:schemeClr>
                </a:solidFill>
                <a:latin typeface="Arial" pitchFamily="34" charset="0"/>
                <a:cs typeface="Arial" pitchFamily="34" charset="0"/>
              </a:rPr>
              <a:t>    + </a:t>
            </a:r>
            <a:r>
              <a:rPr lang="vi-VN" sz="2000" dirty="0">
                <a:solidFill>
                  <a:schemeClr val="accent2">
                    <a:lumMod val="50000"/>
                  </a:schemeClr>
                </a:solidFill>
                <a:latin typeface="Arial" pitchFamily="34" charset="0"/>
                <a:cs typeface="Arial" pitchFamily="34" charset="0"/>
              </a:rPr>
              <a:t> Quy định về vận tốc và tải trọng của tàu, thuyền phù hợp với kích thước kênh, rạch.</a:t>
            </a:r>
            <a:endParaRPr lang="en-US" sz="2000" dirty="0">
              <a:solidFill>
                <a:schemeClr val="accent2">
                  <a:lumMod val="50000"/>
                </a:schemeClr>
              </a:solidFill>
              <a:latin typeface="Arial" pitchFamily="34" charset="0"/>
              <a:cs typeface="Arial" pitchFamily="34" charset="0"/>
            </a:endParaRPr>
          </a:p>
          <a:p>
            <a:pPr marL="573088" indent="-573088">
              <a:buClr>
                <a:srgbClr val="FF0000"/>
              </a:buClr>
              <a:buNone/>
              <a:defRPr/>
            </a:pPr>
            <a:r>
              <a:rPr lang="en-US" sz="2000" dirty="0">
                <a:solidFill>
                  <a:schemeClr val="accent2">
                    <a:lumMod val="50000"/>
                  </a:schemeClr>
                </a:solidFill>
                <a:latin typeface="Arial" pitchFamily="34" charset="0"/>
                <a:cs typeface="Arial" pitchFamily="34" charset="0"/>
              </a:rPr>
              <a:t>    + </a:t>
            </a:r>
            <a:r>
              <a:rPr lang="vi-VN" sz="2000" dirty="0">
                <a:solidFill>
                  <a:schemeClr val="accent2">
                    <a:lumMod val="50000"/>
                  </a:schemeClr>
                </a:solidFill>
                <a:latin typeface="Arial" pitchFamily="34" charset="0"/>
                <a:cs typeface="Arial" pitchFamily="34" charset="0"/>
              </a:rPr>
              <a:t>Quy định về vị trí </a:t>
            </a:r>
            <a:r>
              <a:rPr lang="en-US" sz="2000" dirty="0" err="1">
                <a:solidFill>
                  <a:schemeClr val="accent2">
                    <a:lumMod val="50000"/>
                  </a:schemeClr>
                </a:solidFill>
                <a:latin typeface="Arial" pitchFamily="34" charset="0"/>
                <a:cs typeface="Arial" pitchFamily="34" charset="0"/>
              </a:rPr>
              <a:t>chạy</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tàu</a:t>
            </a:r>
            <a:r>
              <a:rPr lang="en-US" sz="2000" dirty="0">
                <a:solidFill>
                  <a:schemeClr val="accent2">
                    <a:lumMod val="50000"/>
                  </a:schemeClr>
                </a:solidFill>
                <a:latin typeface="Arial" pitchFamily="34" charset="0"/>
                <a:cs typeface="Arial" pitchFamily="34" charset="0"/>
              </a:rPr>
              <a:t>….</a:t>
            </a:r>
            <a:r>
              <a:rPr lang="vi-VN" sz="2000" dirty="0">
                <a:solidFill>
                  <a:schemeClr val="accent2">
                    <a:lumMod val="50000"/>
                  </a:schemeClr>
                </a:solidFill>
                <a:latin typeface="Arial" pitchFamily="34" charset="0"/>
                <a:cs typeface="Arial" pitchFamily="34" charset="0"/>
              </a:rPr>
              <a:t>hạn chế mức thấp nhất sóng lan truyền tác động vào mái bờ.</a:t>
            </a:r>
            <a:endParaRPr lang="en-US" sz="2000" dirty="0">
              <a:solidFill>
                <a:schemeClr val="accent2">
                  <a:lumMod val="50000"/>
                </a:schemeClr>
              </a:solidFill>
              <a:latin typeface="Arial" pitchFamily="34" charset="0"/>
              <a:cs typeface="Arial" pitchFamily="34" charset="0"/>
            </a:endParaRPr>
          </a:p>
          <a:p>
            <a:pPr marL="573088" indent="-573088">
              <a:buClr>
                <a:srgbClr val="FF0000"/>
              </a:buClr>
              <a:buNone/>
              <a:defRPr/>
            </a:pPr>
            <a:r>
              <a:rPr lang="en-US" sz="2000" dirty="0">
                <a:solidFill>
                  <a:schemeClr val="accent2">
                    <a:lumMod val="50000"/>
                  </a:schemeClr>
                </a:solidFill>
                <a:latin typeface="Arial" pitchFamily="34" charset="0"/>
                <a:cs typeface="Arial" pitchFamily="34" charset="0"/>
              </a:rPr>
              <a:t>    + P</a:t>
            </a:r>
            <a:r>
              <a:rPr lang="vi-VN" sz="2000" dirty="0">
                <a:solidFill>
                  <a:schemeClr val="accent2">
                    <a:lumMod val="50000"/>
                  </a:schemeClr>
                </a:solidFill>
                <a:latin typeface="Arial" pitchFamily="34" charset="0"/>
                <a:cs typeface="Arial" pitchFamily="34" charset="0"/>
              </a:rPr>
              <a:t>hát triển hệ thống giao thông đường bộ tương xứng </a:t>
            </a:r>
            <a:r>
              <a:rPr lang="en-US" sz="2000" dirty="0">
                <a:solidFill>
                  <a:schemeClr val="accent2">
                    <a:lumMod val="50000"/>
                  </a:schemeClr>
                </a:solidFill>
                <a:latin typeface="Arial" pitchFamily="34" charset="0"/>
                <a:cs typeface="Arial" pitchFamily="34" charset="0"/>
              </a:rPr>
              <a:t>&gt;</a:t>
            </a:r>
            <a:r>
              <a:rPr lang="vi-VN" sz="2000" dirty="0">
                <a:solidFill>
                  <a:schemeClr val="accent2">
                    <a:lumMod val="50000"/>
                  </a:schemeClr>
                </a:solidFill>
                <a:latin typeface="Arial" pitchFamily="34" charset="0"/>
                <a:cs typeface="Arial" pitchFamily="34" charset="0"/>
              </a:rPr>
              <a:t> giảm bớt lưu lượng tàu thuyền đi lại trên các sông kênh, rạch sẽ góp phần hạn chế đáng kể về sạt lở do tàu, thuyền gây ra.</a:t>
            </a:r>
            <a:endParaRPr lang="en-US" sz="2000" dirty="0">
              <a:solidFill>
                <a:schemeClr val="accent2">
                  <a:lumMod val="50000"/>
                </a:schemeClr>
              </a:solidFill>
              <a:latin typeface="Arial" pitchFamily="34" charset="0"/>
              <a:cs typeface="Arial" pitchFamily="34" charset="0"/>
            </a:endParaRPr>
          </a:p>
          <a:p>
            <a:pPr marL="573088" indent="-573088">
              <a:buClr>
                <a:srgbClr val="FF0000"/>
              </a:buClr>
              <a:buNone/>
              <a:defRPr/>
            </a:pPr>
            <a:r>
              <a:rPr lang="en-US" sz="2000" dirty="0">
                <a:solidFill>
                  <a:schemeClr val="accent2">
                    <a:lumMod val="50000"/>
                  </a:schemeClr>
                </a:solidFill>
                <a:latin typeface="Arial" pitchFamily="34" charset="0"/>
                <a:cs typeface="Arial" pitchFamily="34" charset="0"/>
              </a:rPr>
              <a:t>    + </a:t>
            </a:r>
            <a:r>
              <a:rPr lang="en-US" sz="2000" dirty="0" err="1">
                <a:solidFill>
                  <a:schemeClr val="accent2">
                    <a:lumMod val="50000"/>
                  </a:schemeClr>
                </a:solidFill>
                <a:latin typeface="Arial" pitchFamily="34" charset="0"/>
                <a:cs typeface="Arial" pitchFamily="34" charset="0"/>
              </a:rPr>
              <a:t>Xây</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dựng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quỹ</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chống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sạt</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lở</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kênh</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giao</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thông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thuỷ</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từ</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nguồn</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đóng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góp</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của</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các</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phương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tiện</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giao</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thông</a:t>
            </a:r>
            <a:r>
              <a:rPr lang="en-US" sz="2000" dirty="0">
                <a:solidFill>
                  <a:schemeClr val="accent2">
                    <a:lumMod val="50000"/>
                  </a:schemeClr>
                </a:solidFill>
                <a:latin typeface="Arial" pitchFamily="34" charset="0"/>
                <a:cs typeface="Arial" pitchFamily="34" charset="0"/>
              </a:rPr>
              <a:t> </a:t>
            </a:r>
            <a:r>
              <a:rPr lang="en-US" sz="2000" dirty="0" err="1">
                <a:solidFill>
                  <a:schemeClr val="accent2">
                    <a:lumMod val="50000"/>
                  </a:schemeClr>
                </a:solidFill>
                <a:latin typeface="Arial" pitchFamily="34" charset="0"/>
                <a:cs typeface="Arial" pitchFamily="34" charset="0"/>
              </a:rPr>
              <a:t>thuỷ</a:t>
            </a:r>
            <a:r>
              <a:rPr lang="en-US" sz="2000" dirty="0">
                <a:solidFill>
                  <a:schemeClr val="accent2">
                    <a:lumMod val="50000"/>
                  </a:schemeClr>
                </a:solidFill>
                <a:latin typeface="Arial" pitchFamily="34" charset="0"/>
                <a:cs typeface="Arial" pitchFamily="34" charset="0"/>
              </a:rPr>
              <a:t>?</a:t>
            </a:r>
            <a:endParaRPr lang="vi-VN" sz="2000" dirty="0">
              <a:solidFill>
                <a:schemeClr val="accent2">
                  <a:lumMod val="50000"/>
                </a:schemeClr>
              </a:solidFill>
              <a:latin typeface="Arial" pitchFamily="34" charset="0"/>
              <a:cs typeface="Arial" pitchFamily="34" charset="0"/>
            </a:endParaRPr>
          </a:p>
          <a:p>
            <a:pPr>
              <a:buClr>
                <a:srgbClr val="FF0000"/>
              </a:buClr>
              <a:buFont typeface="Wingdings 2" pitchFamily="18" charset="2"/>
              <a:buNone/>
              <a:defRPr/>
            </a:pPr>
            <a:endParaRPr lang="en-US" sz="2000" dirty="0">
              <a:solidFill>
                <a:schemeClr val="accent2">
                  <a:lumMod val="50000"/>
                </a:schemeClr>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fld id="{281350B8-801F-4ADD-9A40-EC85F61FB149}" type="datetime1">
              <a:rPr lang="en-US" smtClean="0"/>
              <a:t>11/15/2018</a:t>
            </a:fld>
            <a:endParaRPr lang="en-US" dirty="0"/>
          </a:p>
        </p:txBody>
      </p:sp>
      <p:graphicFrame>
        <p:nvGraphicFramePr>
          <p:cNvPr id="7" name="Group 18">
            <a:extLst>
              <a:ext uri="{FF2B5EF4-FFF2-40B4-BE49-F238E27FC236}">
                <a16:creationId xmlns:a16="http://schemas.microsoft.com/office/drawing/2014/main" id="{B8C3B8DD-8D51-4D56-BD25-90E1202C9059}"/>
              </a:ext>
            </a:extLst>
          </p:cNvPr>
          <p:cNvGraphicFramePr>
            <a:graphicFrameLocks noGrp="1"/>
          </p:cNvGraphicFramePr>
          <p:nvPr>
            <p:extLst>
              <p:ext uri="{D42A27DB-BD31-4B8C-83A1-F6EECF244321}">
                <p14:modId xmlns:p14="http://schemas.microsoft.com/office/powerpoint/2010/main" val="67416427"/>
              </p:ext>
            </p:extLst>
          </p:nvPr>
        </p:nvGraphicFramePr>
        <p:xfrm>
          <a:off x="76200" y="1"/>
          <a:ext cx="8991600" cy="883850"/>
        </p:xfrm>
        <a:graphic>
          <a:graphicData uri="http://schemas.openxmlformats.org/drawingml/2006/table">
            <a:tbl>
              <a:tblPr/>
              <a:tblGrid>
                <a:gridCol w="4945380">
                  <a:extLst>
                    <a:ext uri="{9D8B030D-6E8A-4147-A177-3AD203B41FA5}">
                      <a16:colId xmlns:a16="http://schemas.microsoft.com/office/drawing/2014/main" val="20000"/>
                    </a:ext>
                  </a:extLst>
                </a:gridCol>
                <a:gridCol w="449580">
                  <a:extLst>
                    <a:ext uri="{9D8B030D-6E8A-4147-A177-3AD203B41FA5}">
                      <a16:colId xmlns:a16="http://schemas.microsoft.com/office/drawing/2014/main" val="20001"/>
                    </a:ext>
                  </a:extLst>
                </a:gridCol>
                <a:gridCol w="3596640">
                  <a:extLst>
                    <a:ext uri="{9D8B030D-6E8A-4147-A177-3AD203B41FA5}">
                      <a16:colId xmlns:a16="http://schemas.microsoft.com/office/drawing/2014/main" val="20002"/>
                    </a:ext>
                  </a:extLst>
                </a:gridCol>
              </a:tblGrid>
              <a:tr h="700691">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4.1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SÔNG</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4.1.1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phi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22243947"/>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73C157A-171B-47D3-A718-785A05639F0A}" type="slidenum">
              <a:rPr lang="en-US" smtClean="0"/>
              <a:pPr>
                <a:defRPr/>
              </a:pPr>
              <a:t>47</a:t>
            </a:fld>
            <a:endParaRPr lang="en-US"/>
          </a:p>
        </p:txBody>
      </p:sp>
      <p:sp>
        <p:nvSpPr>
          <p:cNvPr id="6" name="Content Placeholder 2"/>
          <p:cNvSpPr>
            <a:spLocks noGrp="1"/>
          </p:cNvSpPr>
          <p:nvPr>
            <p:ph idx="1"/>
          </p:nvPr>
        </p:nvSpPr>
        <p:spPr>
          <a:xfrm>
            <a:off x="228600" y="1181700"/>
            <a:ext cx="8458200" cy="4876800"/>
          </a:xfrm>
        </p:spPr>
        <p:txBody>
          <a:bodyPr/>
          <a:lstStyle/>
          <a:p>
            <a:pPr>
              <a:spcBef>
                <a:spcPts val="1200"/>
              </a:spcBef>
              <a:buClr>
                <a:srgbClr val="FF0000"/>
              </a:buClr>
              <a:defRPr/>
            </a:pPr>
            <a:r>
              <a:rPr lang="en-US" sz="2000" dirty="0" err="1">
                <a:solidFill>
                  <a:schemeClr val="accent4">
                    <a:lumMod val="50000"/>
                  </a:schemeClr>
                </a:solidFill>
                <a:latin typeface="Arial" pitchFamily="34" charset="0"/>
                <a:cs typeface="Arial" pitchFamily="34" charset="0"/>
              </a:rPr>
              <a:t>Chỉ</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xây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dựng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công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trình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chống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xói</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lở</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bảo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vệ</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bờ</a:t>
            </a:r>
            <a:r>
              <a:rPr lang="en-US" sz="2000" dirty="0">
                <a:solidFill>
                  <a:schemeClr val="accent4">
                    <a:lumMod val="50000"/>
                  </a:schemeClr>
                </a:solidFill>
                <a:latin typeface="Arial" pitchFamily="34" charset="0"/>
                <a:cs typeface="Arial" pitchFamily="34" charset="0"/>
              </a:rPr>
              <a:t> ở </a:t>
            </a:r>
            <a:r>
              <a:rPr lang="en-US" sz="2000" dirty="0" err="1">
                <a:solidFill>
                  <a:schemeClr val="accent4">
                    <a:lumMod val="50000"/>
                  </a:schemeClr>
                </a:solidFill>
                <a:latin typeface="Arial" pitchFamily="34" charset="0"/>
                <a:cs typeface="Arial" pitchFamily="34" charset="0"/>
              </a:rPr>
              <a:t>các</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khu</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vực</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trọng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điểm</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tập</a:t>
            </a:r>
            <a:r>
              <a:rPr lang="en-US" sz="2000" dirty="0">
                <a:solidFill>
                  <a:schemeClr val="accent4">
                    <a:lumMod val="50000"/>
                  </a:schemeClr>
                </a:solidFill>
                <a:latin typeface="Arial" pitchFamily="34" charset="0"/>
                <a:cs typeface="Arial" pitchFamily="34" charset="0"/>
              </a:rPr>
              <a:t> trung </a:t>
            </a:r>
            <a:r>
              <a:rPr lang="en-US" sz="2000" dirty="0" err="1">
                <a:solidFill>
                  <a:schemeClr val="accent4">
                    <a:lumMod val="50000"/>
                  </a:schemeClr>
                </a:solidFill>
                <a:latin typeface="Arial" pitchFamily="34" charset="0"/>
                <a:cs typeface="Arial" pitchFamily="34" charset="0"/>
              </a:rPr>
              <a:t>dân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cư</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sở</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hạ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tầng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trên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cơ</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sở</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quy</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hoạch</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tổng</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thể</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cho</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cả</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đoạn</a:t>
            </a:r>
            <a:r>
              <a:rPr lang="en-US" sz="2000" dirty="0">
                <a:solidFill>
                  <a:schemeClr val="accent4">
                    <a:lumMod val="50000"/>
                  </a:schemeClr>
                </a:solidFill>
                <a:latin typeface="Arial" pitchFamily="34" charset="0"/>
                <a:cs typeface="Arial" pitchFamily="34" charset="0"/>
              </a:rPr>
              <a:t> </a:t>
            </a:r>
            <a:r>
              <a:rPr lang="en-US" sz="2000" dirty="0" err="1">
                <a:solidFill>
                  <a:schemeClr val="accent4">
                    <a:lumMod val="50000"/>
                  </a:schemeClr>
                </a:solidFill>
                <a:latin typeface="Arial" pitchFamily="34" charset="0"/>
                <a:cs typeface="Arial" pitchFamily="34" charset="0"/>
              </a:rPr>
              <a:t>sông</a:t>
            </a:r>
            <a:r>
              <a:rPr lang="en-US" sz="2000" dirty="0">
                <a:solidFill>
                  <a:schemeClr val="accent4">
                    <a:lumMod val="50000"/>
                  </a:schemeClr>
                </a:solidFill>
                <a:latin typeface="Arial" pitchFamily="34" charset="0"/>
                <a:cs typeface="Arial" pitchFamily="34" charset="0"/>
              </a:rPr>
              <a:t>, con </a:t>
            </a:r>
            <a:r>
              <a:rPr lang="en-US" sz="2000" dirty="0" err="1">
                <a:solidFill>
                  <a:schemeClr val="accent4">
                    <a:lumMod val="50000"/>
                  </a:schemeClr>
                </a:solidFill>
                <a:latin typeface="Arial" pitchFamily="34" charset="0"/>
                <a:cs typeface="Arial" pitchFamily="34" charset="0"/>
              </a:rPr>
              <a:t>sông</a:t>
            </a:r>
            <a:r>
              <a:rPr lang="en-US" sz="2000" dirty="0">
                <a:solidFill>
                  <a:schemeClr val="accent4">
                    <a:lumMod val="50000"/>
                  </a:schemeClr>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a:p>
            <a:pPr>
              <a:spcBef>
                <a:spcPts val="1200"/>
              </a:spcBef>
              <a:buClr>
                <a:srgbClr val="FF0000"/>
              </a:buClr>
              <a:defRPr/>
            </a:pPr>
            <a:r>
              <a:rPr lang="en-US" sz="2000" dirty="0" err="1">
                <a:solidFill>
                  <a:srgbClr val="006600"/>
                </a:solidFill>
                <a:latin typeface="Arial" pitchFamily="34" charset="0"/>
                <a:cs typeface="Arial" pitchFamily="34" charset="0"/>
              </a:rPr>
              <a:t>Chú</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trọng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ứng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dụng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thử</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nghiệm</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các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giải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pháp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mềm</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thân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thiện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với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môi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trường</a:t>
            </a:r>
            <a:r>
              <a:rPr lang="en-US" sz="2000" dirty="0">
                <a:solidFill>
                  <a:srgbClr val="006600"/>
                </a:solidFill>
                <a:latin typeface="Arial" pitchFamily="34" charset="0"/>
                <a:cs typeface="Arial" pitchFamily="34" charset="0"/>
              </a:rPr>
              <a:t>…</a:t>
            </a:r>
          </a:p>
          <a:p>
            <a:pPr>
              <a:spcBef>
                <a:spcPts val="1200"/>
              </a:spcBef>
              <a:buClr>
                <a:srgbClr val="FF0000"/>
              </a:buClr>
              <a:defRPr/>
            </a:pPr>
            <a:r>
              <a:rPr lang="en-US" sz="2000" dirty="0" err="1">
                <a:solidFill>
                  <a:srgbClr val="006600"/>
                </a:solidFill>
                <a:latin typeface="Arial" pitchFamily="34" charset="0"/>
                <a:cs typeface="Arial" pitchFamily="34" charset="0"/>
              </a:rPr>
              <a:t>Cần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có</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các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trình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chủ</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động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để</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chỉnh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trị</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điều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hoà</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lưu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lượng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nước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trên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các</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sông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rạch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phân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lưu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lưu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để</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đồng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thời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chế</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xói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lở</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bồi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lắng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như</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đoạn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Tân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Châu</a:t>
            </a:r>
            <a:r>
              <a:rPr lang="en-US" sz="2000" dirty="0">
                <a:solidFill>
                  <a:srgbClr val="006600"/>
                </a:solidFill>
                <a:latin typeface="Arial" pitchFamily="34" charset="0"/>
                <a:cs typeface="Arial" pitchFamily="34" charset="0"/>
              </a:rPr>
              <a:t> – </a:t>
            </a:r>
            <a:r>
              <a:rPr lang="en-US" sz="2000" dirty="0" err="1">
                <a:solidFill>
                  <a:srgbClr val="006600"/>
                </a:solidFill>
                <a:latin typeface="Arial" pitchFamily="34" charset="0"/>
                <a:cs typeface="Arial" pitchFamily="34" charset="0"/>
              </a:rPr>
              <a:t>Hồng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Ngự</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Mỹ</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Thuận</a:t>
            </a:r>
            <a:r>
              <a:rPr lang="en-US" sz="2000" dirty="0">
                <a:solidFill>
                  <a:srgbClr val="006600"/>
                </a:solidFill>
                <a:latin typeface="Arial" pitchFamily="34" charset="0"/>
                <a:cs typeface="Arial" pitchFamily="34" charset="0"/>
              </a:rPr>
              <a:t> – </a:t>
            </a:r>
            <a:r>
              <a:rPr lang="en-US" sz="2000" dirty="0" err="1">
                <a:solidFill>
                  <a:srgbClr val="006600"/>
                </a:solidFill>
                <a:latin typeface="Arial" pitchFamily="34" charset="0"/>
                <a:cs typeface="Arial" pitchFamily="34" charset="0"/>
              </a:rPr>
              <a:t>Vĩnh</a:t>
            </a:r>
            <a:r>
              <a:rPr lang="en-US" sz="2000" dirty="0">
                <a:solidFill>
                  <a:srgbClr val="006600"/>
                </a:solidFill>
                <a:latin typeface="Arial" pitchFamily="34" charset="0"/>
                <a:cs typeface="Arial" pitchFamily="34" charset="0"/>
              </a:rPr>
              <a:t> Long </a:t>
            </a:r>
            <a:r>
              <a:rPr lang="en-US" sz="2000" dirty="0" err="1">
                <a:solidFill>
                  <a:srgbClr val="006600"/>
                </a:solidFill>
                <a:latin typeface="Arial" pitchFamily="34" charset="0"/>
                <a:cs typeface="Arial" pitchFamily="34" charset="0"/>
              </a:rPr>
              <a:t>trên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sông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Tiền</a:t>
            </a:r>
            <a:r>
              <a:rPr lang="en-US" sz="2000" dirty="0">
                <a:solidFill>
                  <a:srgbClr val="006600"/>
                </a:solidFill>
                <a:latin typeface="Arial" pitchFamily="34" charset="0"/>
                <a:cs typeface="Arial" pitchFamily="34" charset="0"/>
              </a:rPr>
              <a:t>; Long </a:t>
            </a:r>
            <a:r>
              <a:rPr lang="en-US" sz="2000" dirty="0" err="1">
                <a:solidFill>
                  <a:srgbClr val="006600"/>
                </a:solidFill>
                <a:latin typeface="Arial" pitchFamily="34" charset="0"/>
                <a:cs typeface="Arial" pitchFamily="34" charset="0"/>
              </a:rPr>
              <a:t>Xuyên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trên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sông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Hậu</a:t>
            </a:r>
            <a:r>
              <a:rPr lang="en-US" sz="2000" dirty="0">
                <a:solidFill>
                  <a:srgbClr val="006600"/>
                </a:solidFill>
                <a:latin typeface="Arial" pitchFamily="34" charset="0"/>
                <a:cs typeface="Arial" pitchFamily="34" charset="0"/>
              </a:rPr>
              <a:t>)</a:t>
            </a:r>
          </a:p>
          <a:p>
            <a:pPr>
              <a:spcBef>
                <a:spcPts val="1200"/>
              </a:spcBef>
              <a:buClr>
                <a:srgbClr val="FF0000"/>
              </a:buClr>
              <a:defRPr/>
            </a:pPr>
            <a:r>
              <a:rPr lang="en-US" sz="2000" dirty="0" err="1">
                <a:solidFill>
                  <a:srgbClr val="006600"/>
                </a:solidFill>
                <a:latin typeface="Arial" pitchFamily="34" charset="0"/>
                <a:cs typeface="Arial" pitchFamily="34" charset="0"/>
              </a:rPr>
              <a:t>Rất</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nhiều</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kênh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rạch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bị</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xói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lở</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mở</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rộng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rất</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nhiều</a:t>
            </a:r>
            <a:r>
              <a:rPr lang="en-US" sz="2000" dirty="0">
                <a:solidFill>
                  <a:srgbClr val="006600"/>
                </a:solidFill>
                <a:latin typeface="Arial" pitchFamily="34" charset="0"/>
                <a:cs typeface="Arial" pitchFamily="34" charset="0"/>
              </a:rPr>
              <a:t> so </a:t>
            </a:r>
            <a:r>
              <a:rPr lang="en-US" sz="2000" dirty="0" err="1">
                <a:solidFill>
                  <a:srgbClr val="006600"/>
                </a:solidFill>
                <a:latin typeface="Arial" pitchFamily="34" charset="0"/>
                <a:cs typeface="Arial" pitchFamily="34" charset="0"/>
              </a:rPr>
              <a:t>với</a:t>
            </a:r>
            <a:r>
              <a:rPr lang="en-US" sz="2000" dirty="0">
                <a:solidFill>
                  <a:srgbClr val="006600"/>
                </a:solidFill>
                <a:latin typeface="Arial" pitchFamily="34" charset="0"/>
                <a:cs typeface="Arial" pitchFamily="34" charset="0"/>
              </a:rPr>
              <a:t> ban </a:t>
            </a:r>
            <a:r>
              <a:rPr lang="en-US" sz="2000" dirty="0" err="1">
                <a:solidFill>
                  <a:srgbClr val="006600"/>
                </a:solidFill>
                <a:latin typeface="Arial" pitchFamily="34" charset="0"/>
                <a:cs typeface="Arial" pitchFamily="34" charset="0"/>
              </a:rPr>
              <a:t>đầu</a:t>
            </a:r>
            <a:r>
              <a:rPr lang="en-US" sz="2000" dirty="0">
                <a:solidFill>
                  <a:srgbClr val="006600"/>
                </a:solidFill>
                <a:latin typeface="Arial" pitchFamily="34" charset="0"/>
                <a:cs typeface="Arial" pitchFamily="34" charset="0"/>
              </a:rPr>
              <a:t> – </a:t>
            </a:r>
            <a:r>
              <a:rPr lang="en-US" sz="2000" dirty="0" err="1">
                <a:solidFill>
                  <a:srgbClr val="006600"/>
                </a:solidFill>
                <a:latin typeface="Arial" pitchFamily="34" charset="0"/>
                <a:cs typeface="Arial" pitchFamily="34" charset="0"/>
              </a:rPr>
              <a:t>xây</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dựng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trình</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bảo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vệ</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bờ</a:t>
            </a:r>
            <a:r>
              <a:rPr lang="en-US" sz="2000" dirty="0">
                <a:solidFill>
                  <a:srgbClr val="006600"/>
                </a:solidFill>
                <a:latin typeface="Arial" pitchFamily="34" charset="0"/>
                <a:cs typeface="Arial" pitchFamily="34" charset="0"/>
              </a:rPr>
              <a:t> &gt; </a:t>
            </a:r>
            <a:r>
              <a:rPr lang="en-US" sz="2000" dirty="0" err="1">
                <a:solidFill>
                  <a:srgbClr val="006600"/>
                </a:solidFill>
                <a:latin typeface="Arial" pitchFamily="34" charset="0"/>
                <a:cs typeface="Arial" pitchFamily="34" charset="0"/>
              </a:rPr>
              <a:t>Không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còn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quỹ</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đất</a:t>
            </a:r>
            <a:r>
              <a:rPr lang="en-US" sz="2000" dirty="0">
                <a:solidFill>
                  <a:srgbClr val="006600"/>
                </a:solidFill>
                <a:latin typeface="Arial" pitchFamily="34" charset="0"/>
                <a:cs typeface="Arial" pitchFamily="34" charset="0"/>
              </a:rPr>
              <a:t> di </a:t>
            </a:r>
            <a:r>
              <a:rPr lang="en-US" sz="2000" dirty="0" err="1">
                <a:solidFill>
                  <a:srgbClr val="006600"/>
                </a:solidFill>
                <a:latin typeface="Arial" pitchFamily="34" charset="0"/>
                <a:cs typeface="Arial" pitchFamily="34" charset="0"/>
              </a:rPr>
              <a:t>dời</a:t>
            </a:r>
            <a:r>
              <a:rPr lang="en-US" sz="2000" dirty="0">
                <a:solidFill>
                  <a:srgbClr val="006600"/>
                </a:solidFill>
                <a:latin typeface="Arial" pitchFamily="34" charset="0"/>
                <a:cs typeface="Arial" pitchFamily="34" charset="0"/>
              </a:rPr>
              <a:t>....</a:t>
            </a:r>
          </a:p>
          <a:p>
            <a:pPr marL="0" indent="0">
              <a:spcBef>
                <a:spcPts val="1200"/>
              </a:spcBef>
              <a:buClr>
                <a:srgbClr val="FF0000"/>
              </a:buClr>
              <a:buNone/>
              <a:defRPr/>
            </a:pPr>
            <a:r>
              <a:rPr lang="en-US" sz="2000" dirty="0">
                <a:solidFill>
                  <a:srgbClr val="006600"/>
                </a:solidFill>
                <a:latin typeface="Arial" pitchFamily="34" charset="0"/>
                <a:cs typeface="Arial" pitchFamily="34" charset="0"/>
              </a:rPr>
              <a:t>   </a:t>
            </a:r>
            <a:r>
              <a:rPr lang="en-US" sz="2000" dirty="0">
                <a:solidFill>
                  <a:srgbClr val="FF0000"/>
                </a:solidFill>
                <a:latin typeface="Arial" pitchFamily="34" charset="0"/>
                <a:cs typeface="Arial" pitchFamily="34" charset="0"/>
              </a:rPr>
              <a:t>&gt; </a:t>
            </a:r>
            <a:r>
              <a:rPr lang="en-US" sz="2000" dirty="0" err="1">
                <a:solidFill>
                  <a:srgbClr val="FF0000"/>
                </a:solidFill>
                <a:latin typeface="Arial" pitchFamily="34" charset="0"/>
                <a:cs typeface="Arial" pitchFamily="34" charset="0"/>
              </a:rPr>
              <a:t>Kiến</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nghi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nạo</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vét</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và</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thu</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hẹp</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kênh</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rạch</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này</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để</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xây</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dựng</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công</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trình</a:t>
            </a:r>
            <a:r>
              <a:rPr lang="en-US" sz="2000" dirty="0">
                <a:solidFill>
                  <a:srgbClr val="FF0000"/>
                </a:solidFill>
                <a:latin typeface="Arial" pitchFamily="34" charset="0"/>
                <a:cs typeface="Arial" pitchFamily="34" charset="0"/>
              </a:rPr>
              <a:t>…</a:t>
            </a:r>
            <a:r>
              <a:rPr lang="en-US" sz="2000" dirty="0" err="1">
                <a:solidFill>
                  <a:srgbClr val="FF0000"/>
                </a:solidFill>
                <a:latin typeface="Arial" pitchFamily="34" charset="0"/>
                <a:cs typeface="Arial" pitchFamily="34" charset="0"/>
              </a:rPr>
              <a:t>bảo</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vệ</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mái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bờ</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dưới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dạng</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mềm</a:t>
            </a:r>
            <a:r>
              <a:rPr lang="en-US" sz="2000" dirty="0">
                <a:solidFill>
                  <a:srgbClr val="FF0000"/>
                </a:solidFill>
                <a:latin typeface="Arial" pitchFamily="34" charset="0"/>
                <a:cs typeface="Arial" pitchFamily="34" charset="0"/>
              </a:rPr>
              <a:t>…</a:t>
            </a:r>
          </a:p>
          <a:p>
            <a:pPr marL="0" indent="0">
              <a:buClr>
                <a:srgbClr val="FF0000"/>
              </a:buClr>
              <a:buNone/>
              <a:defRPr/>
            </a:pPr>
            <a:endParaRPr lang="en-US" sz="2000" dirty="0">
              <a:solidFill>
                <a:srgbClr val="FF0000"/>
              </a:solidFill>
              <a:latin typeface="Arial" pitchFamily="34" charset="0"/>
              <a:cs typeface="Arial" pitchFamily="34" charset="0"/>
            </a:endParaRPr>
          </a:p>
          <a:p>
            <a:pPr>
              <a:buClr>
                <a:srgbClr val="FF0000"/>
              </a:buClr>
              <a:buFont typeface="Wingdings 2" pitchFamily="18" charset="2"/>
              <a:buNone/>
              <a:defRPr/>
            </a:pPr>
            <a:endParaRPr lang="en-US" sz="2000" dirty="0">
              <a:solidFill>
                <a:schemeClr val="accent2">
                  <a:lumMod val="50000"/>
                </a:schemeClr>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fld id="{6DF85C5F-89F1-4B33-83AB-752321B75D37}" type="datetime1">
              <a:rPr lang="en-US" smtClean="0"/>
              <a:t>11/15/2018</a:t>
            </a:fld>
            <a:endParaRPr lang="en-US" dirty="0"/>
          </a:p>
        </p:txBody>
      </p:sp>
      <p:graphicFrame>
        <p:nvGraphicFramePr>
          <p:cNvPr id="7" name="Group 18">
            <a:extLst>
              <a:ext uri="{FF2B5EF4-FFF2-40B4-BE49-F238E27FC236}">
                <a16:creationId xmlns:a16="http://schemas.microsoft.com/office/drawing/2014/main" id="{3C894685-B5CE-49D2-BBFA-5F518CC59439}"/>
              </a:ext>
            </a:extLst>
          </p:cNvPr>
          <p:cNvGraphicFramePr>
            <a:graphicFrameLocks noGrp="1"/>
          </p:cNvGraphicFramePr>
          <p:nvPr>
            <p:extLst>
              <p:ext uri="{D42A27DB-BD31-4B8C-83A1-F6EECF244321}">
                <p14:modId xmlns:p14="http://schemas.microsoft.com/office/powerpoint/2010/main" val="2289980205"/>
              </p:ext>
            </p:extLst>
          </p:nvPr>
        </p:nvGraphicFramePr>
        <p:xfrm>
          <a:off x="76200" y="1"/>
          <a:ext cx="8991600" cy="883850"/>
        </p:xfrm>
        <a:graphic>
          <a:graphicData uri="http://schemas.openxmlformats.org/drawingml/2006/table">
            <a:tbl>
              <a:tblPr/>
              <a:tblGrid>
                <a:gridCol w="4945380">
                  <a:extLst>
                    <a:ext uri="{9D8B030D-6E8A-4147-A177-3AD203B41FA5}">
                      <a16:colId xmlns:a16="http://schemas.microsoft.com/office/drawing/2014/main" val="20000"/>
                    </a:ext>
                  </a:extLst>
                </a:gridCol>
                <a:gridCol w="449580">
                  <a:extLst>
                    <a:ext uri="{9D8B030D-6E8A-4147-A177-3AD203B41FA5}">
                      <a16:colId xmlns:a16="http://schemas.microsoft.com/office/drawing/2014/main" val="20001"/>
                    </a:ext>
                  </a:extLst>
                </a:gridCol>
                <a:gridCol w="3596640">
                  <a:extLst>
                    <a:ext uri="{9D8B030D-6E8A-4147-A177-3AD203B41FA5}">
                      <a16:colId xmlns:a16="http://schemas.microsoft.com/office/drawing/2014/main" val="20002"/>
                    </a:ext>
                  </a:extLst>
                </a:gridCol>
              </a:tblGrid>
              <a:tr h="700691">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4.1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SÔNG</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4.1.2 </a:t>
                      </a:r>
                      <a:r>
                        <a:rPr kumimoji="0" lang="en-US" sz="24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93974350"/>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48FF7948-4979-4398-9777-F2BD1EE3C45E}" type="slidenum">
              <a:rPr lang="en-US" smtClean="0"/>
              <a:pPr>
                <a:defRPr/>
              </a:pPr>
              <a:t>48</a:t>
            </a:fld>
            <a:endParaRPr lang="en-US"/>
          </a:p>
        </p:txBody>
      </p:sp>
      <p:sp>
        <p:nvSpPr>
          <p:cNvPr id="6" name="Content Placeholder 2"/>
          <p:cNvSpPr>
            <a:spLocks noGrp="1"/>
          </p:cNvSpPr>
          <p:nvPr>
            <p:ph idx="1"/>
          </p:nvPr>
        </p:nvSpPr>
        <p:spPr>
          <a:xfrm>
            <a:off x="381000" y="1174750"/>
            <a:ext cx="8229600" cy="5181600"/>
          </a:xfrm>
        </p:spPr>
        <p:txBody>
          <a:bodyPr/>
          <a:lstStyle/>
          <a:p>
            <a:pPr>
              <a:spcBef>
                <a:spcPts val="1200"/>
              </a:spcBef>
              <a:buClr>
                <a:srgbClr val="FF0000"/>
              </a:buClr>
              <a:defRPr/>
            </a:pPr>
            <a:r>
              <a:rPr lang="vi-VN" sz="2000" dirty="0">
                <a:solidFill>
                  <a:srgbClr val="3333FF"/>
                </a:solidFill>
                <a:latin typeface="Arial" pitchFamily="34" charset="0"/>
                <a:cs typeface="Arial" pitchFamily="34" charset="0"/>
              </a:rPr>
              <a:t>Hầu hết các biện pháp áp dụng trong LMDCZ là không bền vững:</a:t>
            </a:r>
          </a:p>
          <a:p>
            <a:pPr>
              <a:spcBef>
                <a:spcPts val="1200"/>
              </a:spcBef>
              <a:buClr>
                <a:srgbClr val="FF0000"/>
              </a:buClr>
              <a:defRPr/>
            </a:pPr>
            <a:r>
              <a:rPr lang="vi-VN" sz="2000" dirty="0">
                <a:solidFill>
                  <a:srgbClr val="3333FF"/>
                </a:solidFill>
                <a:latin typeface="Arial" pitchFamily="34" charset="0"/>
                <a:cs typeface="Arial" pitchFamily="34" charset="0"/>
              </a:rPr>
              <a:t>      + </a:t>
            </a:r>
            <a:r>
              <a:rPr lang="en-US" sz="2000" dirty="0" err="1">
                <a:solidFill>
                  <a:srgbClr val="3333FF"/>
                </a:solidFill>
                <a:latin typeface="Arial" pitchFamily="34" charset="0"/>
                <a:cs typeface="Arial" pitchFamily="34" charset="0"/>
              </a:rPr>
              <a:t>Kè</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lát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mái</a:t>
            </a:r>
            <a:r>
              <a:rPr lang="vi-VN" sz="2000" dirty="0">
                <a:solidFill>
                  <a:srgbClr val="3333FF"/>
                </a:solidFill>
                <a:latin typeface="Arial" pitchFamily="34" charset="0"/>
                <a:cs typeface="Arial" pitchFamily="34" charset="0"/>
              </a:rPr>
              <a:t>: chỉ duy trì trong ngắn hạn, không bảo vệ </a:t>
            </a:r>
            <a:r>
              <a:rPr lang="en-US" sz="2000" dirty="0" err="1">
                <a:solidFill>
                  <a:srgbClr val="3333FF"/>
                </a:solidFill>
                <a:latin typeface="Arial" pitchFamily="34" charset="0"/>
                <a:cs typeface="Arial" pitchFamily="34" charset="0"/>
              </a:rPr>
              <a:t>bãi</a:t>
            </a:r>
            <a:r>
              <a:rPr lang="vi-VN" sz="2000" dirty="0">
                <a:solidFill>
                  <a:srgbClr val="3333FF"/>
                </a:solidFill>
                <a:latin typeface="Arial" pitchFamily="34" charset="0"/>
                <a:cs typeface="Arial" pitchFamily="34" charset="0"/>
              </a:rPr>
              <a:t> biển dẫn đến xói mòn (</a:t>
            </a:r>
            <a:r>
              <a:rPr lang="en-US" sz="2000" dirty="0">
                <a:solidFill>
                  <a:srgbClr val="3333FF"/>
                </a:solidFill>
                <a:latin typeface="Arial" pitchFamily="34" charset="0"/>
                <a:cs typeface="Arial" pitchFamily="34" charset="0"/>
              </a:rPr>
              <a:t>do </a:t>
            </a:r>
            <a:r>
              <a:rPr lang="en-US" sz="2000" dirty="0" err="1">
                <a:solidFill>
                  <a:srgbClr val="3333FF"/>
                </a:solidFill>
                <a:latin typeface="Arial" pitchFamily="34" charset="0"/>
                <a:cs typeface="Arial" pitchFamily="34" charset="0"/>
              </a:rPr>
              <a:t>đã</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từng</a:t>
            </a:r>
            <a:r>
              <a:rPr lang="en-US" sz="2000" dirty="0">
                <a:solidFill>
                  <a:srgbClr val="3333FF"/>
                </a:solidFill>
                <a:latin typeface="Arial" pitchFamily="34" charset="0"/>
                <a:cs typeface="Arial" pitchFamily="34" charset="0"/>
              </a:rPr>
              <a:t> </a:t>
            </a:r>
            <a:r>
              <a:rPr lang="vi-VN" sz="2000" dirty="0">
                <a:solidFill>
                  <a:srgbClr val="3333FF"/>
                </a:solidFill>
                <a:latin typeface="Arial" pitchFamily="34" charset="0"/>
                <a:cs typeface="Arial" pitchFamily="34" charset="0"/>
              </a:rPr>
              <a:t>bị xói mòn nghiêm trọng);</a:t>
            </a:r>
          </a:p>
          <a:p>
            <a:pPr>
              <a:spcBef>
                <a:spcPts val="1200"/>
              </a:spcBef>
              <a:buClr>
                <a:srgbClr val="FF0000"/>
              </a:buClr>
              <a:defRPr/>
            </a:pPr>
            <a:r>
              <a:rPr lang="vi-VN" sz="2000" dirty="0">
                <a:solidFill>
                  <a:srgbClr val="3333FF"/>
                </a:solidFill>
                <a:latin typeface="Arial" pitchFamily="34" charset="0"/>
                <a:cs typeface="Arial" pitchFamily="34" charset="0"/>
              </a:rPr>
              <a:t>      + Đê </a:t>
            </a:r>
            <a:r>
              <a:rPr lang="en-US" sz="2000" dirty="0" err="1">
                <a:solidFill>
                  <a:srgbClr val="3333FF"/>
                </a:solidFill>
                <a:latin typeface="Arial" pitchFamily="34" charset="0"/>
                <a:cs typeface="Arial" pitchFamily="34" charset="0"/>
              </a:rPr>
              <a:t>phá</a:t>
            </a:r>
            <a:r>
              <a:rPr lang="vi-VN" sz="2000" dirty="0">
                <a:solidFill>
                  <a:srgbClr val="3333FF"/>
                </a:solidFill>
                <a:latin typeface="Arial" pitchFamily="34" charset="0"/>
                <a:cs typeface="Arial" pitchFamily="34" charset="0"/>
              </a:rPr>
              <a:t> sóng: phần lớn không thành công hoặc không thể bẫy </a:t>
            </a:r>
            <a:r>
              <a:rPr lang="en-US" sz="2000" dirty="0" err="1">
                <a:solidFill>
                  <a:srgbClr val="3333FF"/>
                </a:solidFill>
                <a:latin typeface="Arial" pitchFamily="34" charset="0"/>
                <a:cs typeface="Arial" pitchFamily="34" charset="0"/>
              </a:rPr>
              <a:t>bùn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cát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mịn</a:t>
            </a:r>
            <a:r>
              <a:rPr lang="vi-VN" sz="2000" dirty="0">
                <a:solidFill>
                  <a:srgbClr val="3333FF"/>
                </a:solidFill>
                <a:latin typeface="Arial" pitchFamily="34" charset="0"/>
                <a:cs typeface="Arial" pitchFamily="34" charset="0"/>
              </a:rPr>
              <a:t> để phục hồi rừng ngập mặn / hoặc chi phí cao;</a:t>
            </a:r>
          </a:p>
          <a:p>
            <a:pPr>
              <a:spcBef>
                <a:spcPts val="1200"/>
              </a:spcBef>
              <a:buClr>
                <a:srgbClr val="FF0000"/>
              </a:buClr>
              <a:defRPr/>
            </a:pPr>
            <a:r>
              <a:rPr lang="vi-VN" sz="2000" dirty="0">
                <a:solidFill>
                  <a:srgbClr val="3333FF"/>
                </a:solidFill>
                <a:latin typeface="Arial" pitchFamily="34" charset="0"/>
                <a:cs typeface="Arial" pitchFamily="34" charset="0"/>
              </a:rPr>
              <a:t>      + Hàng rào (</a:t>
            </a:r>
            <a:r>
              <a:rPr lang="en-US" sz="2000" dirty="0" err="1">
                <a:solidFill>
                  <a:srgbClr val="3333FF"/>
                </a:solidFill>
                <a:latin typeface="Arial" pitchFamily="34" charset="0"/>
                <a:cs typeface="Arial" pitchFamily="34" charset="0"/>
              </a:rPr>
              <a:t>chữ</a:t>
            </a:r>
            <a:r>
              <a:rPr lang="en-US" sz="2000" dirty="0">
                <a:solidFill>
                  <a:srgbClr val="3333FF"/>
                </a:solidFill>
                <a:latin typeface="Arial" pitchFamily="34" charset="0"/>
                <a:cs typeface="Arial" pitchFamily="34" charset="0"/>
              </a:rPr>
              <a:t> T</a:t>
            </a:r>
            <a:r>
              <a:rPr lang="vi-VN"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chữ</a:t>
            </a:r>
            <a:r>
              <a:rPr lang="en-US" sz="2000" dirty="0">
                <a:solidFill>
                  <a:srgbClr val="3333FF"/>
                </a:solidFill>
                <a:latin typeface="Arial" pitchFamily="34" charset="0"/>
                <a:cs typeface="Arial" pitchFamily="34" charset="0"/>
              </a:rPr>
              <a:t> I </a:t>
            </a:r>
            <a:r>
              <a:rPr lang="vi-VN" sz="2000" dirty="0">
                <a:solidFill>
                  <a:srgbClr val="3333FF"/>
                </a:solidFill>
                <a:latin typeface="Arial" pitchFamily="34" charset="0"/>
                <a:cs typeface="Arial" pitchFamily="34" charset="0"/>
              </a:rPr>
              <a:t>bằng vật liệu địa phương - tre, tràm, bó cây) có thể bẫy trầm tích nhưng thời gian </a:t>
            </a:r>
            <a:r>
              <a:rPr lang="en-US" sz="2000" dirty="0" err="1">
                <a:solidFill>
                  <a:srgbClr val="3333FF"/>
                </a:solidFill>
                <a:latin typeface="Arial" pitchFamily="34" charset="0"/>
                <a:cs typeface="Arial" pitchFamily="34" charset="0"/>
              </a:rPr>
              <a:t>tồn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tại</a:t>
            </a:r>
            <a:r>
              <a:rPr lang="en-US" sz="2000" dirty="0">
                <a:solidFill>
                  <a:srgbClr val="3333FF"/>
                </a:solidFill>
                <a:latin typeface="Arial" pitchFamily="34" charset="0"/>
                <a:cs typeface="Arial" pitchFamily="34" charset="0"/>
              </a:rPr>
              <a:t> </a:t>
            </a:r>
            <a:r>
              <a:rPr lang="vi-VN" sz="2000" dirty="0">
                <a:solidFill>
                  <a:srgbClr val="3333FF"/>
                </a:solidFill>
                <a:latin typeface="Arial" pitchFamily="34" charset="0"/>
                <a:cs typeface="Arial" pitchFamily="34" charset="0"/>
              </a:rPr>
              <a:t>ngắn. Không nên áp dụng trong các khu vực xói mòn nghiêm trọng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mà</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không</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kết</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hợp</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biện</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pháp</a:t>
            </a:r>
            <a:r>
              <a:rPr lang="en-US" sz="2000" dirty="0">
                <a:solidFill>
                  <a:srgbClr val="3333FF"/>
                </a:solidFill>
                <a:latin typeface="Arial" pitchFamily="34" charset="0"/>
                <a:cs typeface="Arial" pitchFamily="34" charset="0"/>
              </a:rPr>
              <a:t> </a:t>
            </a:r>
            <a:r>
              <a:rPr lang="en-US" sz="2000" dirty="0" err="1">
                <a:solidFill>
                  <a:srgbClr val="3333FF"/>
                </a:solidFill>
                <a:latin typeface="Arial" pitchFamily="34" charset="0"/>
                <a:cs typeface="Arial" pitchFamily="34" charset="0"/>
              </a:rPr>
              <a:t>khác</a:t>
            </a:r>
            <a:r>
              <a:rPr lang="en-US" sz="2000" dirty="0">
                <a:solidFill>
                  <a:srgbClr val="3333FF"/>
                </a:solidFill>
                <a:latin typeface="Arial" pitchFamily="34" charset="0"/>
                <a:cs typeface="Arial" pitchFamily="34" charset="0"/>
              </a:rPr>
              <a:t>)</a:t>
            </a:r>
            <a:r>
              <a:rPr lang="vi-VN" sz="2000" dirty="0">
                <a:solidFill>
                  <a:srgbClr val="3333FF"/>
                </a:solidFill>
                <a:latin typeface="Arial" pitchFamily="34" charset="0"/>
                <a:cs typeface="Arial" pitchFamily="34" charset="0"/>
              </a:rPr>
              <a:t>.</a:t>
            </a:r>
          </a:p>
          <a:p>
            <a:pPr>
              <a:spcBef>
                <a:spcPts val="1200"/>
              </a:spcBef>
              <a:buClr>
                <a:srgbClr val="FF0000"/>
              </a:buClr>
              <a:defRPr/>
            </a:pPr>
            <a:r>
              <a:rPr lang="vi-VN" sz="2000" b="1" dirty="0">
                <a:solidFill>
                  <a:srgbClr val="3333FF"/>
                </a:solidFill>
                <a:latin typeface="Arial" pitchFamily="34" charset="0"/>
                <a:cs typeface="Arial" pitchFamily="34" charset="0"/>
              </a:rPr>
              <a:t>Một trong những tiêu chí quan trọng nhất là </a:t>
            </a:r>
            <a:r>
              <a:rPr lang="en-US" sz="2000" b="1" dirty="0" err="1">
                <a:solidFill>
                  <a:srgbClr val="3333FF"/>
                </a:solidFill>
                <a:latin typeface="Arial" pitchFamily="34" charset="0"/>
                <a:cs typeface="Arial" pitchFamily="34" charset="0"/>
              </a:rPr>
              <a:t>phải</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là</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giữ</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được</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bãi</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trước</a:t>
            </a:r>
            <a:r>
              <a:rPr lang="vi-VN"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ổn</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định</a:t>
            </a:r>
            <a:r>
              <a:rPr lang="en-US" sz="2000" b="1" dirty="0">
                <a:solidFill>
                  <a:srgbClr val="3333FF"/>
                </a:solidFill>
                <a:latin typeface="Arial" pitchFamily="34" charset="0"/>
                <a:cs typeface="Arial" pitchFamily="34" charset="0"/>
              </a:rPr>
              <a:t> </a:t>
            </a:r>
            <a:r>
              <a:rPr lang="vi-VN" sz="2000" b="1" dirty="0">
                <a:solidFill>
                  <a:srgbClr val="3333FF"/>
                </a:solidFill>
                <a:latin typeface="Arial" pitchFamily="34" charset="0"/>
                <a:cs typeface="Arial" pitchFamily="34" charset="0"/>
              </a:rPr>
              <a:t>và bẫy trầm tích để phục hồi rừng ngập mặn.</a:t>
            </a:r>
            <a:endParaRPr lang="en-US" sz="2000" b="1" dirty="0">
              <a:solidFill>
                <a:srgbClr val="3333FF"/>
              </a:solidFill>
              <a:latin typeface="Arial" pitchFamily="34" charset="0"/>
              <a:cs typeface="Arial" pitchFamily="34" charset="0"/>
            </a:endParaRP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9EBCB4A-D9BB-4808-97BC-2A8E82CD2549}" type="datetime1">
              <a:rPr lang="en-US" smtClean="0"/>
              <a:t>11/15/2018</a:t>
            </a:fld>
            <a:endParaRPr lang="en-US"/>
          </a:p>
        </p:txBody>
      </p:sp>
      <p:graphicFrame>
        <p:nvGraphicFramePr>
          <p:cNvPr id="9" name="Group 18">
            <a:extLst>
              <a:ext uri="{FF2B5EF4-FFF2-40B4-BE49-F238E27FC236}">
                <a16:creationId xmlns:a16="http://schemas.microsoft.com/office/drawing/2014/main" id="{D17D091F-F2AF-45FE-8D80-419B010E8170}"/>
              </a:ext>
            </a:extLst>
          </p:cNvPr>
          <p:cNvGraphicFramePr>
            <a:graphicFrameLocks noGrp="1"/>
          </p:cNvGraphicFramePr>
          <p:nvPr>
            <p:extLst>
              <p:ext uri="{D42A27DB-BD31-4B8C-83A1-F6EECF244321}">
                <p14:modId xmlns:p14="http://schemas.microsoft.com/office/powerpoint/2010/main" val="2514369325"/>
              </p:ext>
            </p:extLst>
          </p:nvPr>
        </p:nvGraphicFramePr>
        <p:xfrm>
          <a:off x="76200" y="1"/>
          <a:ext cx="8991600" cy="883850"/>
        </p:xfrm>
        <a:graphic>
          <a:graphicData uri="http://schemas.openxmlformats.org/drawingml/2006/table">
            <a:tbl>
              <a:tblPr/>
              <a:tblGrid>
                <a:gridCol w="57912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700691">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4.2.1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Đánh</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giá</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hiện</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nay</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7256383"/>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B162007-AE66-48BB-9674-D0230BF6F28F}" type="datetime1">
              <a:rPr lang="en-US" smtClean="0"/>
              <a:t>11/15/2018</a:t>
            </a:fld>
            <a:endParaRPr lang="en-US" dirty="0"/>
          </a:p>
        </p:txBody>
      </p:sp>
      <p:sp>
        <p:nvSpPr>
          <p:cNvPr id="3" name="Slide Number Placeholder 2"/>
          <p:cNvSpPr>
            <a:spLocks noGrp="1"/>
          </p:cNvSpPr>
          <p:nvPr>
            <p:ph type="sldNum" sz="quarter" idx="12"/>
          </p:nvPr>
        </p:nvSpPr>
        <p:spPr/>
        <p:txBody>
          <a:bodyPr/>
          <a:lstStyle/>
          <a:p>
            <a:pPr>
              <a:defRPr/>
            </a:pPr>
            <a:fld id="{58C0F4AB-FAD3-4209-A797-A0C301F3D052}" type="slidenum">
              <a:rPr lang="en-US" smtClean="0"/>
              <a:pPr>
                <a:defRPr/>
              </a:pPr>
              <a:t>49</a:t>
            </a:fld>
            <a:endParaRPr lang="en-US"/>
          </a:p>
        </p:txBody>
      </p:sp>
      <p:sp>
        <p:nvSpPr>
          <p:cNvPr id="4" name="Rectangle 3"/>
          <p:cNvSpPr/>
          <p:nvPr/>
        </p:nvSpPr>
        <p:spPr>
          <a:xfrm>
            <a:off x="152399" y="937379"/>
            <a:ext cx="8763000" cy="5601533"/>
          </a:xfrm>
          <a:prstGeom prst="rect">
            <a:avLst/>
          </a:prstGeom>
        </p:spPr>
        <p:txBody>
          <a:bodyPr wrap="square">
            <a:spAutoFit/>
          </a:bodyPr>
          <a:lstStyle/>
          <a:p>
            <a:pPr marL="273050" indent="-273050" eaLnBrk="0" hangingPunct="0">
              <a:spcBef>
                <a:spcPts val="1200"/>
              </a:spcBef>
              <a:buClr>
                <a:srgbClr val="FF0000"/>
              </a:buClr>
              <a:buSzPct val="95000"/>
              <a:buFont typeface="Wingdings 2" pitchFamily="18" charset="2"/>
              <a:buChar char=""/>
              <a:defRPr/>
            </a:pPr>
            <a:r>
              <a:rPr lang="vi-VN" dirty="0">
                <a:solidFill>
                  <a:srgbClr val="3333FF"/>
                </a:solidFill>
                <a:latin typeface="Arial" pitchFamily="34" charset="0"/>
                <a:cs typeface="Arial" pitchFamily="34" charset="0"/>
              </a:rPr>
              <a:t>Phục hồi rừng ngập mặn, trồng rừng ngập mặn phù hợp (Các loại </a:t>
            </a:r>
            <a:r>
              <a:rPr lang="en-US" dirty="0" err="1">
                <a:solidFill>
                  <a:srgbClr val="3333FF"/>
                </a:solidFill>
                <a:latin typeface="Arial" pitchFamily="34" charset="0"/>
                <a:cs typeface="Arial" pitchFamily="34" charset="0"/>
              </a:rPr>
              <a:t>cây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giống</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khác nhau)</a:t>
            </a:r>
          </a:p>
          <a:p>
            <a:pPr marL="273050" indent="-273050" eaLnBrk="0" hangingPunct="0">
              <a:spcBef>
                <a:spcPts val="1200"/>
              </a:spcBef>
              <a:buClr>
                <a:srgbClr val="FF0000"/>
              </a:buClr>
              <a:buSzPct val="95000"/>
              <a:buFont typeface="Wingdings 2" pitchFamily="18" charset="2"/>
              <a:buChar char=""/>
              <a:defRPr/>
            </a:pPr>
            <a:r>
              <a:rPr lang="en-US" dirty="0" err="1">
                <a:solidFill>
                  <a:srgbClr val="3333FF"/>
                </a:solidFill>
                <a:latin typeface="Arial" pitchFamily="34" charset="0"/>
                <a:cs typeface="Arial" pitchFamily="34" charset="0"/>
              </a:rPr>
              <a:t>Ngăn</a:t>
            </a:r>
            <a:r>
              <a:rPr lang="en-US" dirty="0">
                <a:solidFill>
                  <a:srgbClr val="3333FF"/>
                </a:solidFill>
                <a:latin typeface="Arial" pitchFamily="34" charset="0"/>
                <a:cs typeface="Arial" pitchFamily="34" charset="0"/>
              </a:rPr>
              <a:t> c</a:t>
            </a:r>
            <a:r>
              <a:rPr lang="vi-VN" dirty="0">
                <a:solidFill>
                  <a:srgbClr val="3333FF"/>
                </a:solidFill>
                <a:latin typeface="Arial" pitchFamily="34" charset="0"/>
                <a:cs typeface="Arial" pitchFamily="34" charset="0"/>
              </a:rPr>
              <a:t>ấm sự can thiệp của con người vào rừng ngập mặn (</a:t>
            </a:r>
            <a:r>
              <a:rPr lang="en-US" dirty="0" err="1">
                <a:solidFill>
                  <a:srgbClr val="3333FF"/>
                </a:solidFill>
                <a:latin typeface="Arial" pitchFamily="34" charset="0"/>
                <a:cs typeface="Arial" pitchFamily="34" charset="0"/>
              </a:rPr>
              <a:t>phá</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rừng</a:t>
            </a:r>
            <a:r>
              <a:rPr lang="vi-VN" dirty="0">
                <a:solidFill>
                  <a:srgbClr val="3333FF"/>
                </a:solidFill>
                <a:latin typeface="Arial" pitchFamily="34" charset="0"/>
                <a:cs typeface="Arial" pitchFamily="34" charset="0"/>
              </a:rPr>
              <a:t> nuôi tôm, </a:t>
            </a:r>
            <a:r>
              <a:rPr lang="en-US" dirty="0" err="1">
                <a:solidFill>
                  <a:srgbClr val="3333FF"/>
                </a:solidFill>
                <a:latin typeface="Arial" pitchFamily="34" charset="0"/>
                <a:cs typeface="Arial" pitchFamily="34" charset="0"/>
              </a:rPr>
              <a:t>xây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dựng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nhà</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cửa</a:t>
            </a:r>
            <a:r>
              <a:rPr lang="vi-VN" dirty="0">
                <a:solidFill>
                  <a:srgbClr val="3333FF"/>
                </a:solidFill>
                <a:latin typeface="Arial" pitchFamily="34" charset="0"/>
                <a:cs typeface="Arial" pitchFamily="34" charset="0"/>
              </a:rPr>
              <a:t>, đào, vv ...)</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đặc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biệt</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là</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phía</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ngoài</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đê</a:t>
            </a:r>
            <a:r>
              <a:rPr lang="en-US" dirty="0">
                <a:solidFill>
                  <a:srgbClr val="3333FF"/>
                </a:solidFill>
                <a:latin typeface="Arial" pitchFamily="34" charset="0"/>
                <a:cs typeface="Arial" pitchFamily="34" charset="0"/>
              </a:rPr>
              <a:t>…</a:t>
            </a:r>
            <a:r>
              <a:rPr lang="en-US" dirty="0" err="1">
                <a:solidFill>
                  <a:srgbClr val="3333FF"/>
                </a:solidFill>
                <a:latin typeface="Arial" pitchFamily="34" charset="0"/>
                <a:cs typeface="Arial" pitchFamily="34" charset="0"/>
              </a:rPr>
              <a:t>hoặc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áp</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dụng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mô</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hình</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khai</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thác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phù</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hợp</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Bạc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Liêu</a:t>
            </a:r>
            <a:r>
              <a:rPr lang="en-US" dirty="0">
                <a:solidFill>
                  <a:srgbClr val="3333FF"/>
                </a:solidFill>
                <a:latin typeface="Arial" pitchFamily="34" charset="0"/>
                <a:cs typeface="Arial" pitchFamily="34" charset="0"/>
              </a:rPr>
              <a:t>?)</a:t>
            </a:r>
            <a:endParaRPr lang="vi-VN" dirty="0">
              <a:solidFill>
                <a:srgbClr val="3333FF"/>
              </a:solidFill>
              <a:latin typeface="Arial" pitchFamily="34" charset="0"/>
              <a:cs typeface="Arial" pitchFamily="34" charset="0"/>
            </a:endParaRPr>
          </a:p>
          <a:p>
            <a:pPr marL="273050" indent="-273050" eaLnBrk="0" hangingPunct="0">
              <a:spcBef>
                <a:spcPts val="1200"/>
              </a:spcBef>
              <a:buClr>
                <a:srgbClr val="FF0000"/>
              </a:buClr>
              <a:buSzPct val="95000"/>
              <a:buFont typeface="Wingdings 2" pitchFamily="18" charset="2"/>
              <a:buChar char=""/>
              <a:defRPr/>
            </a:pPr>
            <a:r>
              <a:rPr lang="vi-VN" dirty="0">
                <a:solidFill>
                  <a:srgbClr val="3333FF"/>
                </a:solidFill>
                <a:latin typeface="Arial" pitchFamily="34" charset="0"/>
                <a:cs typeface="Arial" pitchFamily="34" charset="0"/>
              </a:rPr>
              <a:t>Định nghĩa vùng bảo vệ bờ biển, </a:t>
            </a:r>
            <a:r>
              <a:rPr lang="en-US" dirty="0" err="1">
                <a:solidFill>
                  <a:srgbClr val="3333FF"/>
                </a:solidFill>
                <a:latin typeface="Arial" pitchFamily="34" charset="0"/>
                <a:cs typeface="Arial" pitchFamily="34" charset="0"/>
              </a:rPr>
              <a:t>xem</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xét</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tuyến</a:t>
            </a:r>
            <a:r>
              <a:rPr lang="vi-VN" dirty="0">
                <a:solidFill>
                  <a:srgbClr val="3333FF"/>
                </a:solidFill>
                <a:latin typeface="Arial" pitchFamily="34" charset="0"/>
                <a:cs typeface="Arial" pitchFamily="34" charset="0"/>
              </a:rPr>
              <a:t> đê </a:t>
            </a:r>
            <a:r>
              <a:rPr lang="en-US" dirty="0" err="1">
                <a:solidFill>
                  <a:srgbClr val="3333FF"/>
                </a:solidFill>
                <a:latin typeface="Arial" pitchFamily="34" charset="0"/>
                <a:cs typeface="Arial" pitchFamily="34" charset="0"/>
              </a:rPr>
              <a:t>biển</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phù hợp</a:t>
            </a:r>
          </a:p>
          <a:p>
            <a:pPr marL="273050" indent="-273050" eaLnBrk="0" hangingPunct="0">
              <a:spcBef>
                <a:spcPts val="1200"/>
              </a:spcBef>
              <a:buClr>
                <a:srgbClr val="FF0000"/>
              </a:buClr>
              <a:buSzPct val="95000"/>
              <a:buFont typeface="Wingdings 2" pitchFamily="18" charset="2"/>
              <a:buChar char=""/>
              <a:defRPr/>
            </a:pPr>
            <a:r>
              <a:rPr lang="en-US" b="1" dirty="0" err="1">
                <a:solidFill>
                  <a:srgbClr val="3333FF"/>
                </a:solidFill>
                <a:latin typeface="Arial" pitchFamily="34" charset="0"/>
                <a:cs typeface="Arial" pitchFamily="34" charset="0"/>
              </a:rPr>
              <a:t>Từng</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bước</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hạn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chế</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và</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tiến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tới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hạn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chế</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tối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đa</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khai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thác</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cát</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khai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thác</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nước</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ngầm</a:t>
            </a:r>
            <a:r>
              <a:rPr lang="en-US" b="1" dirty="0">
                <a:solidFill>
                  <a:srgbClr val="3333FF"/>
                </a:solidFill>
                <a:latin typeface="Arial" pitchFamily="34" charset="0"/>
                <a:cs typeface="Arial" pitchFamily="34" charset="0"/>
              </a:rPr>
              <a:t> (do </a:t>
            </a:r>
            <a:r>
              <a:rPr lang="en-US" b="1" dirty="0" err="1">
                <a:solidFill>
                  <a:srgbClr val="3333FF"/>
                </a:solidFill>
                <a:latin typeface="Arial" pitchFamily="34" charset="0"/>
                <a:cs typeface="Arial" pitchFamily="34" charset="0"/>
              </a:rPr>
              <a:t>gây</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sạt</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lở</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lún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sụt</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ngập</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lụt</a:t>
            </a:r>
            <a:r>
              <a:rPr lang="en-US" b="1" dirty="0">
                <a:solidFill>
                  <a:srgbClr val="3333FF"/>
                </a:solidFill>
                <a:latin typeface="Arial" pitchFamily="34" charset="0"/>
                <a:cs typeface="Arial" pitchFamily="34" charset="0"/>
              </a:rPr>
              <a:t>…</a:t>
            </a:r>
            <a:r>
              <a:rPr lang="en-US" b="1" dirty="0" err="1">
                <a:solidFill>
                  <a:srgbClr val="3333FF"/>
                </a:solidFill>
                <a:latin typeface="Arial" pitchFamily="34" charset="0"/>
                <a:cs typeface="Arial" pitchFamily="34" charset="0"/>
              </a:rPr>
              <a:t>đã</a:t>
            </a:r>
            <a:r>
              <a:rPr lang="en-US" b="1" dirty="0">
                <a:solidFill>
                  <a:srgbClr val="3333FF"/>
                </a:solidFill>
                <a:latin typeface="Arial" pitchFamily="34" charset="0"/>
                <a:cs typeface="Arial" pitchFamily="34" charset="0"/>
              </a:rPr>
              <a:t> ở </a:t>
            </a:r>
            <a:r>
              <a:rPr lang="en-US" b="1" dirty="0" err="1">
                <a:solidFill>
                  <a:srgbClr val="3333FF"/>
                </a:solidFill>
                <a:latin typeface="Arial" pitchFamily="34" charset="0"/>
                <a:cs typeface="Arial" pitchFamily="34" charset="0"/>
              </a:rPr>
              <a:t>mức</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báo</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động</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cao</a:t>
            </a:r>
            <a:r>
              <a:rPr lang="en-US" b="1" dirty="0">
                <a:solidFill>
                  <a:srgbClr val="3333FF"/>
                </a:solidFill>
                <a:latin typeface="Arial" pitchFamily="34" charset="0"/>
                <a:cs typeface="Arial" pitchFamily="34" charset="0"/>
              </a:rPr>
              <a:t>).</a:t>
            </a:r>
            <a:endParaRPr lang="vi-VN" b="1" dirty="0">
              <a:solidFill>
                <a:srgbClr val="3333FF"/>
              </a:solidFill>
              <a:latin typeface="Arial" pitchFamily="34" charset="0"/>
              <a:cs typeface="Arial" pitchFamily="34" charset="0"/>
            </a:endParaRPr>
          </a:p>
          <a:p>
            <a:pPr marL="273050" indent="-273050" eaLnBrk="0" hangingPunct="0">
              <a:spcBef>
                <a:spcPts val="1200"/>
              </a:spcBef>
              <a:buClr>
                <a:srgbClr val="FF0000"/>
              </a:buClr>
              <a:buSzPct val="95000"/>
              <a:buFont typeface="Wingdings 2" pitchFamily="18" charset="2"/>
              <a:buChar char=""/>
              <a:defRPr/>
            </a:pPr>
            <a:r>
              <a:rPr lang="vi-VN" dirty="0">
                <a:solidFill>
                  <a:srgbClr val="3333FF"/>
                </a:solidFill>
                <a:latin typeface="Arial" pitchFamily="34" charset="0"/>
                <a:cs typeface="Arial" pitchFamily="34" charset="0"/>
              </a:rPr>
              <a:t>Thương lượng (MRC) để chuyển bùn cát từ các hồ chứa</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thượng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nguồn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về</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hạ</a:t>
            </a:r>
            <a:r>
              <a:rPr lang="en-US" dirty="0">
                <a:solidFill>
                  <a:srgbClr val="3333FF"/>
                </a:solidFill>
                <a:latin typeface="Arial" pitchFamily="34" charset="0"/>
                <a:cs typeface="Arial" pitchFamily="34" charset="0"/>
              </a:rPr>
              <a:t> du, </a:t>
            </a:r>
            <a:r>
              <a:rPr lang="en-US" dirty="0" err="1">
                <a:solidFill>
                  <a:srgbClr val="3333FF"/>
                </a:solidFill>
                <a:latin typeface="Arial" pitchFamily="34" charset="0"/>
                <a:cs typeface="Arial" pitchFamily="34" charset="0"/>
              </a:rPr>
              <a:t>chuyển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bùn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cát</a:t>
            </a:r>
            <a:r>
              <a:rPr lang="vi-VN" dirty="0">
                <a:solidFill>
                  <a:srgbClr val="3333FF"/>
                </a:solidFill>
                <a:latin typeface="Arial" pitchFamily="34" charset="0"/>
                <a:cs typeface="Arial" pitchFamily="34" charset="0"/>
              </a:rPr>
              <a:t>/ đảm bảo </a:t>
            </a:r>
            <a:r>
              <a:rPr lang="en-US" dirty="0" err="1">
                <a:solidFill>
                  <a:srgbClr val="3333FF"/>
                </a:solidFill>
                <a:latin typeface="Arial" pitchFamily="34" charset="0"/>
                <a:cs typeface="Arial" pitchFamily="34" charset="0"/>
              </a:rPr>
              <a:t>bùn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cát</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có</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sẵn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vận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chuyển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dọc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bờ</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nghiên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cứu</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hiệu</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quả</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bẫy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bùn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cát</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xu</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thế</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xói</a:t>
            </a:r>
            <a:r>
              <a:rPr lang="vi-VN" dirty="0">
                <a:solidFill>
                  <a:srgbClr val="3333FF"/>
                </a:solidFill>
                <a:latin typeface="Arial" pitchFamily="34" charset="0"/>
                <a:cs typeface="Arial" pitchFamily="34" charset="0"/>
              </a:rPr>
              <a:t> rừng ngập mặn</a:t>
            </a:r>
            <a:r>
              <a:rPr lang="en-US" dirty="0">
                <a:solidFill>
                  <a:srgbClr val="3333FF"/>
                </a:solidFill>
                <a:latin typeface="Arial" pitchFamily="34" charset="0"/>
                <a:cs typeface="Arial" pitchFamily="34" charset="0"/>
              </a:rPr>
              <a:t>, </a:t>
            </a:r>
            <a:endParaRPr lang="vi-VN" dirty="0">
              <a:solidFill>
                <a:srgbClr val="3333FF"/>
              </a:solidFill>
              <a:latin typeface="Arial" pitchFamily="34" charset="0"/>
              <a:cs typeface="Arial" pitchFamily="34" charset="0"/>
            </a:endParaRPr>
          </a:p>
          <a:p>
            <a:pPr marL="273050" indent="-273050" eaLnBrk="0" hangingPunct="0">
              <a:spcBef>
                <a:spcPts val="1200"/>
              </a:spcBef>
              <a:buClr>
                <a:srgbClr val="FF0000"/>
              </a:buClr>
              <a:buSzPct val="95000"/>
              <a:buFont typeface="Wingdings 2" pitchFamily="18" charset="2"/>
              <a:buChar char=""/>
              <a:defRPr/>
            </a:pPr>
            <a:r>
              <a:rPr lang="vi-VN" dirty="0">
                <a:solidFill>
                  <a:srgbClr val="3333FF"/>
                </a:solidFill>
                <a:latin typeface="Arial" pitchFamily="34" charset="0"/>
                <a:cs typeface="Arial" pitchFamily="34" charset="0"/>
              </a:rPr>
              <a:t>Nâng cao nhận thức về lợi ích do rừng ngập mặn cung cấp cho người dân địa phương, khuyến khích mô hình đồng quản lý </a:t>
            </a:r>
            <a:r>
              <a:rPr lang="en-US" dirty="0" err="1">
                <a:solidFill>
                  <a:srgbClr val="3333FF"/>
                </a:solidFill>
                <a:latin typeface="Arial" pitchFamily="34" charset="0"/>
                <a:cs typeface="Arial" pitchFamily="34" charset="0"/>
              </a:rPr>
              <a:t>rừng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ngập</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mặn</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ở thôn Âu Thọ B (dự án Sóc Trăng - GIZ)</a:t>
            </a:r>
            <a:endParaRPr lang="en-US" dirty="0">
              <a:solidFill>
                <a:srgbClr val="3333FF"/>
              </a:solidFill>
              <a:latin typeface="Arial" pitchFamily="34" charset="0"/>
              <a:cs typeface="Arial" pitchFamily="34" charset="0"/>
            </a:endParaRPr>
          </a:p>
          <a:p>
            <a:pPr eaLnBrk="0" hangingPunct="0">
              <a:spcBef>
                <a:spcPts val="1200"/>
              </a:spcBef>
              <a:buClr>
                <a:srgbClr val="FF0000"/>
              </a:buClr>
              <a:buSzPct val="95000"/>
              <a:defRPr/>
            </a:pPr>
            <a:r>
              <a:rPr lang="en-US" dirty="0">
                <a:solidFill>
                  <a:srgbClr val="3333FF"/>
                </a:solidFill>
                <a:latin typeface="Arial" pitchFamily="34" charset="0"/>
                <a:cs typeface="Arial" pitchFamily="34" charset="0"/>
              </a:rPr>
              <a:t> </a:t>
            </a:r>
          </a:p>
          <a:p>
            <a:pPr eaLnBrk="0" hangingPunct="0">
              <a:spcBef>
                <a:spcPts val="1200"/>
              </a:spcBef>
              <a:buClr>
                <a:srgbClr val="FF0000"/>
              </a:buClr>
              <a:buSzPct val="95000"/>
              <a:defRPr/>
            </a:pPr>
            <a:endParaRPr lang="en-US" dirty="0">
              <a:solidFill>
                <a:srgbClr val="3333FF"/>
              </a:solidFill>
              <a:latin typeface="Arial" pitchFamily="34" charset="0"/>
              <a:cs typeface="Arial" pitchFamily="34" charset="0"/>
            </a:endParaRPr>
          </a:p>
        </p:txBody>
      </p:sp>
      <p:graphicFrame>
        <p:nvGraphicFramePr>
          <p:cNvPr id="10" name="Group 18">
            <a:extLst>
              <a:ext uri="{FF2B5EF4-FFF2-40B4-BE49-F238E27FC236}">
                <a16:creationId xmlns:a16="http://schemas.microsoft.com/office/drawing/2014/main" id="{13749153-D22D-4C69-A2C6-726304FF9EB4}"/>
              </a:ext>
            </a:extLst>
          </p:cNvPr>
          <p:cNvGraphicFramePr>
            <a:graphicFrameLocks noGrp="1"/>
          </p:cNvGraphicFramePr>
          <p:nvPr>
            <p:extLst>
              <p:ext uri="{D42A27DB-BD31-4B8C-83A1-F6EECF244321}">
                <p14:modId xmlns:p14="http://schemas.microsoft.com/office/powerpoint/2010/main" val="439847813"/>
              </p:ext>
            </p:extLst>
          </p:nvPr>
        </p:nvGraphicFramePr>
        <p:xfrm>
          <a:off x="0" y="-108348"/>
          <a:ext cx="9067799" cy="883850"/>
        </p:xfrm>
        <a:graphic>
          <a:graphicData uri="http://schemas.openxmlformats.org/drawingml/2006/table">
            <a:tbl>
              <a:tblPr/>
              <a:tblGrid>
                <a:gridCol w="6172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4.2.2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phi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45264716"/>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18"/>
          <p:cNvGraphicFramePr>
            <a:graphicFrameLocks noGrp="1"/>
          </p:cNvGraphicFramePr>
          <p:nvPr/>
        </p:nvGraphicFramePr>
        <p:xfrm>
          <a:off x="0" y="4763"/>
          <a:ext cx="9144000" cy="1371600"/>
        </p:xfrm>
        <a:graphic>
          <a:graphicData uri="http://schemas.openxmlformats.org/drawingml/2006/table">
            <a:tbl>
              <a:tblPr/>
              <a:tblGrid>
                <a:gridCol w="3505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tblGrid>
              <a:tr h="1005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solidFill>
                            <a:srgbClr val="FF0000"/>
                          </a:solidFill>
                          <a:latin typeface="Arial" pitchFamily="34" charset="0"/>
                          <a:cs typeface="Arial" pitchFamily="34" charset="0"/>
                        </a:rPr>
                        <a:t>1:</a:t>
                      </a:r>
                      <a:r>
                        <a:rPr lang="en-US" sz="1800" baseline="0">
                          <a:solidFill>
                            <a:srgbClr val="FF0000"/>
                          </a:solidFill>
                          <a:latin typeface="Arial" pitchFamily="34" charset="0"/>
                          <a:cs typeface="Arial" pitchFamily="34" charset="0"/>
                        </a:rPr>
                        <a:t> Tác động</a:t>
                      </a:r>
                      <a:endParaRPr lang="en-US" sz="1800">
                        <a:solidFill>
                          <a:srgbClr val="FF0000"/>
                        </a:solidFill>
                        <a:latin typeface="Arial" pitchFamily="34" charset="0"/>
                        <a:cs typeface="Arial" pitchFamily="34" charset="0"/>
                      </a:endParaRPr>
                    </a:p>
                  </a:txBody>
                  <a:tcPr marT="45690" marB="45690"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90" marB="45690"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0000"/>
                          </a:solidFill>
                          <a:latin typeface="Arial" pitchFamily="34" charset="0"/>
                          <a:cs typeface="Arial" pitchFamily="34" charset="0"/>
                        </a:rPr>
                        <a:t>Tác</a:t>
                      </a:r>
                      <a:r>
                        <a:rPr lang="en-US" sz="2000" b="1" baseline="0">
                          <a:solidFill>
                            <a:srgbClr val="FF0000"/>
                          </a:solidFill>
                          <a:latin typeface="Arial" pitchFamily="34" charset="0"/>
                          <a:cs typeface="Arial" pitchFamily="34" charset="0"/>
                        </a:rPr>
                        <a:t> động từ thượng lưu (2): </a:t>
                      </a:r>
                      <a:r>
                        <a:rPr lang="en-US" sz="2000" b="1" baseline="0">
                          <a:solidFill>
                            <a:srgbClr val="3333FF"/>
                          </a:solidFill>
                          <a:latin typeface="Arial" pitchFamily="34" charset="0"/>
                          <a:cs typeface="Arial" pitchFamily="34" charset="0"/>
                        </a:rPr>
                        <a:t>Giảm phù sa nghiêm trọng (Thủy điện +Khai thác cát)</a:t>
                      </a:r>
                      <a:endParaRPr lang="en-US" sz="2000" b="1">
                        <a:solidFill>
                          <a:srgbClr val="3333FF"/>
                        </a:solidFill>
                        <a:latin typeface="Arial" pitchFamily="34" charset="0"/>
                        <a:cs typeface="Arial" pitchFamily="34" charset="0"/>
                      </a:endParaRPr>
                    </a:p>
                  </a:txBody>
                  <a:tcPr marT="45690" marB="45690"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72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90" marB="45690"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90" marB="45690"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6600"/>
                        </a:solidFill>
                        <a:effectLst/>
                        <a:latin typeface="Constantia" pitchFamily="18" charset="0"/>
                      </a:endParaRPr>
                    </a:p>
                  </a:txBody>
                  <a:tcPr marT="45690" marB="45690"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02986627-98C2-4054-9FF7-B7B66DD8B89E}" type="slidenum">
              <a:rPr lang="en-US" smtClean="0"/>
              <a:pPr>
                <a:defRPr/>
              </a:pPr>
              <a:t>5</a:t>
            </a:fld>
            <a:endParaRPr lang="en-US"/>
          </a:p>
        </p:txBody>
      </p:sp>
      <p:pic>
        <p:nvPicPr>
          <p:cNvPr id="10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67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257800" y="1371600"/>
            <a:ext cx="3352800" cy="2438400"/>
          </a:xfrm>
          <a:prstGeom prst="rect">
            <a:avLst/>
          </a:prstGeom>
          <a:noFill/>
          <a:ln w="9525">
            <a:noFill/>
            <a:miter lim="800000"/>
            <a:headEnd/>
            <a:tailEnd/>
          </a:ln>
        </p:spPr>
        <p:txBody>
          <a:bodyPr/>
          <a:lstStyle/>
          <a:p>
            <a:pPr marL="273050" indent="-273050" eaLnBrk="0" hangingPunct="0">
              <a:spcBef>
                <a:spcPct val="20000"/>
              </a:spcBef>
              <a:buClr>
                <a:srgbClr val="FF0000"/>
              </a:buClr>
              <a:buSzPct val="95000"/>
              <a:buFont typeface="Wingdings 2" pitchFamily="18" charset="2"/>
              <a:buChar char=""/>
              <a:defRPr/>
            </a:pPr>
            <a:r>
              <a:rPr lang="en-US" sz="2000">
                <a:solidFill>
                  <a:srgbClr val="006600"/>
                </a:solidFill>
                <a:latin typeface="Arial" pitchFamily="34" charset="0"/>
                <a:cs typeface="Arial" pitchFamily="34" charset="0"/>
              </a:rPr>
              <a:t>Các bậc thang thủy điện dòng chính + nhánh:</a:t>
            </a:r>
          </a:p>
          <a:p>
            <a:pPr marL="639763" lvl="1" indent="-246063" eaLnBrk="0" hangingPunct="0">
              <a:spcBef>
                <a:spcPct val="20000"/>
              </a:spcBef>
              <a:buClr>
                <a:srgbClr val="FF0000"/>
              </a:buClr>
              <a:buSzPct val="85000"/>
              <a:buFont typeface="Wingdings" pitchFamily="2" charset="2"/>
              <a:buChar char="§"/>
              <a:defRPr/>
            </a:pPr>
            <a:r>
              <a:rPr lang="en-US">
                <a:solidFill>
                  <a:srgbClr val="3333FF"/>
                </a:solidFill>
                <a:latin typeface="Arial" pitchFamily="34" charset="0"/>
                <a:cs typeface="Arial" pitchFamily="34" charset="0"/>
              </a:rPr>
              <a:t>Thay đổi dòng chảy (chủ yếu là phân bố theo thời gian)</a:t>
            </a:r>
          </a:p>
          <a:p>
            <a:pPr marL="639763" lvl="1" indent="-246063" eaLnBrk="0" hangingPunct="0">
              <a:spcBef>
                <a:spcPct val="20000"/>
              </a:spcBef>
              <a:buClr>
                <a:srgbClr val="FF0000"/>
              </a:buClr>
              <a:buSzPct val="85000"/>
              <a:buFont typeface="Wingdings" pitchFamily="2" charset="2"/>
              <a:buChar char="§"/>
              <a:defRPr/>
            </a:pPr>
            <a:r>
              <a:rPr lang="en-US">
                <a:solidFill>
                  <a:srgbClr val="3333FF"/>
                </a:solidFill>
                <a:latin typeface="Arial" pitchFamily="34" charset="0"/>
                <a:cs typeface="Arial" pitchFamily="34" charset="0"/>
              </a:rPr>
              <a:t>Phù sa (giảm)</a:t>
            </a:r>
            <a:endParaRPr lang="en-US">
              <a:solidFill>
                <a:srgbClr val="FF0000"/>
              </a:solidFill>
              <a:latin typeface="Arial" pitchFamily="34" charset="0"/>
              <a:cs typeface="Arial" pitchFamily="34" charset="0"/>
            </a:endParaRPr>
          </a:p>
          <a:p>
            <a:pPr marL="639763" lvl="1" indent="-246063" eaLnBrk="0" hangingPunct="0">
              <a:spcBef>
                <a:spcPct val="20000"/>
              </a:spcBef>
              <a:buClr>
                <a:srgbClr val="FF0000"/>
              </a:buClr>
              <a:buSzPct val="85000"/>
              <a:buFont typeface="Wingdings" pitchFamily="2" charset="2"/>
              <a:buChar char="§"/>
              <a:defRPr/>
            </a:pPr>
            <a:endParaRPr lang="en-US">
              <a:solidFill>
                <a:schemeClr val="accent2">
                  <a:lumMod val="50000"/>
                </a:schemeClr>
              </a:solidFill>
              <a:latin typeface="Arial" pitchFamily="34" charset="0"/>
              <a:cs typeface="Arial" pitchFamily="34" charset="0"/>
            </a:endParaRPr>
          </a:p>
        </p:txBody>
      </p:sp>
      <p:pic>
        <p:nvPicPr>
          <p:cNvPr id="102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3762375"/>
            <a:ext cx="1828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p:nvPr/>
        </p:nvSpPr>
        <p:spPr>
          <a:xfrm>
            <a:off x="3657600" y="2971800"/>
            <a:ext cx="1295400" cy="1371600"/>
          </a:xfrm>
          <a:prstGeom prst="wedgeEllipseCallout">
            <a:avLst>
              <a:gd name="adj1" fmla="val -80654"/>
              <a:gd name="adj2" fmla="val 5615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atin typeface="Arial" pitchFamily="34" charset="0"/>
                <a:cs typeface="Arial" pitchFamily="34" charset="0"/>
              </a:rPr>
              <a:t>Thủy điện dòng chính</a:t>
            </a:r>
          </a:p>
        </p:txBody>
      </p:sp>
      <p:sp>
        <p:nvSpPr>
          <p:cNvPr id="10" name="Rounded Rectangular Callout 9"/>
          <p:cNvSpPr/>
          <p:nvPr/>
        </p:nvSpPr>
        <p:spPr>
          <a:xfrm>
            <a:off x="914400" y="3962400"/>
            <a:ext cx="914400" cy="841375"/>
          </a:xfrm>
          <a:prstGeom prst="wedgeRoundRectCallout">
            <a:avLst>
              <a:gd name="adj1" fmla="val -35118"/>
              <a:gd name="adj2" fmla="val 937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atin typeface="Arial" pitchFamily="34" charset="0"/>
                <a:cs typeface="Arial" pitchFamily="34" charset="0"/>
              </a:rPr>
              <a:t>Đập dòng nhánh</a:t>
            </a:r>
          </a:p>
        </p:txBody>
      </p:sp>
      <p:sp>
        <p:nvSpPr>
          <p:cNvPr id="13" name="Content Placeholder 2"/>
          <p:cNvSpPr txBox="1">
            <a:spLocks/>
          </p:cNvSpPr>
          <p:nvPr/>
        </p:nvSpPr>
        <p:spPr bwMode="auto">
          <a:xfrm>
            <a:off x="5291138" y="3386138"/>
            <a:ext cx="3352800" cy="1316037"/>
          </a:xfrm>
          <a:prstGeom prst="rect">
            <a:avLst/>
          </a:prstGeom>
          <a:noFill/>
          <a:ln w="9525">
            <a:noFill/>
            <a:miter lim="800000"/>
            <a:headEnd/>
            <a:tailEnd/>
          </a:ln>
        </p:spPr>
        <p:txBody>
          <a:bodyPr/>
          <a:lstStyle/>
          <a:p>
            <a:pPr marL="273050" indent="-273050" eaLnBrk="0" hangingPunct="0">
              <a:spcBef>
                <a:spcPct val="20000"/>
              </a:spcBef>
              <a:buClr>
                <a:srgbClr val="FF0000"/>
              </a:buClr>
              <a:buSzPct val="95000"/>
              <a:buFont typeface="Wingdings 2" pitchFamily="18" charset="2"/>
              <a:buChar char=""/>
              <a:defRPr/>
            </a:pPr>
            <a:r>
              <a:rPr lang="en-US" sz="2000">
                <a:solidFill>
                  <a:srgbClr val="006600"/>
                </a:solidFill>
                <a:latin typeface="Arial" pitchFamily="34" charset="0"/>
                <a:cs typeface="Arial" pitchFamily="34" charset="0"/>
              </a:rPr>
              <a:t>Khai thác cát:</a:t>
            </a:r>
          </a:p>
          <a:p>
            <a:pPr marL="639763" lvl="1" indent="-246063" eaLnBrk="0" hangingPunct="0">
              <a:spcBef>
                <a:spcPct val="20000"/>
              </a:spcBef>
              <a:buClr>
                <a:srgbClr val="FF0000"/>
              </a:buClr>
              <a:buSzPct val="85000"/>
              <a:buFont typeface="Wingdings" pitchFamily="2" charset="2"/>
              <a:buChar char="§"/>
              <a:defRPr/>
            </a:pPr>
            <a:r>
              <a:rPr lang="en-US">
                <a:solidFill>
                  <a:srgbClr val="3333FF"/>
                </a:solidFill>
                <a:latin typeface="Arial" pitchFamily="34" charset="0"/>
                <a:cs typeface="Arial" pitchFamily="34" charset="0"/>
              </a:rPr>
              <a:t>Thái Lan, Lào, CPC</a:t>
            </a:r>
          </a:p>
          <a:p>
            <a:pPr marL="639763" lvl="1" indent="-246063" eaLnBrk="0" hangingPunct="0">
              <a:spcBef>
                <a:spcPct val="20000"/>
              </a:spcBef>
              <a:buClr>
                <a:srgbClr val="FF0000"/>
              </a:buClr>
              <a:buSzPct val="85000"/>
              <a:buFont typeface="Wingdings" pitchFamily="2" charset="2"/>
              <a:buChar char="§"/>
              <a:defRPr/>
            </a:pPr>
            <a:r>
              <a:rPr lang="en-US">
                <a:solidFill>
                  <a:srgbClr val="3333FF"/>
                </a:solidFill>
                <a:latin typeface="Arial" pitchFamily="34" charset="0"/>
                <a:cs typeface="Arial" pitchFamily="34" charset="0"/>
              </a:rPr>
              <a:t>Khai thác cát: đạt đến 42 triệu</a:t>
            </a:r>
            <a:r>
              <a:rPr lang="en-US">
                <a:solidFill>
                  <a:srgbClr val="FF0000"/>
                </a:solidFill>
                <a:latin typeface="Arial" pitchFamily="34" charset="0"/>
                <a:cs typeface="Arial" pitchFamily="34" charset="0"/>
              </a:rPr>
              <a:t> </a:t>
            </a:r>
            <a:r>
              <a:rPr lang="en-US">
                <a:solidFill>
                  <a:srgbClr val="3333FF"/>
                </a:solidFill>
                <a:latin typeface="Arial" pitchFamily="34" charset="0"/>
                <a:cs typeface="Arial" pitchFamily="34" charset="0"/>
              </a:rPr>
              <a:t>tấn/năm (2011)</a:t>
            </a:r>
          </a:p>
          <a:p>
            <a:pPr marL="639763" lvl="1" indent="-246063" eaLnBrk="0" hangingPunct="0">
              <a:spcBef>
                <a:spcPct val="20000"/>
              </a:spcBef>
              <a:buClr>
                <a:srgbClr val="FF0000"/>
              </a:buClr>
              <a:buSzPct val="85000"/>
              <a:buFont typeface="Wingdings" pitchFamily="2" charset="2"/>
              <a:buChar char="§"/>
              <a:defRPr/>
            </a:pPr>
            <a:endParaRPr lang="en-US">
              <a:solidFill>
                <a:schemeClr val="accent2">
                  <a:lumMod val="50000"/>
                </a:schemeClr>
              </a:solidFill>
              <a:latin typeface="Arial" pitchFamily="34" charset="0"/>
              <a:cs typeface="Arial" pitchFamily="34" charset="0"/>
            </a:endParaRPr>
          </a:p>
        </p:txBody>
      </p:sp>
      <p:grpSp>
        <p:nvGrpSpPr>
          <p:cNvPr id="10256" name="Group 14"/>
          <p:cNvGrpSpPr>
            <a:grpSpLocks/>
          </p:cNvGrpSpPr>
          <p:nvPr/>
        </p:nvGrpSpPr>
        <p:grpSpPr bwMode="auto">
          <a:xfrm>
            <a:off x="5334000" y="4930775"/>
            <a:ext cx="3548063" cy="1698625"/>
            <a:chOff x="5334000" y="4648200"/>
            <a:chExt cx="3548742" cy="1698064"/>
          </a:xfrm>
        </p:grpSpPr>
        <p:sp>
          <p:nvSpPr>
            <p:cNvPr id="11" name="Content Placeholder 2"/>
            <p:cNvSpPr txBox="1">
              <a:spLocks/>
            </p:cNvSpPr>
            <p:nvPr/>
          </p:nvSpPr>
          <p:spPr bwMode="auto">
            <a:xfrm>
              <a:off x="5529300" y="4648200"/>
              <a:ext cx="3353442" cy="1698064"/>
            </a:xfrm>
            <a:prstGeom prst="rect">
              <a:avLst/>
            </a:prstGeom>
            <a:noFill/>
            <a:ln w="9525">
              <a:noFill/>
              <a:miter lim="800000"/>
              <a:headEnd/>
              <a:tailEnd/>
            </a:ln>
          </p:spPr>
          <p:txBody>
            <a:bodyPr/>
            <a:lstStyle/>
            <a:p>
              <a:pPr marL="273050" indent="-273050" eaLnBrk="0" hangingPunct="0">
                <a:spcBef>
                  <a:spcPct val="20000"/>
                </a:spcBef>
                <a:buClr>
                  <a:srgbClr val="FF0000"/>
                </a:buClr>
                <a:buSzPct val="95000"/>
                <a:defRPr/>
              </a:pPr>
              <a:r>
                <a:rPr lang="en-US" sz="2000">
                  <a:solidFill>
                    <a:srgbClr val="006600"/>
                  </a:solidFill>
                  <a:latin typeface="Arial" pitchFamily="34" charset="0"/>
                  <a:cs typeface="Arial" pitchFamily="34" charset="0"/>
                </a:rPr>
                <a:t>    Khối lượng phù sa về ĐBSCL chỉ còn khoảng </a:t>
              </a:r>
              <a:r>
                <a:rPr lang="en-US" sz="2000">
                  <a:solidFill>
                    <a:srgbClr val="FF0000"/>
                  </a:solidFill>
                  <a:latin typeface="Arial" pitchFamily="34" charset="0"/>
                  <a:cs typeface="Arial" pitchFamily="34" charset="0"/>
                </a:rPr>
                <a:t>25 -35% </a:t>
              </a:r>
              <a:r>
                <a:rPr lang="en-US" sz="2000">
                  <a:solidFill>
                    <a:srgbClr val="006600"/>
                  </a:solidFill>
                  <a:latin typeface="Arial" pitchFamily="34" charset="0"/>
                  <a:cs typeface="Arial" pitchFamily="34" charset="0"/>
                </a:rPr>
                <a:t>so với trước đây (trước 90’s)? và </a:t>
              </a:r>
              <a:r>
                <a:rPr lang="en-US" sz="2000">
                  <a:solidFill>
                    <a:srgbClr val="FF0000"/>
                  </a:solidFill>
                  <a:latin typeface="Arial" pitchFamily="34" charset="0"/>
                  <a:cs typeface="Arial" pitchFamily="34" charset="0"/>
                </a:rPr>
                <a:t>50-60%</a:t>
              </a:r>
              <a:r>
                <a:rPr lang="en-US" sz="2000">
                  <a:solidFill>
                    <a:srgbClr val="006600"/>
                  </a:solidFill>
                  <a:latin typeface="Arial" pitchFamily="34" charset="0"/>
                  <a:cs typeface="Arial" pitchFamily="34" charset="0"/>
                </a:rPr>
                <a:t> của những năm gần đây???</a:t>
              </a:r>
            </a:p>
            <a:p>
              <a:pPr marL="639763" lvl="1" indent="-246063" eaLnBrk="0" hangingPunct="0">
                <a:spcBef>
                  <a:spcPct val="20000"/>
                </a:spcBef>
                <a:buClr>
                  <a:srgbClr val="FF0000"/>
                </a:buClr>
                <a:buSzPct val="85000"/>
                <a:defRPr/>
              </a:pPr>
              <a:endParaRPr lang="en-US">
                <a:solidFill>
                  <a:schemeClr val="accent2">
                    <a:lumMod val="50000"/>
                  </a:schemeClr>
                </a:solidFill>
                <a:latin typeface="Arial" pitchFamily="34" charset="0"/>
                <a:cs typeface="Arial" pitchFamily="34" charset="0"/>
              </a:endParaRPr>
            </a:p>
          </p:txBody>
        </p:sp>
        <p:sp>
          <p:nvSpPr>
            <p:cNvPr id="12" name="Right Arrow 11"/>
            <p:cNvSpPr/>
            <p:nvPr/>
          </p:nvSpPr>
          <p:spPr>
            <a:xfrm>
              <a:off x="5334000" y="4648200"/>
              <a:ext cx="457287" cy="484028"/>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Date Placeholder 1"/>
          <p:cNvSpPr>
            <a:spLocks noGrp="1"/>
          </p:cNvSpPr>
          <p:nvPr>
            <p:ph type="dt" sz="half" idx="10"/>
          </p:nvPr>
        </p:nvSpPr>
        <p:spPr/>
        <p:txBody>
          <a:bodyPr/>
          <a:lstStyle/>
          <a:p>
            <a:pPr>
              <a:defRPr/>
            </a:pPr>
            <a:fld id="{DCADB30D-05E0-4684-A66F-3871DDCBA432}" type="datetime1">
              <a:rPr lang="en-US" smtClean="0"/>
              <a:t>11/15/2018</a:t>
            </a:fld>
            <a:endParaRPr lang="en-US"/>
          </a:p>
        </p:txBody>
      </p:sp>
      <p:sp>
        <p:nvSpPr>
          <p:cNvPr id="15" name="Oval 14">
            <a:extLst>
              <a:ext uri="{FF2B5EF4-FFF2-40B4-BE49-F238E27FC236}">
                <a16:creationId xmlns:a16="http://schemas.microsoft.com/office/drawing/2014/main" id="{F5B5CE45-D87F-407C-A03E-4F47C29D4920}"/>
              </a:ext>
            </a:extLst>
          </p:cNvPr>
          <p:cNvSpPr/>
          <p:nvPr/>
        </p:nvSpPr>
        <p:spPr>
          <a:xfrm>
            <a:off x="2530556" y="5791200"/>
            <a:ext cx="1066800" cy="10668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0D52D5E-BB6F-4134-9BC2-A2D72E7ACB0E}" type="datetime1">
              <a:rPr lang="en-US" smtClean="0"/>
              <a:t>11/15/2018</a:t>
            </a:fld>
            <a:endParaRPr lang="en-US" dirty="0"/>
          </a:p>
        </p:txBody>
      </p:sp>
      <p:sp>
        <p:nvSpPr>
          <p:cNvPr id="3" name="Slide Number Placeholder 2"/>
          <p:cNvSpPr>
            <a:spLocks noGrp="1"/>
          </p:cNvSpPr>
          <p:nvPr>
            <p:ph type="sldNum" sz="quarter" idx="12"/>
          </p:nvPr>
        </p:nvSpPr>
        <p:spPr/>
        <p:txBody>
          <a:bodyPr/>
          <a:lstStyle/>
          <a:p>
            <a:pPr>
              <a:defRPr/>
            </a:pPr>
            <a:fld id="{58C0F4AB-FAD3-4209-A797-A0C301F3D052}" type="slidenum">
              <a:rPr lang="en-US" smtClean="0"/>
              <a:pPr>
                <a:defRPr/>
              </a:pPr>
              <a:t>50</a:t>
            </a:fld>
            <a:endParaRPr lang="en-US"/>
          </a:p>
        </p:txBody>
      </p:sp>
      <p:sp>
        <p:nvSpPr>
          <p:cNvPr id="4" name="Rectangle 3"/>
          <p:cNvSpPr/>
          <p:nvPr/>
        </p:nvSpPr>
        <p:spPr>
          <a:xfrm>
            <a:off x="190500" y="1135330"/>
            <a:ext cx="8763000" cy="5586145"/>
          </a:xfrm>
          <a:prstGeom prst="rect">
            <a:avLst/>
          </a:prstGeom>
        </p:spPr>
        <p:txBody>
          <a:bodyPr wrap="square">
            <a:spAutoFit/>
          </a:bodyPr>
          <a:lstStyle/>
          <a:p>
            <a:pPr eaLnBrk="0" hangingPunct="0">
              <a:spcBef>
                <a:spcPts val="1200"/>
              </a:spcBef>
              <a:buClr>
                <a:srgbClr val="FF0000"/>
              </a:buClr>
              <a:buSzPct val="95000"/>
              <a:defRPr/>
            </a:pPr>
            <a:r>
              <a:rPr lang="vi-VN" b="1" dirty="0">
                <a:solidFill>
                  <a:srgbClr val="3333FF"/>
                </a:solidFill>
                <a:latin typeface="Arial" pitchFamily="34" charset="0"/>
                <a:cs typeface="Arial" pitchFamily="34" charset="0"/>
              </a:rPr>
              <a:t>Từng bước hạn chế và </a:t>
            </a:r>
            <a:r>
              <a:rPr lang="en-US" b="1" dirty="0" err="1">
                <a:solidFill>
                  <a:srgbClr val="3333FF"/>
                </a:solidFill>
                <a:latin typeface="Arial" pitchFamily="34" charset="0"/>
                <a:cs typeface="Arial" pitchFamily="34" charset="0"/>
              </a:rPr>
              <a:t>tiến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tới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hạn</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chế</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tối</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đa</a:t>
            </a:r>
            <a:r>
              <a:rPr lang="vi-VN" b="1" dirty="0">
                <a:solidFill>
                  <a:srgbClr val="3333FF"/>
                </a:solidFill>
                <a:latin typeface="Arial" pitchFamily="34" charset="0"/>
                <a:cs typeface="Arial" pitchFamily="34" charset="0"/>
              </a:rPr>
              <a:t> khai thác cát, khai thác nước ngầm (</a:t>
            </a:r>
            <a:r>
              <a:rPr lang="en-US" b="1" dirty="0">
                <a:solidFill>
                  <a:srgbClr val="3333FF"/>
                </a:solidFill>
                <a:latin typeface="Arial" pitchFamily="34" charset="0"/>
                <a:cs typeface="Arial" pitchFamily="34" charset="0"/>
              </a:rPr>
              <a:t>do </a:t>
            </a:r>
            <a:r>
              <a:rPr lang="vi-VN" b="1" dirty="0">
                <a:solidFill>
                  <a:srgbClr val="3333FF"/>
                </a:solidFill>
                <a:latin typeface="Arial" pitchFamily="34" charset="0"/>
                <a:cs typeface="Arial" pitchFamily="34" charset="0"/>
              </a:rPr>
              <a:t>gây xói mòn, sụt lún, ngập lụt</a:t>
            </a:r>
            <a:r>
              <a:rPr lang="en-US" b="1" dirty="0">
                <a:solidFill>
                  <a:srgbClr val="3333FF"/>
                </a:solidFill>
                <a:latin typeface="Arial" pitchFamily="34" charset="0"/>
                <a:cs typeface="Arial" pitchFamily="34" charset="0"/>
              </a:rPr>
              <a:t>…</a:t>
            </a:r>
            <a:r>
              <a:rPr lang="vi-VN" b="1" dirty="0">
                <a:solidFill>
                  <a:srgbClr val="3333FF"/>
                </a:solidFill>
                <a:latin typeface="Arial" pitchFamily="34" charset="0"/>
                <a:cs typeface="Arial" pitchFamily="34" charset="0"/>
              </a:rPr>
              <a:t>) </a:t>
            </a:r>
          </a:p>
          <a:p>
            <a:pPr eaLnBrk="0" hangingPunct="0">
              <a:spcBef>
                <a:spcPts val="600"/>
              </a:spcBef>
              <a:buClr>
                <a:srgbClr val="FF0000"/>
              </a:buClr>
              <a:buSzPct val="95000"/>
              <a:defRPr/>
            </a:pPr>
            <a:r>
              <a:rPr lang="en-US" b="1" dirty="0" err="1">
                <a:solidFill>
                  <a:srgbClr val="3333FF"/>
                </a:solidFill>
                <a:latin typeface="Arial" pitchFamily="34" charset="0"/>
                <a:cs typeface="Arial" pitchFamily="34" charset="0"/>
              </a:rPr>
              <a:t>Làm</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thế</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nào</a:t>
            </a:r>
            <a:r>
              <a:rPr lang="en-US" b="1" dirty="0">
                <a:solidFill>
                  <a:srgbClr val="3333FF"/>
                </a:solidFill>
                <a:latin typeface="Arial" pitchFamily="34" charset="0"/>
                <a:cs typeface="Arial" pitchFamily="34" charset="0"/>
              </a:rPr>
              <a:t> </a:t>
            </a:r>
            <a:r>
              <a:rPr lang="vi-VN" b="1" dirty="0">
                <a:solidFill>
                  <a:srgbClr val="3333FF"/>
                </a:solidFill>
                <a:latin typeface="Arial" pitchFamily="34" charset="0"/>
                <a:cs typeface="Arial" pitchFamily="34" charset="0"/>
              </a:rPr>
              <a:t>?</a:t>
            </a:r>
          </a:p>
          <a:p>
            <a:pPr marL="457200" indent="-457200" eaLnBrk="0" hangingPunct="0">
              <a:spcBef>
                <a:spcPts val="600"/>
              </a:spcBef>
              <a:buClr>
                <a:srgbClr val="FF0000"/>
              </a:buClr>
              <a:buSzPct val="95000"/>
              <a:defRPr/>
            </a:pPr>
            <a:r>
              <a:rPr lang="en-US" dirty="0">
                <a:solidFill>
                  <a:srgbClr val="3333FF"/>
                </a:solidFill>
                <a:latin typeface="Arial" pitchFamily="34" charset="0"/>
                <a:cs typeface="Arial" pitchFamily="34" charset="0"/>
              </a:rPr>
              <a:t>    -  </a:t>
            </a:r>
            <a:r>
              <a:rPr lang="en-US" dirty="0" err="1">
                <a:solidFill>
                  <a:srgbClr val="3333FF"/>
                </a:solidFill>
                <a:latin typeface="Arial" pitchFamily="34" charset="0"/>
                <a:cs typeface="Arial" pitchFamily="34" charset="0"/>
              </a:rPr>
              <a:t>Khai</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thác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cát</a:t>
            </a:r>
            <a:r>
              <a:rPr lang="en-US" dirty="0">
                <a:solidFill>
                  <a:srgbClr val="3333FF"/>
                </a:solidFill>
                <a:latin typeface="Arial" pitchFamily="34" charset="0"/>
                <a:cs typeface="Arial" pitchFamily="34" charset="0"/>
              </a:rPr>
              <a:t> ở </a:t>
            </a:r>
            <a:r>
              <a:rPr lang="en-US" dirty="0" err="1">
                <a:solidFill>
                  <a:srgbClr val="3333FF"/>
                </a:solidFill>
                <a:latin typeface="Arial" pitchFamily="34" charset="0"/>
                <a:cs typeface="Arial" pitchFamily="34" charset="0"/>
              </a:rPr>
              <a:t>sông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Tiền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sông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Hậu</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VN</a:t>
            </a:r>
            <a:r>
              <a:rPr lang="en-US" dirty="0">
                <a:solidFill>
                  <a:srgbClr val="3333FF"/>
                </a:solidFill>
                <a:latin typeface="Arial" pitchFamily="34" charset="0"/>
                <a:cs typeface="Arial" pitchFamily="34" charset="0"/>
              </a:rPr>
              <a:t>)</a:t>
            </a:r>
            <a:r>
              <a:rPr lang="vi-VN" dirty="0">
                <a:solidFill>
                  <a:srgbClr val="3333FF"/>
                </a:solidFill>
                <a:latin typeface="Arial" pitchFamily="34" charset="0"/>
                <a:cs typeface="Arial" pitchFamily="34" charset="0"/>
              </a:rPr>
              <a:t>: 28 </a:t>
            </a:r>
            <a:r>
              <a:rPr lang="en-US" dirty="0" err="1">
                <a:solidFill>
                  <a:srgbClr val="3333FF"/>
                </a:solidFill>
                <a:latin typeface="Arial" pitchFamily="34" charset="0"/>
                <a:cs typeface="Arial" pitchFamily="34" charset="0"/>
              </a:rPr>
              <a:t>triệu</a:t>
            </a:r>
            <a:r>
              <a:rPr lang="vi-VN" dirty="0">
                <a:solidFill>
                  <a:srgbClr val="3333FF"/>
                </a:solidFill>
                <a:latin typeface="Arial" pitchFamily="34" charset="0"/>
                <a:cs typeface="Arial" pitchFamily="34" charset="0"/>
              </a:rPr>
              <a:t> m3/năm (</a:t>
            </a:r>
            <a:r>
              <a:rPr lang="en-US" dirty="0" err="1">
                <a:solidFill>
                  <a:srgbClr val="3333FF"/>
                </a:solidFill>
                <a:latin typeface="Arial" pitchFamily="34" charset="0"/>
                <a:cs typeface="Arial" pitchFamily="34" charset="0"/>
              </a:rPr>
              <a:t>năm</a:t>
            </a:r>
            <a:r>
              <a:rPr lang="vi-VN" dirty="0">
                <a:solidFill>
                  <a:srgbClr val="3333FF"/>
                </a:solidFill>
                <a:latin typeface="Arial" pitchFamily="34" charset="0"/>
                <a:cs typeface="Arial" pitchFamily="34" charset="0"/>
              </a:rPr>
              <a:t> 2013 - cho phép ...) ... </a:t>
            </a:r>
            <a:r>
              <a:rPr lang="en-US" dirty="0">
                <a:solidFill>
                  <a:srgbClr val="3333FF"/>
                </a:solidFill>
                <a:latin typeface="Arial" pitchFamily="34" charset="0"/>
                <a:cs typeface="Arial" pitchFamily="34" charset="0"/>
              </a:rPr>
              <a:t>Do </a:t>
            </a:r>
            <a:r>
              <a:rPr lang="vi-VN" dirty="0">
                <a:solidFill>
                  <a:srgbClr val="3333FF"/>
                </a:solidFill>
                <a:latin typeface="Arial" pitchFamily="34" charset="0"/>
                <a:cs typeface="Arial" pitchFamily="34" charset="0"/>
              </a:rPr>
              <a:t>yêu cầu phát triển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hạ</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tầng</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&gt; Cát nhân tạo?</a:t>
            </a:r>
            <a:endParaRPr lang="en-US" dirty="0">
              <a:solidFill>
                <a:srgbClr val="3333FF"/>
              </a:solidFill>
              <a:latin typeface="Arial" pitchFamily="34" charset="0"/>
              <a:cs typeface="Arial" pitchFamily="34" charset="0"/>
            </a:endParaRPr>
          </a:p>
          <a:p>
            <a:pPr marL="457200" indent="-457200" eaLnBrk="0" hangingPunct="0">
              <a:spcBef>
                <a:spcPts val="600"/>
              </a:spcBef>
              <a:buClr>
                <a:srgbClr val="FF0000"/>
              </a:buClr>
              <a:buSzPct val="95000"/>
              <a:defRPr/>
            </a:pPr>
            <a:r>
              <a:rPr lang="en-US" dirty="0">
                <a:solidFill>
                  <a:srgbClr val="3333FF"/>
                </a:solidFill>
                <a:latin typeface="Arial" pitchFamily="34" charset="0"/>
                <a:cs typeface="Arial" pitchFamily="34" charset="0"/>
              </a:rPr>
              <a:t>    -  </a:t>
            </a:r>
            <a:r>
              <a:rPr lang="vi-VN" dirty="0">
                <a:solidFill>
                  <a:srgbClr val="3333FF"/>
                </a:solidFill>
                <a:latin typeface="Arial" pitchFamily="34" charset="0"/>
                <a:cs typeface="Arial" pitchFamily="34" charset="0"/>
              </a:rPr>
              <a:t>Khai thác nước ngầm cho nuôi tôm: </a:t>
            </a:r>
            <a:r>
              <a:rPr lang="en-US" dirty="0" err="1">
                <a:solidFill>
                  <a:srgbClr val="3333FF"/>
                </a:solidFill>
                <a:latin typeface="Arial" pitchFamily="34" charset="0"/>
                <a:cs typeface="Arial" pitchFamily="34" charset="0"/>
              </a:rPr>
              <a:t>gây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sụt</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lún</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2-3 cm/năm tại Cà Mau (NG</a:t>
            </a:r>
            <a:r>
              <a:rPr lang="en-US" dirty="0">
                <a:solidFill>
                  <a:srgbClr val="3333FF"/>
                </a:solidFill>
                <a:latin typeface="Arial" pitchFamily="34" charset="0"/>
                <a:cs typeface="Arial" pitchFamily="34" charset="0"/>
              </a:rPr>
              <a:t>I</a:t>
            </a:r>
            <a:r>
              <a:rPr lang="vi-VN" dirty="0">
                <a:solidFill>
                  <a:srgbClr val="3333FF"/>
                </a:solidFill>
                <a:latin typeface="Arial" pitchFamily="34" charset="0"/>
                <a:cs typeface="Arial" pitchFamily="34" charset="0"/>
              </a:rPr>
              <a:t>);</a:t>
            </a:r>
          </a:p>
          <a:p>
            <a:pPr marL="457200" indent="-457200" eaLnBrk="0" hangingPunct="0">
              <a:spcBef>
                <a:spcPts val="600"/>
              </a:spcBef>
              <a:buClr>
                <a:srgbClr val="FF0000"/>
              </a:buClr>
              <a:buSzPct val="95000"/>
              <a:defRPr/>
            </a:pPr>
            <a:r>
              <a:rPr lang="en-US" dirty="0">
                <a:solidFill>
                  <a:srgbClr val="3333FF"/>
                </a:solidFill>
                <a:latin typeface="Arial" pitchFamily="34" charset="0"/>
                <a:cs typeface="Arial" pitchFamily="34" charset="0"/>
              </a:rPr>
              <a:t>     - </a:t>
            </a:r>
            <a:r>
              <a:rPr lang="vi-VN" dirty="0">
                <a:solidFill>
                  <a:srgbClr val="3333FF"/>
                </a:solidFill>
                <a:latin typeface="Arial" pitchFamily="34" charset="0"/>
                <a:cs typeface="Arial" pitchFamily="34" charset="0"/>
              </a:rPr>
              <a:t>Các thành phố </a:t>
            </a:r>
            <a:r>
              <a:rPr lang="en-US" dirty="0">
                <a:solidFill>
                  <a:srgbClr val="3333FF"/>
                </a:solidFill>
                <a:latin typeface="Arial" pitchFamily="34" charset="0"/>
                <a:cs typeface="Arial" pitchFamily="34" charset="0"/>
              </a:rPr>
              <a:t>ở </a:t>
            </a:r>
            <a:r>
              <a:rPr lang="en-US" dirty="0" err="1">
                <a:solidFill>
                  <a:srgbClr val="3333FF"/>
                </a:solidFill>
                <a:latin typeface="Arial" pitchFamily="34" charset="0"/>
                <a:cs typeface="Arial" pitchFamily="34" charset="0"/>
              </a:rPr>
              <a:t>ĐBSCL</a:t>
            </a:r>
            <a:r>
              <a:rPr lang="vi-VN" dirty="0">
                <a:solidFill>
                  <a:srgbClr val="3333FF"/>
                </a:solidFill>
                <a:latin typeface="Arial" pitchFamily="34" charset="0"/>
                <a:cs typeface="Arial" pitchFamily="34" charset="0"/>
              </a:rPr>
              <a:t> (Cần Thơ, Cà Mau ....) đang gia tăng lũ lụt (</a:t>
            </a:r>
            <a:r>
              <a:rPr lang="en-US" dirty="0">
                <a:solidFill>
                  <a:srgbClr val="3333FF"/>
                </a:solidFill>
                <a:latin typeface="Arial" pitchFamily="34" charset="0"/>
                <a:cs typeface="Arial" pitchFamily="34" charset="0"/>
              </a:rPr>
              <a:t>do </a:t>
            </a:r>
            <a:r>
              <a:rPr lang="vi-VN" dirty="0">
                <a:solidFill>
                  <a:srgbClr val="3333FF"/>
                </a:solidFill>
                <a:latin typeface="Arial" pitchFamily="34" charset="0"/>
                <a:cs typeface="Arial" pitchFamily="34" charset="0"/>
              </a:rPr>
              <a:t>sụt lún, tác động của </a:t>
            </a:r>
            <a:r>
              <a:rPr lang="en-US" dirty="0" err="1">
                <a:solidFill>
                  <a:srgbClr val="3333FF"/>
                </a:solidFill>
                <a:latin typeface="Arial" pitchFamily="34" charset="0"/>
                <a:cs typeface="Arial" pitchFamily="34" charset="0"/>
              </a:rPr>
              <a:t>việc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đắp</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đê</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bao</a:t>
            </a:r>
            <a:r>
              <a:rPr lang="vi-VN" dirty="0">
                <a:solidFill>
                  <a:srgbClr val="3333FF"/>
                </a:solidFill>
                <a:latin typeface="Arial" pitchFamily="34" charset="0"/>
                <a:cs typeface="Arial" pitchFamily="34" charset="0"/>
              </a:rPr>
              <a:t>...</a:t>
            </a:r>
            <a:r>
              <a:rPr lang="en-US" dirty="0">
                <a:solidFill>
                  <a:srgbClr val="3333FF"/>
                </a:solidFill>
                <a:latin typeface="Arial" pitchFamily="34" charset="0"/>
                <a:cs typeface="Arial" pitchFamily="34" charset="0"/>
              </a:rPr>
              <a:t>)</a:t>
            </a:r>
            <a:endParaRPr lang="vi-VN" dirty="0">
              <a:solidFill>
                <a:srgbClr val="3333FF"/>
              </a:solidFill>
              <a:latin typeface="Arial" pitchFamily="34" charset="0"/>
              <a:cs typeface="Arial" pitchFamily="34" charset="0"/>
            </a:endParaRPr>
          </a:p>
          <a:p>
            <a:pPr eaLnBrk="0" hangingPunct="0">
              <a:spcBef>
                <a:spcPts val="600"/>
              </a:spcBef>
              <a:buClr>
                <a:srgbClr val="FF0000"/>
              </a:buClr>
              <a:buSzPct val="95000"/>
              <a:defRPr/>
            </a:pPr>
            <a:r>
              <a:rPr lang="vi-VN" b="1" dirty="0">
                <a:solidFill>
                  <a:srgbClr val="3333FF"/>
                </a:solidFill>
                <a:latin typeface="Arial" pitchFamily="34" charset="0"/>
                <a:cs typeface="Arial" pitchFamily="34" charset="0"/>
              </a:rPr>
              <a:t>Giải pháp: </a:t>
            </a:r>
            <a:r>
              <a:rPr lang="en-US" b="1" dirty="0" err="1">
                <a:solidFill>
                  <a:srgbClr val="3333FF"/>
                </a:solidFill>
                <a:latin typeface="Arial" pitchFamily="34" charset="0"/>
                <a:cs typeface="Arial" pitchFamily="34" charset="0"/>
              </a:rPr>
              <a:t>Đô</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thị</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sinh</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thái</a:t>
            </a:r>
            <a:r>
              <a:rPr lang="en-US" b="1" dirty="0">
                <a:solidFill>
                  <a:srgbClr val="3333FF"/>
                </a:solidFill>
                <a:latin typeface="Arial" pitchFamily="34" charset="0"/>
                <a:cs typeface="Arial" pitchFamily="34" charset="0"/>
              </a:rPr>
              <a:t> - H</a:t>
            </a:r>
            <a:r>
              <a:rPr lang="vi-VN" b="1" dirty="0">
                <a:solidFill>
                  <a:srgbClr val="3333FF"/>
                </a:solidFill>
                <a:latin typeface="Arial" pitchFamily="34" charset="0"/>
                <a:cs typeface="Arial" pitchFamily="34" charset="0"/>
              </a:rPr>
              <a:t>ồ chứa</a:t>
            </a:r>
            <a:r>
              <a:rPr lang="en-US" b="1" dirty="0">
                <a:solidFill>
                  <a:srgbClr val="3333FF"/>
                </a:solidFill>
                <a:latin typeface="Arial" pitchFamily="34" charset="0"/>
                <a:cs typeface="Arial" pitchFamily="34" charset="0"/>
              </a:rPr>
              <a:t> </a:t>
            </a:r>
            <a:r>
              <a:rPr lang="en-US" b="1" dirty="0" err="1">
                <a:solidFill>
                  <a:srgbClr val="3333FF"/>
                </a:solidFill>
                <a:latin typeface="Arial" pitchFamily="34" charset="0"/>
                <a:cs typeface="Arial" pitchFamily="34" charset="0"/>
              </a:rPr>
              <a:t>nước</a:t>
            </a:r>
            <a:r>
              <a:rPr lang="en-US" b="1" dirty="0">
                <a:solidFill>
                  <a:srgbClr val="3333FF"/>
                </a:solidFill>
                <a:latin typeface="Arial" pitchFamily="34" charset="0"/>
                <a:cs typeface="Arial" pitchFamily="34" charset="0"/>
              </a:rPr>
              <a:t>/</a:t>
            </a:r>
            <a:r>
              <a:rPr lang="en-US" b="1" dirty="0" err="1">
                <a:solidFill>
                  <a:srgbClr val="3333FF"/>
                </a:solidFill>
                <a:latin typeface="Arial" pitchFamily="34" charset="0"/>
                <a:cs typeface="Arial" pitchFamily="34" charset="0"/>
              </a:rPr>
              <a:t>mưa-lũ</a:t>
            </a:r>
            <a:r>
              <a:rPr lang="en-US" b="1" dirty="0">
                <a:solidFill>
                  <a:srgbClr val="3333FF"/>
                </a:solidFill>
                <a:latin typeface="Arial" pitchFamily="34" charset="0"/>
                <a:cs typeface="Arial" pitchFamily="34" charset="0"/>
              </a:rPr>
              <a:t> </a:t>
            </a:r>
            <a:r>
              <a:rPr lang="vi-VN" b="1" dirty="0">
                <a:solidFill>
                  <a:srgbClr val="3333FF"/>
                </a:solidFill>
                <a:latin typeface="Arial" pitchFamily="34" charset="0"/>
                <a:cs typeface="Arial" pitchFamily="34" charset="0"/>
              </a:rPr>
              <a:t>! (1</a:t>
            </a:r>
            <a:r>
              <a:rPr lang="en-US" b="1" dirty="0">
                <a:solidFill>
                  <a:srgbClr val="3333FF"/>
                </a:solidFill>
                <a:latin typeface="Arial" pitchFamily="34" charset="0"/>
                <a:cs typeface="Arial" pitchFamily="34" charset="0"/>
              </a:rPr>
              <a:t>0</a:t>
            </a:r>
            <a:r>
              <a:rPr lang="vi-VN" b="1" dirty="0">
                <a:solidFill>
                  <a:srgbClr val="3333FF"/>
                </a:solidFill>
                <a:latin typeface="Arial" pitchFamily="34" charset="0"/>
                <a:cs typeface="Arial" pitchFamily="34" charset="0"/>
              </a:rPr>
              <a:t>% - </a:t>
            </a:r>
            <a:r>
              <a:rPr lang="en-US" b="1" dirty="0">
                <a:solidFill>
                  <a:srgbClr val="3333FF"/>
                </a:solidFill>
                <a:latin typeface="Arial" pitchFamily="34" charset="0"/>
                <a:cs typeface="Arial" pitchFamily="34" charset="0"/>
              </a:rPr>
              <a:t>1</a:t>
            </a:r>
            <a:r>
              <a:rPr lang="vi-VN" b="1" dirty="0">
                <a:solidFill>
                  <a:srgbClr val="3333FF"/>
                </a:solidFill>
                <a:latin typeface="Arial" pitchFamily="34" charset="0"/>
                <a:cs typeface="Arial" pitchFamily="34" charset="0"/>
              </a:rPr>
              <a:t>5% diện tích) </a:t>
            </a:r>
            <a:r>
              <a:rPr lang="en-US" b="1" dirty="0">
                <a:solidFill>
                  <a:srgbClr val="3333FF"/>
                </a:solidFill>
                <a:latin typeface="Arial" pitchFamily="34" charset="0"/>
                <a:cs typeface="Arial" pitchFamily="34" charset="0"/>
              </a:rPr>
              <a:t>GS.</a:t>
            </a:r>
            <a:r>
              <a:rPr lang="vi-VN" b="1" dirty="0">
                <a:solidFill>
                  <a:srgbClr val="3333FF"/>
                </a:solidFill>
                <a:latin typeface="Arial" pitchFamily="34" charset="0"/>
                <a:cs typeface="Arial" pitchFamily="34" charset="0"/>
              </a:rPr>
              <a:t> Đào Xuân Hoc (nguyên Thứ trưởng Bộ NN &amp; PTNT) </a:t>
            </a:r>
          </a:p>
          <a:p>
            <a:pPr eaLnBrk="0" hangingPunct="0">
              <a:spcBef>
                <a:spcPts val="600"/>
              </a:spcBef>
              <a:buClr>
                <a:srgbClr val="FF0000"/>
              </a:buClr>
              <a:buSzPct val="95000"/>
              <a:defRPr/>
            </a:pP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 Lưu trữ nước mưa</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&gt; Nước uống, nuôi tôm (giảm khai thác nước ngầm ....);</a:t>
            </a:r>
          </a:p>
          <a:p>
            <a:pPr eaLnBrk="0" hangingPunct="0">
              <a:spcBef>
                <a:spcPts val="600"/>
              </a:spcBef>
              <a:buClr>
                <a:srgbClr val="FF0000"/>
              </a:buClr>
              <a:buSzPct val="95000"/>
              <a:defRPr/>
            </a:pP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 Giảm lũ</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lụt</a:t>
            </a:r>
            <a:r>
              <a:rPr lang="en-US" dirty="0">
                <a:solidFill>
                  <a:srgbClr val="3333FF"/>
                </a:solidFill>
                <a:latin typeface="Arial" pitchFamily="34" charset="0"/>
                <a:cs typeface="Arial" pitchFamily="34" charset="0"/>
              </a:rPr>
              <a:t> do </a:t>
            </a:r>
            <a:r>
              <a:rPr lang="en-US" dirty="0" err="1">
                <a:solidFill>
                  <a:srgbClr val="3333FF"/>
                </a:solidFill>
                <a:latin typeface="Arial" pitchFamily="34" charset="0"/>
                <a:cs typeface="Arial" pitchFamily="34" charset="0"/>
              </a:rPr>
              <a:t>có</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không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gian</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chứa</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nước</a:t>
            </a:r>
            <a:endParaRPr lang="vi-VN" dirty="0">
              <a:solidFill>
                <a:srgbClr val="3333FF"/>
              </a:solidFill>
              <a:latin typeface="Arial" pitchFamily="34" charset="0"/>
              <a:cs typeface="Arial" pitchFamily="34" charset="0"/>
            </a:endParaRPr>
          </a:p>
          <a:p>
            <a:pPr eaLnBrk="0" hangingPunct="0">
              <a:spcBef>
                <a:spcPts val="600"/>
              </a:spcBef>
              <a:buClr>
                <a:srgbClr val="FF0000"/>
              </a:buClr>
              <a:buSzPct val="95000"/>
              <a:defRPr/>
            </a:pPr>
            <a:r>
              <a:rPr lang="en-US" dirty="0">
                <a:solidFill>
                  <a:srgbClr val="3333FF"/>
                </a:solidFill>
                <a:latin typeface="Arial" pitchFamily="34" charset="0"/>
                <a:cs typeface="Arial" pitchFamily="34" charset="0"/>
              </a:rPr>
              <a:t>      -  </a:t>
            </a:r>
            <a:r>
              <a:rPr lang="vi-VN" dirty="0">
                <a:solidFill>
                  <a:srgbClr val="3333FF"/>
                </a:solidFill>
                <a:latin typeface="Arial" pitchFamily="34" charset="0"/>
                <a:cs typeface="Arial" pitchFamily="34" charset="0"/>
              </a:rPr>
              <a:t>Lấy vật liệu để nâng cao </a:t>
            </a:r>
            <a:r>
              <a:rPr lang="en-US" dirty="0" err="1">
                <a:solidFill>
                  <a:srgbClr val="3333FF"/>
                </a:solidFill>
                <a:latin typeface="Arial" pitchFamily="34" charset="0"/>
                <a:cs typeface="Arial" pitchFamily="34" charset="0"/>
              </a:rPr>
              <a:t>nền</a:t>
            </a: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a:t>
            </a:r>
            <a:r>
              <a:rPr lang="en-US" dirty="0" err="1">
                <a:solidFill>
                  <a:srgbClr val="3333FF"/>
                </a:solidFill>
                <a:latin typeface="Arial" pitchFamily="34" charset="0"/>
                <a:cs typeface="Arial" pitchFamily="34" charset="0"/>
              </a:rPr>
              <a:t>trước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đây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là</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sử</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dụng</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cát</a:t>
            </a:r>
            <a:r>
              <a:rPr lang="en-US" dirty="0">
                <a:solidFill>
                  <a:srgbClr val="3333FF"/>
                </a:solidFill>
                <a:latin typeface="Arial" pitchFamily="34" charset="0"/>
                <a:cs typeface="Arial" pitchFamily="34" charset="0"/>
              </a:rPr>
              <a:t> san </a:t>
            </a:r>
            <a:r>
              <a:rPr lang="en-US" dirty="0" err="1">
                <a:solidFill>
                  <a:srgbClr val="3333FF"/>
                </a:solidFill>
                <a:latin typeface="Arial" pitchFamily="34" charset="0"/>
                <a:cs typeface="Arial" pitchFamily="34" charset="0"/>
              </a:rPr>
              <a:t>lấp</a:t>
            </a:r>
            <a:r>
              <a:rPr lang="vi-VN" dirty="0">
                <a:solidFill>
                  <a:srgbClr val="3333FF"/>
                </a:solidFill>
                <a:latin typeface="Arial" pitchFamily="34" charset="0"/>
                <a:cs typeface="Arial" pitchFamily="34" charset="0"/>
              </a:rPr>
              <a:t>);</a:t>
            </a:r>
          </a:p>
          <a:p>
            <a:pPr eaLnBrk="0" hangingPunct="0">
              <a:spcBef>
                <a:spcPts val="600"/>
              </a:spcBef>
              <a:buClr>
                <a:srgbClr val="FF0000"/>
              </a:buClr>
              <a:buSzPct val="95000"/>
              <a:defRPr/>
            </a:pPr>
            <a:r>
              <a:rPr lang="en-US" dirty="0">
                <a:solidFill>
                  <a:srgbClr val="3333FF"/>
                </a:solidFill>
                <a:latin typeface="Arial" pitchFamily="34" charset="0"/>
                <a:cs typeface="Arial" pitchFamily="34" charset="0"/>
              </a:rPr>
              <a:t>      </a:t>
            </a:r>
            <a:r>
              <a:rPr lang="vi-VN" dirty="0">
                <a:solidFill>
                  <a:srgbClr val="3333FF"/>
                </a:solidFill>
                <a:latin typeface="Arial" pitchFamily="34" charset="0"/>
                <a:cs typeface="Arial" pitchFamily="34" charset="0"/>
              </a:rPr>
              <a:t>- Tăng giá trị đất</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xây</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dựng</a:t>
            </a:r>
            <a:r>
              <a:rPr lang="en-US" dirty="0">
                <a:solidFill>
                  <a:srgbClr val="3333FF"/>
                </a:solidFill>
                <a:latin typeface="Arial" pitchFamily="34" charset="0"/>
                <a:cs typeface="Arial" pitchFamily="34" charset="0"/>
              </a:rPr>
              <a:t>)</a:t>
            </a:r>
            <a:r>
              <a:rPr lang="vi-VN" dirty="0">
                <a:solidFill>
                  <a:srgbClr val="3333FF"/>
                </a:solidFill>
                <a:latin typeface="Arial" pitchFamily="34" charset="0"/>
                <a:cs typeface="Arial" pitchFamily="34" charset="0"/>
              </a:rPr>
              <a:t>, cải thiện khí hậu </a:t>
            </a:r>
            <a:r>
              <a:rPr lang="en-US" dirty="0" err="1">
                <a:solidFill>
                  <a:srgbClr val="3333FF"/>
                </a:solidFill>
                <a:latin typeface="Arial" pitchFamily="34" charset="0"/>
                <a:cs typeface="Arial" pitchFamily="34" charset="0"/>
              </a:rPr>
              <a:t>cục</a:t>
            </a:r>
            <a:r>
              <a:rPr lang="en-US" dirty="0">
                <a:solidFill>
                  <a:srgbClr val="3333FF"/>
                </a:solidFill>
                <a:latin typeface="Arial" pitchFamily="34" charset="0"/>
                <a:cs typeface="Arial" pitchFamily="34" charset="0"/>
              </a:rPr>
              <a:t> </a:t>
            </a:r>
            <a:r>
              <a:rPr lang="en-US" dirty="0" err="1">
                <a:solidFill>
                  <a:srgbClr val="3333FF"/>
                </a:solidFill>
                <a:latin typeface="Arial" pitchFamily="34" charset="0"/>
                <a:cs typeface="Arial" pitchFamily="34" charset="0"/>
              </a:rPr>
              <a:t>bộ</a:t>
            </a:r>
            <a:endParaRPr lang="vi-VN" dirty="0">
              <a:solidFill>
                <a:srgbClr val="3333FF"/>
              </a:solidFill>
              <a:latin typeface="Arial" pitchFamily="34" charset="0"/>
              <a:cs typeface="Arial" pitchFamily="34" charset="0"/>
            </a:endParaRPr>
          </a:p>
          <a:p>
            <a:pPr eaLnBrk="0" hangingPunct="0">
              <a:spcBef>
                <a:spcPts val="1200"/>
              </a:spcBef>
              <a:buClr>
                <a:srgbClr val="FF0000"/>
              </a:buClr>
              <a:buSzPct val="95000"/>
              <a:defRPr/>
            </a:pPr>
            <a:r>
              <a:rPr lang="en-US" sz="2000" dirty="0">
                <a:solidFill>
                  <a:srgbClr val="3333FF"/>
                </a:solidFill>
                <a:latin typeface="Arial" pitchFamily="34" charset="0"/>
                <a:cs typeface="Arial" pitchFamily="34" charset="0"/>
              </a:rPr>
              <a:t> </a:t>
            </a:r>
          </a:p>
          <a:p>
            <a:pPr eaLnBrk="0" hangingPunct="0">
              <a:spcBef>
                <a:spcPts val="1200"/>
              </a:spcBef>
              <a:buClr>
                <a:srgbClr val="FF0000"/>
              </a:buClr>
              <a:buSzPct val="95000"/>
              <a:defRPr/>
            </a:pPr>
            <a:endParaRPr lang="en-US" sz="2000" dirty="0">
              <a:solidFill>
                <a:srgbClr val="3333FF"/>
              </a:solidFill>
              <a:latin typeface="Arial" pitchFamily="34" charset="0"/>
              <a:cs typeface="Arial" pitchFamily="34" charset="0"/>
            </a:endParaRPr>
          </a:p>
        </p:txBody>
      </p:sp>
      <p:graphicFrame>
        <p:nvGraphicFramePr>
          <p:cNvPr id="10" name="Group 18">
            <a:extLst>
              <a:ext uri="{FF2B5EF4-FFF2-40B4-BE49-F238E27FC236}">
                <a16:creationId xmlns:a16="http://schemas.microsoft.com/office/drawing/2014/main" id="{9227B467-FFBF-460D-8B1D-F980811D9D87}"/>
              </a:ext>
            </a:extLst>
          </p:cNvPr>
          <p:cNvGraphicFramePr>
            <a:graphicFrameLocks noGrp="1"/>
          </p:cNvGraphicFramePr>
          <p:nvPr>
            <p:extLst>
              <p:ext uri="{D42A27DB-BD31-4B8C-83A1-F6EECF244321}">
                <p14:modId xmlns:p14="http://schemas.microsoft.com/office/powerpoint/2010/main" val="3730256056"/>
              </p:ext>
            </p:extLst>
          </p:nvPr>
        </p:nvGraphicFramePr>
        <p:xfrm>
          <a:off x="0" y="-108348"/>
          <a:ext cx="9067799" cy="883850"/>
        </p:xfrm>
        <a:graphic>
          <a:graphicData uri="http://schemas.openxmlformats.org/drawingml/2006/table">
            <a:tbl>
              <a:tblPr/>
              <a:tblGrid>
                <a:gridCol w="61722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4.2.2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phi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37685437"/>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txBox="1">
            <a:spLocks noGrp="1"/>
          </p:cNvSpPr>
          <p:nvPr/>
        </p:nvSpPr>
        <p:spPr>
          <a:xfrm>
            <a:off x="7924800" y="6356350"/>
            <a:ext cx="762000" cy="365125"/>
          </a:xfrm>
          <a:prstGeom prst="rect">
            <a:avLst/>
          </a:prstGeom>
          <a:noFill/>
        </p:spPr>
        <p:txBody>
          <a:bodyPr lIns="0" tIns="0" rIns="0" bIns="0" anchor="b"/>
          <a:lstStyle/>
          <a:p>
            <a:pPr algn="r">
              <a:defRPr/>
            </a:pPr>
            <a:fld id="{FEA3C354-D6C8-4353-B0AA-7537341561F8}" type="slidenum">
              <a:rPr lang="en-US" sz="1200">
                <a:solidFill>
                  <a:schemeClr val="tx2">
                    <a:shade val="90000"/>
                  </a:schemeClr>
                </a:solidFill>
              </a:rPr>
              <a:pPr algn="r">
                <a:defRPr/>
              </a:pPr>
              <a:t>51</a:t>
            </a:fld>
            <a:endParaRPr lang="en-US" sz="1200">
              <a:solidFill>
                <a:schemeClr val="tx2">
                  <a:shade val="90000"/>
                </a:schemeClr>
              </a:solidFill>
            </a:endParaRPr>
          </a:p>
        </p:txBody>
      </p:sp>
      <p:sp>
        <p:nvSpPr>
          <p:cNvPr id="36868" name="Content Placeholder 2"/>
          <p:cNvSpPr txBox="1">
            <a:spLocks/>
          </p:cNvSpPr>
          <p:nvPr/>
        </p:nvSpPr>
        <p:spPr bwMode="auto">
          <a:xfrm>
            <a:off x="914400" y="25146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buClr>
                <a:srgbClr val="FF0000"/>
              </a:buClr>
              <a:buFont typeface="Wingdings 2" pitchFamily="18" charset="2"/>
              <a:buNone/>
            </a:pPr>
            <a:endParaRPr lang="en-US" altLang="en-US" sz="12000">
              <a:solidFill>
                <a:srgbClr val="00B0F0"/>
              </a:solidFill>
              <a:latin typeface="Arial" charset="0"/>
              <a:cs typeface="Arial" charset="0"/>
            </a:endParaRPr>
          </a:p>
        </p:txBody>
      </p:sp>
      <p:sp>
        <p:nvSpPr>
          <p:cNvPr id="8" name="Slide Number Placeholder 7"/>
          <p:cNvSpPr>
            <a:spLocks noGrp="1"/>
          </p:cNvSpPr>
          <p:nvPr>
            <p:ph type="sldNum" sz="quarter" idx="12"/>
          </p:nvPr>
        </p:nvSpPr>
        <p:spPr/>
        <p:txBody>
          <a:bodyPr/>
          <a:lstStyle/>
          <a:p>
            <a:pPr>
              <a:defRPr/>
            </a:pPr>
            <a:fld id="{386E31EF-69EB-4894-A1A2-2E9A92A6B5DC}" type="slidenum">
              <a:rPr lang="en-US" smtClean="0"/>
              <a:pPr>
                <a:defRPr/>
              </a:pPr>
              <a:t>51</a:t>
            </a:fld>
            <a:endParaRPr lang="en-US"/>
          </a:p>
        </p:txBody>
      </p:sp>
      <p:sp>
        <p:nvSpPr>
          <p:cNvPr id="36877" name="TextBox 12"/>
          <p:cNvSpPr txBox="1">
            <a:spLocks noChangeArrowheads="1"/>
          </p:cNvSpPr>
          <p:nvPr/>
        </p:nvSpPr>
        <p:spPr bwMode="auto">
          <a:xfrm>
            <a:off x="228600" y="4572000"/>
            <a:ext cx="8839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err="1">
                <a:solidFill>
                  <a:srgbClr val="3333FF"/>
                </a:solidFill>
                <a:latin typeface="Verdana" pitchFamily="34" charset="0"/>
              </a:rPr>
              <a:t>Kè</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trực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tiếp</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K</a:t>
            </a:r>
            <a:r>
              <a:rPr lang="en-US" altLang="en-US" sz="1800" dirty="0">
                <a:solidFill>
                  <a:srgbClr val="3333FF"/>
                </a:solidFill>
                <a:latin typeface="Verdana" pitchFamily="34" charset="0"/>
              </a:rPr>
              <a:t>)</a:t>
            </a:r>
          </a:p>
          <a:p>
            <a:pPr eaLnBrk="1" hangingPunct="1">
              <a:spcBef>
                <a:spcPct val="0"/>
              </a:spcBef>
              <a:buClrTx/>
              <a:buSzTx/>
              <a:buFont typeface="Wingdings" pitchFamily="2" charset="2"/>
              <a:buChar char="§"/>
            </a:pP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Hoặc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kè</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trực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tiếp</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K</a:t>
            </a:r>
            <a:r>
              <a:rPr lang="en-US" altLang="en-US" sz="1800" dirty="0">
                <a:solidFill>
                  <a:srgbClr val="3333FF"/>
                </a:solidFill>
                <a:latin typeface="Verdana" pitchFamily="34" charset="0"/>
              </a:rPr>
              <a:t>) + </a:t>
            </a:r>
            <a:r>
              <a:rPr lang="en-US" altLang="en-US" sz="1800" dirty="0" err="1">
                <a:solidFill>
                  <a:srgbClr val="3333FF"/>
                </a:solidFill>
                <a:latin typeface="Verdana" pitchFamily="34" charset="0"/>
              </a:rPr>
              <a:t>đê</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phá</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sóng</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G</a:t>
            </a:r>
            <a:r>
              <a:rPr lang="en-US" altLang="en-US" sz="1800" dirty="0">
                <a:solidFill>
                  <a:srgbClr val="3333FF"/>
                </a:solidFill>
                <a:latin typeface="Verdana" pitchFamily="34" charset="0"/>
              </a:rPr>
              <a:t>)</a:t>
            </a:r>
          </a:p>
          <a:p>
            <a:pPr eaLnBrk="1" hangingPunct="1">
              <a:spcBef>
                <a:spcPct val="0"/>
              </a:spcBef>
              <a:buClrTx/>
              <a:buSzTx/>
              <a:buFont typeface="Wingdings" pitchFamily="2" charset="2"/>
              <a:buChar char="§"/>
            </a:pP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Hoặc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kè</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trực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tiếp</a:t>
            </a:r>
            <a:r>
              <a:rPr lang="en-US" altLang="en-US" sz="1800" dirty="0">
                <a:solidFill>
                  <a:srgbClr val="3333FF"/>
                </a:solidFill>
                <a:latin typeface="Verdana" pitchFamily="34" charset="0"/>
              </a:rPr>
              <a:t>(</a:t>
            </a:r>
            <a:r>
              <a:rPr lang="en-US" altLang="en-US" sz="1800" b="1" dirty="0">
                <a:solidFill>
                  <a:srgbClr val="3333FF"/>
                </a:solidFill>
                <a:latin typeface="Verdana" pitchFamily="34" charset="0"/>
              </a:rPr>
              <a:t>K</a:t>
            </a:r>
            <a:r>
              <a:rPr lang="en-US" altLang="en-US" sz="1800" dirty="0">
                <a:solidFill>
                  <a:srgbClr val="3333FF"/>
                </a:solidFill>
                <a:latin typeface="Verdana" pitchFamily="34" charset="0"/>
              </a:rPr>
              <a:t>) + </a:t>
            </a:r>
            <a:r>
              <a:rPr lang="en-US" altLang="en-US" sz="1800" dirty="0" err="1">
                <a:solidFill>
                  <a:srgbClr val="3333FF"/>
                </a:solidFill>
                <a:latin typeface="Verdana" pitchFamily="34" charset="0"/>
              </a:rPr>
              <a:t>Khôi</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phục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rừng</a:t>
            </a:r>
            <a:r>
              <a:rPr lang="en-US" altLang="en-US" sz="1800" dirty="0">
                <a:solidFill>
                  <a:srgbClr val="3333FF"/>
                </a:solidFill>
                <a:latin typeface="Verdana" pitchFamily="34" charset="0"/>
              </a:rPr>
              <a:t> NM (</a:t>
            </a:r>
            <a:r>
              <a:rPr lang="en-US" altLang="en-US" sz="1800" b="1" dirty="0">
                <a:solidFill>
                  <a:srgbClr val="3333FF"/>
                </a:solidFill>
                <a:latin typeface="Verdana" pitchFamily="34" charset="0"/>
              </a:rPr>
              <a:t>C</a:t>
            </a:r>
            <a:r>
              <a:rPr lang="en-US" altLang="en-US" sz="1800" dirty="0">
                <a:solidFill>
                  <a:srgbClr val="3333FF"/>
                </a:solidFill>
                <a:latin typeface="Verdana" pitchFamily="34" charset="0"/>
              </a:rPr>
              <a:t>) + </a:t>
            </a:r>
            <a:r>
              <a:rPr lang="en-US" altLang="en-US" sz="1800" dirty="0" err="1">
                <a:solidFill>
                  <a:srgbClr val="3333FF"/>
                </a:solidFill>
                <a:latin typeface="Verdana" pitchFamily="34" charset="0"/>
              </a:rPr>
              <a:t>Đê</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phá</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sóng</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G</a:t>
            </a:r>
            <a:r>
              <a:rPr lang="en-US" altLang="en-US" sz="1800" dirty="0">
                <a:solidFill>
                  <a:srgbClr val="3333FF"/>
                </a:solidFill>
                <a:latin typeface="Verdana" pitchFamily="34" charset="0"/>
              </a:rPr>
              <a:t>)</a:t>
            </a:r>
          </a:p>
          <a:p>
            <a:pPr eaLnBrk="1" hangingPunct="1">
              <a:spcBef>
                <a:spcPct val="0"/>
              </a:spcBef>
              <a:buClrTx/>
              <a:buSzTx/>
              <a:buNone/>
            </a:pPr>
            <a:r>
              <a:rPr lang="en-US" altLang="en-US" sz="2000" b="1" dirty="0" err="1">
                <a:solidFill>
                  <a:srgbClr val="3333FF"/>
                </a:solidFill>
                <a:latin typeface="Verdana" pitchFamily="34" charset="0"/>
              </a:rPr>
              <a:t>Kết</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cấu</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đê</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phá</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sóng</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khác</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nhau</a:t>
            </a:r>
            <a:r>
              <a:rPr lang="en-US" altLang="en-US" sz="2000" b="1" dirty="0">
                <a:solidFill>
                  <a:srgbClr val="3333FF"/>
                </a:solidFill>
                <a:latin typeface="Verdana" pitchFamily="34" charset="0"/>
              </a:rPr>
              <a:t> ở </a:t>
            </a:r>
            <a:r>
              <a:rPr lang="en-US" altLang="en-US" sz="2000" b="1" dirty="0" err="1">
                <a:solidFill>
                  <a:srgbClr val="3333FF"/>
                </a:solidFill>
                <a:latin typeface="Verdana" pitchFamily="34" charset="0"/>
              </a:rPr>
              <a:t>biển</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Đông</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và</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biển</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Tây</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là</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loại</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gì</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Cần</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thí</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nghiệm</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hiệu</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quả</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trên</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mô</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hình</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vật</a:t>
            </a:r>
            <a:r>
              <a:rPr lang="en-US" altLang="en-US" sz="2000" b="1" dirty="0">
                <a:solidFill>
                  <a:srgbClr val="3333FF"/>
                </a:solidFill>
                <a:latin typeface="Verdana" pitchFamily="34" charset="0"/>
              </a:rPr>
              <a:t> </a:t>
            </a:r>
            <a:r>
              <a:rPr lang="en-US" altLang="en-US" sz="2000" b="1" dirty="0" err="1">
                <a:solidFill>
                  <a:srgbClr val="3333FF"/>
                </a:solidFill>
                <a:latin typeface="Verdana" pitchFamily="34" charset="0"/>
              </a:rPr>
              <a:t>lý</a:t>
            </a:r>
            <a:endParaRPr lang="en-US" altLang="en-US" sz="2000" b="1" dirty="0">
              <a:solidFill>
                <a:srgbClr val="3333FF"/>
              </a:solidFill>
              <a:latin typeface="Verdana" pitchFamily="34" charset="0"/>
            </a:endParaRPr>
          </a:p>
          <a:p>
            <a:pPr eaLnBrk="1" hangingPunct="1">
              <a:spcBef>
                <a:spcPct val="0"/>
              </a:spcBef>
              <a:buClrTx/>
              <a:buSzTx/>
              <a:buFontTx/>
              <a:buNone/>
            </a:pPr>
            <a:r>
              <a:rPr lang="en-US" altLang="en-US" sz="1800" dirty="0">
                <a:solidFill>
                  <a:srgbClr val="3333FF"/>
                </a:solidFill>
                <a:latin typeface="Verdana" pitchFamily="34" charset="0"/>
              </a:rPr>
              <a:t>  </a:t>
            </a:r>
          </a:p>
        </p:txBody>
      </p:sp>
      <p:grpSp>
        <p:nvGrpSpPr>
          <p:cNvPr id="2" name="Group 27"/>
          <p:cNvGrpSpPr>
            <a:grpSpLocks/>
          </p:cNvGrpSpPr>
          <p:nvPr/>
        </p:nvGrpSpPr>
        <p:grpSpPr bwMode="auto">
          <a:xfrm>
            <a:off x="892175" y="1535113"/>
            <a:ext cx="7162800" cy="2689225"/>
            <a:chOff x="892642" y="1502232"/>
            <a:chExt cx="7162800" cy="2688768"/>
          </a:xfrm>
        </p:grpSpPr>
        <p:grpSp>
          <p:nvGrpSpPr>
            <p:cNvPr id="3" name="Group 24"/>
            <p:cNvGrpSpPr>
              <a:grpSpLocks/>
            </p:cNvGrpSpPr>
            <p:nvPr/>
          </p:nvGrpSpPr>
          <p:grpSpPr bwMode="auto">
            <a:xfrm>
              <a:off x="892642" y="1502232"/>
              <a:ext cx="7162800" cy="2688768"/>
              <a:chOff x="361452" y="1299961"/>
              <a:chExt cx="7162800" cy="2205239"/>
            </a:xfrm>
          </p:grpSpPr>
          <p:pic>
            <p:nvPicPr>
              <p:cNvPr id="36882" name="Picture 8"/>
              <p:cNvPicPr>
                <a:picLocks noChangeAspect="1" noChangeArrowheads="1"/>
              </p:cNvPicPr>
              <p:nvPr/>
            </p:nvPicPr>
            <p:blipFill>
              <a:blip r:embed="rId3">
                <a:extLst>
                  <a:ext uri="{28A0092B-C50C-407E-A947-70E740481C1C}">
                    <a14:useLocalDpi xmlns:a14="http://schemas.microsoft.com/office/drawing/2010/main" val="0"/>
                  </a:ext>
                </a:extLst>
              </a:blip>
              <a:srcRect l="25000" t="30000" r="20833" b="28519"/>
              <a:stretch>
                <a:fillRect/>
              </a:stretch>
            </p:blipFill>
            <p:spPr bwMode="auto">
              <a:xfrm>
                <a:off x="5571112" y="2286000"/>
                <a:ext cx="195314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2"/>
              <p:cNvPicPr>
                <a:picLocks noChangeAspect="1" noChangeArrowheads="1"/>
              </p:cNvPicPr>
              <p:nvPr/>
            </p:nvPicPr>
            <p:blipFill>
              <a:blip r:embed="rId4">
                <a:extLst>
                  <a:ext uri="{28A0092B-C50C-407E-A947-70E740481C1C}">
                    <a14:useLocalDpi xmlns:a14="http://schemas.microsoft.com/office/drawing/2010/main" val="0"/>
                  </a:ext>
                </a:extLst>
              </a:blip>
              <a:srcRect t="30679"/>
              <a:stretch>
                <a:fillRect/>
              </a:stretch>
            </p:blipFill>
            <p:spPr bwMode="auto">
              <a:xfrm>
                <a:off x="361452" y="2286000"/>
                <a:ext cx="1927779" cy="115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327" y="1299961"/>
                <a:ext cx="5648554" cy="81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a:off x="6465390" y="1911804"/>
                <a:ext cx="0" cy="604032"/>
              </a:xfrm>
              <a:prstGeom prst="straightConnector1">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368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286000"/>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4104777" y="1759494"/>
                <a:ext cx="0" cy="838355"/>
              </a:xfrm>
              <a:prstGeom prst="straightConnector1">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a:off x="1412718" y="1739974"/>
                <a:ext cx="1428068" cy="1352550"/>
              </a:xfrm>
              <a:prstGeom prst="bentConnector3">
                <a:avLst>
                  <a:gd name="adj1" fmla="val 50000"/>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2134067" y="2329178"/>
              <a:ext cx="5751513" cy="68250"/>
            </a:xfrm>
            <a:prstGeom prst="line">
              <a:avLst/>
            </a:prstGeom>
            <a:ln w="76200">
              <a:solidFill>
                <a:srgbClr val="FF99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24667" y="1829201"/>
              <a:ext cx="762000" cy="533309"/>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4495800" y="4267200"/>
            <a:ext cx="559769" cy="369332"/>
          </a:xfrm>
          <a:prstGeom prst="rect">
            <a:avLst/>
          </a:prstGeom>
        </p:spPr>
        <p:txBody>
          <a:bodyPr wrap="none">
            <a:spAutoFit/>
          </a:bodyPr>
          <a:lstStyle/>
          <a:p>
            <a:r>
              <a:rPr lang="en-US" altLang="en-US" dirty="0">
                <a:solidFill>
                  <a:srgbClr val="3333FF"/>
                </a:solidFill>
              </a:rPr>
              <a:t>(</a:t>
            </a:r>
            <a:r>
              <a:rPr lang="en-US" altLang="en-US" b="1" dirty="0">
                <a:solidFill>
                  <a:srgbClr val="3333FF"/>
                </a:solidFill>
              </a:rPr>
              <a:t>C</a:t>
            </a:r>
            <a:r>
              <a:rPr lang="en-US" altLang="en-US" dirty="0">
                <a:solidFill>
                  <a:srgbClr val="3333FF"/>
                </a:solidFill>
              </a:rPr>
              <a:t>)</a:t>
            </a:r>
            <a:endParaRPr lang="en-US" dirty="0"/>
          </a:p>
        </p:txBody>
      </p:sp>
      <p:sp>
        <p:nvSpPr>
          <p:cNvPr id="22" name="Rectangle 21"/>
          <p:cNvSpPr/>
          <p:nvPr/>
        </p:nvSpPr>
        <p:spPr>
          <a:xfrm>
            <a:off x="6934200" y="4267200"/>
            <a:ext cx="580608" cy="369332"/>
          </a:xfrm>
          <a:prstGeom prst="rect">
            <a:avLst/>
          </a:prstGeom>
        </p:spPr>
        <p:txBody>
          <a:bodyPr wrap="none">
            <a:spAutoFit/>
          </a:bodyPr>
          <a:lstStyle/>
          <a:p>
            <a:r>
              <a:rPr lang="en-US" altLang="en-US" dirty="0">
                <a:solidFill>
                  <a:srgbClr val="3333FF"/>
                </a:solidFill>
              </a:rPr>
              <a:t>(</a:t>
            </a:r>
            <a:r>
              <a:rPr lang="en-US" altLang="en-US" b="1" dirty="0">
                <a:solidFill>
                  <a:srgbClr val="3333FF"/>
                </a:solidFill>
              </a:rPr>
              <a:t>G</a:t>
            </a:r>
            <a:r>
              <a:rPr lang="en-US" altLang="en-US" dirty="0">
                <a:solidFill>
                  <a:srgbClr val="3333FF"/>
                </a:solidFill>
              </a:rPr>
              <a:t>)</a:t>
            </a:r>
            <a:endParaRPr lang="en-US" dirty="0"/>
          </a:p>
        </p:txBody>
      </p:sp>
      <p:sp>
        <p:nvSpPr>
          <p:cNvPr id="25" name="Rectangle 24"/>
          <p:cNvSpPr/>
          <p:nvPr/>
        </p:nvSpPr>
        <p:spPr>
          <a:xfrm>
            <a:off x="1600200" y="4191000"/>
            <a:ext cx="570990" cy="369332"/>
          </a:xfrm>
          <a:prstGeom prst="rect">
            <a:avLst/>
          </a:prstGeom>
        </p:spPr>
        <p:txBody>
          <a:bodyPr wrap="none">
            <a:spAutoFit/>
          </a:bodyPr>
          <a:lstStyle/>
          <a:p>
            <a:r>
              <a:rPr lang="en-US" altLang="en-US" dirty="0">
                <a:solidFill>
                  <a:srgbClr val="3333FF"/>
                </a:solidFill>
              </a:rPr>
              <a:t>(</a:t>
            </a:r>
            <a:r>
              <a:rPr lang="en-US" altLang="en-US" b="1" dirty="0">
                <a:solidFill>
                  <a:srgbClr val="3333FF"/>
                </a:solidFill>
              </a:rPr>
              <a:t>K</a:t>
            </a:r>
            <a:r>
              <a:rPr lang="en-US" altLang="en-US" dirty="0">
                <a:solidFill>
                  <a:srgbClr val="3333FF"/>
                </a:solidFill>
              </a:rPr>
              <a:t>)</a:t>
            </a:r>
            <a:endParaRPr lang="en-US" dirty="0"/>
          </a:p>
        </p:txBody>
      </p:sp>
      <p:sp>
        <p:nvSpPr>
          <p:cNvPr id="4" name="Date Placeholder 3"/>
          <p:cNvSpPr>
            <a:spLocks noGrp="1"/>
          </p:cNvSpPr>
          <p:nvPr>
            <p:ph type="dt" sz="half" idx="10"/>
          </p:nvPr>
        </p:nvSpPr>
        <p:spPr/>
        <p:txBody>
          <a:bodyPr/>
          <a:lstStyle/>
          <a:p>
            <a:pPr>
              <a:defRPr/>
            </a:pPr>
            <a:fld id="{0179086B-B700-452D-9E68-799C492FB5BE}" type="datetime1">
              <a:rPr lang="en-US" smtClean="0"/>
              <a:t>11/15/2018</a:t>
            </a:fld>
            <a:endParaRPr lang="en-US"/>
          </a:p>
        </p:txBody>
      </p:sp>
      <p:sp>
        <p:nvSpPr>
          <p:cNvPr id="6" name="Rectangle 5"/>
          <p:cNvSpPr/>
          <p:nvPr/>
        </p:nvSpPr>
        <p:spPr>
          <a:xfrm>
            <a:off x="228600" y="1447800"/>
            <a:ext cx="2509020" cy="646331"/>
          </a:xfrm>
          <a:prstGeom prst="rect">
            <a:avLst/>
          </a:prstGeom>
        </p:spPr>
        <p:txBody>
          <a:bodyPr wrap="none">
            <a:spAutoFit/>
          </a:bodyPr>
          <a:lstStyle/>
          <a:p>
            <a:r>
              <a:rPr lang="en-US" altLang="en-US" b="1" dirty="0" err="1">
                <a:solidFill>
                  <a:srgbClr val="C00000"/>
                </a:solidFill>
              </a:rPr>
              <a:t>Loại</a:t>
            </a:r>
            <a:r>
              <a:rPr lang="en-US" altLang="en-US" b="1" dirty="0">
                <a:solidFill>
                  <a:srgbClr val="C00000"/>
                </a:solidFill>
              </a:rPr>
              <a:t> 1 </a:t>
            </a:r>
          </a:p>
          <a:p>
            <a:r>
              <a:rPr lang="en-US" altLang="en-US" b="1" dirty="0">
                <a:solidFill>
                  <a:srgbClr val="C00000"/>
                </a:solidFill>
              </a:rPr>
              <a:t>(</a:t>
            </a:r>
            <a:r>
              <a:rPr lang="en-US" altLang="en-US" b="1" dirty="0" err="1">
                <a:solidFill>
                  <a:srgbClr val="C00000"/>
                </a:solidFill>
              </a:rPr>
              <a:t>như</a:t>
            </a:r>
            <a:r>
              <a:rPr lang="en-US" altLang="en-US" b="1" dirty="0">
                <a:solidFill>
                  <a:srgbClr val="C00000"/>
                </a:solidFill>
              </a:rPr>
              <a:t> </a:t>
            </a:r>
            <a:r>
              <a:rPr lang="en-US" altLang="en-US" b="1" dirty="0" err="1">
                <a:solidFill>
                  <a:srgbClr val="C00000"/>
                </a:solidFill>
              </a:rPr>
              <a:t>tại</a:t>
            </a:r>
            <a:r>
              <a:rPr lang="en-US" altLang="en-US" b="1" dirty="0">
                <a:solidFill>
                  <a:srgbClr val="C00000"/>
                </a:solidFill>
              </a:rPr>
              <a:t> </a:t>
            </a:r>
            <a:r>
              <a:rPr lang="en-US" altLang="en-US" b="1" dirty="0" err="1">
                <a:solidFill>
                  <a:srgbClr val="C00000"/>
                </a:solidFill>
              </a:rPr>
              <a:t>Gò</a:t>
            </a:r>
            <a:r>
              <a:rPr lang="en-US" altLang="en-US" b="1" dirty="0">
                <a:solidFill>
                  <a:srgbClr val="C00000"/>
                </a:solidFill>
              </a:rPr>
              <a:t> </a:t>
            </a:r>
            <a:r>
              <a:rPr lang="en-US" altLang="en-US" b="1" dirty="0" err="1">
                <a:solidFill>
                  <a:srgbClr val="C00000"/>
                </a:solidFill>
              </a:rPr>
              <a:t>Công</a:t>
            </a:r>
            <a:r>
              <a:rPr lang="en-US" altLang="en-US" b="1" dirty="0">
                <a:solidFill>
                  <a:srgbClr val="C00000"/>
                </a:solidFill>
              </a:rPr>
              <a:t>)</a:t>
            </a:r>
          </a:p>
        </p:txBody>
      </p:sp>
      <p:graphicFrame>
        <p:nvGraphicFramePr>
          <p:cNvPr id="30" name="Group 18">
            <a:extLst>
              <a:ext uri="{FF2B5EF4-FFF2-40B4-BE49-F238E27FC236}">
                <a16:creationId xmlns:a16="http://schemas.microsoft.com/office/drawing/2014/main" id="{85F1425F-D429-4CD0-A784-EC5C666440AE}"/>
              </a:ext>
            </a:extLst>
          </p:cNvPr>
          <p:cNvGraphicFramePr>
            <a:graphicFrameLocks noGrp="1"/>
          </p:cNvGraphicFramePr>
          <p:nvPr>
            <p:extLst>
              <p:ext uri="{D42A27DB-BD31-4B8C-83A1-F6EECF244321}">
                <p14:modId xmlns:p14="http://schemas.microsoft.com/office/powerpoint/2010/main" val="3255868836"/>
              </p:ext>
            </p:extLst>
          </p:nvPr>
        </p:nvGraphicFramePr>
        <p:xfrm>
          <a:off x="76200" y="1"/>
          <a:ext cx="9067799" cy="883850"/>
        </p:xfrm>
        <a:graphic>
          <a:graphicData uri="http://schemas.openxmlformats.org/drawingml/2006/table">
            <a:tbl>
              <a:tblPr/>
              <a:tblGrid>
                <a:gridCol w="5686586">
                  <a:extLst>
                    <a:ext uri="{9D8B030D-6E8A-4147-A177-3AD203B41FA5}">
                      <a16:colId xmlns:a16="http://schemas.microsoft.com/office/drawing/2014/main" val="20000"/>
                    </a:ext>
                  </a:extLst>
                </a:gridCol>
                <a:gridCol w="230537">
                  <a:extLst>
                    <a:ext uri="{9D8B030D-6E8A-4147-A177-3AD203B41FA5}">
                      <a16:colId xmlns:a16="http://schemas.microsoft.com/office/drawing/2014/main" val="20001"/>
                    </a:ext>
                  </a:extLst>
                </a:gridCol>
                <a:gridCol w="3150676">
                  <a:extLst>
                    <a:ext uri="{9D8B030D-6E8A-4147-A177-3AD203B41FA5}">
                      <a16:colId xmlns:a16="http://schemas.microsoft.com/office/drawing/2014/main" val="20002"/>
                    </a:ext>
                  </a:extLst>
                </a:gridCol>
              </a:tblGrid>
              <a:tr h="700691">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0532351"/>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8"/>
          <p:cNvSpPr txBox="1">
            <a:spLocks noChangeArrowheads="1"/>
          </p:cNvSpPr>
          <p:nvPr/>
        </p:nvSpPr>
        <p:spPr bwMode="auto">
          <a:xfrm>
            <a:off x="609600" y="3377625"/>
            <a:ext cx="1676400" cy="646331"/>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1800" dirty="0" err="1">
                <a:solidFill>
                  <a:srgbClr val="3333FF"/>
                </a:solidFill>
                <a:latin typeface="Verdana" pitchFamily="34" charset="0"/>
              </a:rPr>
              <a:t>Đê</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đất</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đường</a:t>
            </a:r>
            <a:r>
              <a:rPr lang="en-US" altLang="en-US" sz="1800" dirty="0">
                <a:solidFill>
                  <a:srgbClr val="3333FF"/>
                </a:solidFill>
                <a:latin typeface="Verdana" pitchFamily="34" charset="0"/>
              </a:rPr>
              <a:t> </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txBox="1">
            <a:spLocks noGrp="1"/>
          </p:cNvSpPr>
          <p:nvPr/>
        </p:nvSpPr>
        <p:spPr>
          <a:xfrm>
            <a:off x="7924800" y="6356350"/>
            <a:ext cx="762000" cy="365125"/>
          </a:xfrm>
          <a:prstGeom prst="rect">
            <a:avLst/>
          </a:prstGeom>
          <a:noFill/>
        </p:spPr>
        <p:txBody>
          <a:bodyPr lIns="0" tIns="0" rIns="0" bIns="0" anchor="b"/>
          <a:lstStyle/>
          <a:p>
            <a:pPr algn="r">
              <a:defRPr/>
            </a:pPr>
            <a:fld id="{7632B6FC-31ED-4179-805F-24DD63A2D4FF}" type="slidenum">
              <a:rPr lang="en-US" sz="1200">
                <a:solidFill>
                  <a:schemeClr val="tx2">
                    <a:shade val="90000"/>
                  </a:schemeClr>
                </a:solidFill>
              </a:rPr>
              <a:pPr algn="r">
                <a:defRPr/>
              </a:pPr>
              <a:t>52</a:t>
            </a:fld>
            <a:endParaRPr lang="en-US" sz="1200">
              <a:solidFill>
                <a:schemeClr val="tx2">
                  <a:shade val="90000"/>
                </a:schemeClr>
              </a:solidFill>
            </a:endParaRPr>
          </a:p>
        </p:txBody>
      </p:sp>
      <p:sp>
        <p:nvSpPr>
          <p:cNvPr id="8" name="Slide Number Placeholder 7"/>
          <p:cNvSpPr>
            <a:spLocks noGrp="1"/>
          </p:cNvSpPr>
          <p:nvPr>
            <p:ph type="sldNum" sz="quarter" idx="12"/>
          </p:nvPr>
        </p:nvSpPr>
        <p:spPr/>
        <p:txBody>
          <a:bodyPr/>
          <a:lstStyle/>
          <a:p>
            <a:pPr>
              <a:defRPr/>
            </a:pPr>
            <a:fld id="{1A72EFBA-DE4B-4090-B0FF-03AA9D0A1D29}" type="slidenum">
              <a:rPr lang="en-US" smtClean="0"/>
              <a:pPr>
                <a:defRPr/>
              </a:pPr>
              <a:t>52</a:t>
            </a:fld>
            <a:endParaRPr lang="en-US"/>
          </a:p>
        </p:txBody>
      </p:sp>
      <p:sp>
        <p:nvSpPr>
          <p:cNvPr id="37902" name="TextBox 12"/>
          <p:cNvSpPr txBox="1">
            <a:spLocks noChangeArrowheads="1"/>
          </p:cNvSpPr>
          <p:nvPr/>
        </p:nvSpPr>
        <p:spPr bwMode="auto">
          <a:xfrm>
            <a:off x="304800" y="4786313"/>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b="1" dirty="0" err="1">
                <a:solidFill>
                  <a:srgbClr val="C00000"/>
                </a:solidFill>
                <a:latin typeface="Verdana" pitchFamily="34" charset="0"/>
              </a:rPr>
              <a:t>Loại</a:t>
            </a:r>
            <a:r>
              <a:rPr lang="en-US" altLang="en-US" sz="1800" b="1" dirty="0">
                <a:solidFill>
                  <a:srgbClr val="C00000"/>
                </a:solidFill>
                <a:latin typeface="Verdana" pitchFamily="34" charset="0"/>
              </a:rPr>
              <a:t> 2:</a:t>
            </a:r>
          </a:p>
          <a:p>
            <a:pPr eaLnBrk="1" hangingPunct="1">
              <a:spcBef>
                <a:spcPct val="0"/>
              </a:spcBef>
              <a:buClrTx/>
              <a:buSzTx/>
              <a:buFontTx/>
              <a:buNone/>
            </a:pPr>
            <a:endParaRPr lang="en-US" altLang="en-US" sz="1800" dirty="0">
              <a:solidFill>
                <a:srgbClr val="006600"/>
              </a:solidFill>
              <a:latin typeface="Verdana" pitchFamily="34" charset="0"/>
            </a:endParaRPr>
          </a:p>
          <a:p>
            <a:pPr eaLnBrk="1" hangingPunct="1">
              <a:spcBef>
                <a:spcPct val="0"/>
              </a:spcBef>
              <a:buClr>
                <a:srgbClr val="3333FF"/>
              </a:buClr>
              <a:buSzTx/>
              <a:buFontTx/>
              <a:buNone/>
            </a:pPr>
            <a:r>
              <a:rPr lang="en-US" altLang="en-US" sz="1800" dirty="0" err="1">
                <a:solidFill>
                  <a:srgbClr val="3333FF"/>
                </a:solidFill>
                <a:latin typeface="Verdana" pitchFamily="34" charset="0"/>
              </a:rPr>
              <a:t>Khôi</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phục</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rừng</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ngập</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mặn</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C</a:t>
            </a:r>
            <a:r>
              <a:rPr lang="en-US" altLang="en-US" sz="1800" dirty="0">
                <a:solidFill>
                  <a:srgbClr val="3333FF"/>
                </a:solidFill>
                <a:latin typeface="Verdana" pitchFamily="34" charset="0"/>
              </a:rPr>
              <a:t>) + </a:t>
            </a:r>
            <a:r>
              <a:rPr lang="en-US" altLang="en-US" sz="1800" dirty="0" err="1">
                <a:solidFill>
                  <a:srgbClr val="3333FF"/>
                </a:solidFill>
                <a:latin typeface="Verdana" pitchFamily="34" charset="0"/>
              </a:rPr>
              <a:t>Đê</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phá</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sóng</a:t>
            </a:r>
            <a:r>
              <a:rPr lang="en-US" altLang="en-US" sz="1800" dirty="0">
                <a:solidFill>
                  <a:srgbClr val="3333FF"/>
                </a:solidFill>
                <a:latin typeface="Verdana" pitchFamily="34" charset="0"/>
              </a:rPr>
              <a:t> (</a:t>
            </a:r>
            <a:r>
              <a:rPr lang="en-US" altLang="en-US" sz="1800" b="1" dirty="0">
                <a:solidFill>
                  <a:srgbClr val="3333FF"/>
                </a:solidFill>
                <a:latin typeface="Verdana" pitchFamily="34" charset="0"/>
              </a:rPr>
              <a:t>G</a:t>
            </a:r>
            <a:r>
              <a:rPr lang="en-US" altLang="en-US" sz="1800" dirty="0">
                <a:solidFill>
                  <a:srgbClr val="3333FF"/>
                </a:solidFill>
                <a:latin typeface="Verdana" pitchFamily="34" charset="0"/>
              </a:rPr>
              <a:t>)</a:t>
            </a:r>
          </a:p>
          <a:p>
            <a:pPr eaLnBrk="1" hangingPunct="1">
              <a:spcBef>
                <a:spcPct val="0"/>
              </a:spcBef>
              <a:buClrTx/>
              <a:buSzTx/>
              <a:buFontTx/>
              <a:buNone/>
            </a:pPr>
            <a:r>
              <a:rPr lang="en-US" altLang="en-US" sz="1800" dirty="0">
                <a:solidFill>
                  <a:srgbClr val="3333FF"/>
                </a:solidFill>
                <a:latin typeface="Verdana" pitchFamily="34" charset="0"/>
              </a:rPr>
              <a:t>  </a:t>
            </a:r>
          </a:p>
        </p:txBody>
      </p:sp>
      <p:pic>
        <p:nvPicPr>
          <p:cNvPr id="37903" name="Picture 8"/>
          <p:cNvPicPr>
            <a:picLocks noChangeAspect="1" noChangeArrowheads="1"/>
          </p:cNvPicPr>
          <p:nvPr/>
        </p:nvPicPr>
        <p:blipFill>
          <a:blip r:embed="rId3">
            <a:extLst>
              <a:ext uri="{28A0092B-C50C-407E-A947-70E740481C1C}">
                <a14:useLocalDpi xmlns:a14="http://schemas.microsoft.com/office/drawing/2010/main" val="0"/>
              </a:ext>
            </a:extLst>
          </a:blip>
          <a:srcRect l="25000" t="30000" r="20833" b="28519"/>
          <a:stretch>
            <a:fillRect/>
          </a:stretch>
        </p:blipFill>
        <p:spPr bwMode="auto">
          <a:xfrm>
            <a:off x="6102350" y="3415725"/>
            <a:ext cx="17462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3" y="2212400"/>
            <a:ext cx="56499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a:off x="6996113" y="2895600"/>
            <a:ext cx="0" cy="736600"/>
          </a:xfrm>
          <a:prstGeom prst="straightConnector1">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379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613" y="3415725"/>
            <a:ext cx="1752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4637088" y="2863850"/>
            <a:ext cx="0" cy="1022350"/>
          </a:xfrm>
          <a:prstGeom prst="straightConnector1">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flipV="1">
            <a:off x="1903413" y="2764850"/>
            <a:ext cx="1123950" cy="922338"/>
          </a:xfrm>
          <a:prstGeom prst="bentConnector3">
            <a:avLst>
              <a:gd name="adj1" fmla="val 2924"/>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3055937"/>
            <a:ext cx="5751513" cy="682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7910" name="TextBox 24"/>
          <p:cNvSpPr txBox="1">
            <a:spLocks noChangeArrowheads="1"/>
          </p:cNvSpPr>
          <p:nvPr/>
        </p:nvSpPr>
        <p:spPr bwMode="auto">
          <a:xfrm>
            <a:off x="6270625" y="4825425"/>
            <a:ext cx="2720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600" dirty="0" err="1">
                <a:solidFill>
                  <a:srgbClr val="3333FF"/>
                </a:solidFill>
                <a:latin typeface="Verdana" pitchFamily="34" charset="0"/>
              </a:rPr>
              <a:t>Đê</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phá</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sóng</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Gỗ</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bê</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tông</a:t>
            </a:r>
            <a:r>
              <a:rPr lang="en-US" altLang="en-US" sz="1600" dirty="0">
                <a:solidFill>
                  <a:srgbClr val="3333FF"/>
                </a:solidFill>
                <a:latin typeface="Verdana" pitchFamily="34" charset="0"/>
              </a:rPr>
              <a:t>.…). </a:t>
            </a:r>
            <a:r>
              <a:rPr lang="en-US" altLang="en-US" sz="1600" dirty="0" err="1">
                <a:solidFill>
                  <a:srgbClr val="3333FF"/>
                </a:solidFill>
                <a:latin typeface="Verdana" pitchFamily="34" charset="0"/>
              </a:rPr>
              <a:t>Geotube</a:t>
            </a:r>
            <a:r>
              <a:rPr lang="en-US" altLang="en-US" sz="1600" dirty="0">
                <a:solidFill>
                  <a:srgbClr val="3333FF"/>
                </a:solidFill>
                <a:latin typeface="Verdana" pitchFamily="34" charset="0"/>
              </a:rPr>
              <a:t>.…</a:t>
            </a:r>
          </a:p>
        </p:txBody>
      </p:sp>
      <p:sp>
        <p:nvSpPr>
          <p:cNvPr id="2" name="Date Placeholder 1"/>
          <p:cNvSpPr>
            <a:spLocks noGrp="1"/>
          </p:cNvSpPr>
          <p:nvPr>
            <p:ph type="dt" sz="half" idx="10"/>
          </p:nvPr>
        </p:nvSpPr>
        <p:spPr/>
        <p:txBody>
          <a:bodyPr/>
          <a:lstStyle/>
          <a:p>
            <a:pPr>
              <a:defRPr/>
            </a:pPr>
            <a:fld id="{08B83B05-F43D-4C5F-A9F4-FE63E31B3896}" type="datetime1">
              <a:rPr lang="en-US" smtClean="0"/>
              <a:t>11/15/2018</a:t>
            </a:fld>
            <a:endParaRPr lang="en-US"/>
          </a:p>
        </p:txBody>
      </p:sp>
      <p:sp>
        <p:nvSpPr>
          <p:cNvPr id="25" name="Rectangle 24"/>
          <p:cNvSpPr/>
          <p:nvPr/>
        </p:nvSpPr>
        <p:spPr>
          <a:xfrm>
            <a:off x="228600" y="1447800"/>
            <a:ext cx="3743332" cy="646331"/>
          </a:xfrm>
          <a:prstGeom prst="rect">
            <a:avLst/>
          </a:prstGeom>
        </p:spPr>
        <p:txBody>
          <a:bodyPr wrap="none">
            <a:spAutoFit/>
          </a:bodyPr>
          <a:lstStyle/>
          <a:p>
            <a:r>
              <a:rPr lang="en-US" altLang="en-US" b="1" dirty="0" err="1">
                <a:solidFill>
                  <a:srgbClr val="C00000"/>
                </a:solidFill>
              </a:rPr>
              <a:t>Loại</a:t>
            </a:r>
            <a:r>
              <a:rPr lang="en-US" altLang="en-US" b="1" dirty="0">
                <a:solidFill>
                  <a:srgbClr val="C00000"/>
                </a:solidFill>
              </a:rPr>
              <a:t> 2 </a:t>
            </a:r>
          </a:p>
          <a:p>
            <a:r>
              <a:rPr lang="en-US" altLang="en-US" b="1" dirty="0">
                <a:solidFill>
                  <a:srgbClr val="C00000"/>
                </a:solidFill>
              </a:rPr>
              <a:t>(</a:t>
            </a:r>
            <a:r>
              <a:rPr lang="en-US" altLang="en-US" b="1" dirty="0" err="1">
                <a:solidFill>
                  <a:srgbClr val="C00000"/>
                </a:solidFill>
              </a:rPr>
              <a:t>như</a:t>
            </a:r>
            <a:r>
              <a:rPr lang="en-US" altLang="en-US" b="1" dirty="0">
                <a:solidFill>
                  <a:srgbClr val="C00000"/>
                </a:solidFill>
              </a:rPr>
              <a:t> </a:t>
            </a:r>
            <a:r>
              <a:rPr lang="en-US" altLang="en-US" b="1" dirty="0" err="1">
                <a:solidFill>
                  <a:srgbClr val="C00000"/>
                </a:solidFill>
              </a:rPr>
              <a:t>tại</a:t>
            </a:r>
            <a:r>
              <a:rPr lang="en-US" altLang="en-US" b="1" dirty="0">
                <a:solidFill>
                  <a:srgbClr val="C00000"/>
                </a:solidFill>
              </a:rPr>
              <a:t> </a:t>
            </a:r>
            <a:r>
              <a:rPr lang="en-US" altLang="en-US" b="1" dirty="0" err="1">
                <a:solidFill>
                  <a:srgbClr val="C00000"/>
                </a:solidFill>
              </a:rPr>
              <a:t>Phú</a:t>
            </a:r>
            <a:r>
              <a:rPr lang="en-US" altLang="en-US" b="1" dirty="0">
                <a:solidFill>
                  <a:srgbClr val="C00000"/>
                </a:solidFill>
              </a:rPr>
              <a:t> </a:t>
            </a:r>
            <a:r>
              <a:rPr lang="en-US" altLang="en-US" b="1" dirty="0" err="1">
                <a:solidFill>
                  <a:srgbClr val="C00000"/>
                </a:solidFill>
              </a:rPr>
              <a:t>Tân</a:t>
            </a:r>
            <a:r>
              <a:rPr lang="en-US" altLang="en-US" b="1" dirty="0">
                <a:solidFill>
                  <a:srgbClr val="C00000"/>
                </a:solidFill>
              </a:rPr>
              <a:t> – </a:t>
            </a:r>
            <a:r>
              <a:rPr lang="en-US" altLang="en-US" b="1" dirty="0" err="1">
                <a:solidFill>
                  <a:srgbClr val="C00000"/>
                </a:solidFill>
              </a:rPr>
              <a:t>Cà</a:t>
            </a:r>
            <a:r>
              <a:rPr lang="en-US" altLang="en-US" b="1" dirty="0">
                <a:solidFill>
                  <a:srgbClr val="C00000"/>
                </a:solidFill>
              </a:rPr>
              <a:t> Mau)</a:t>
            </a:r>
          </a:p>
        </p:txBody>
      </p:sp>
      <p:graphicFrame>
        <p:nvGraphicFramePr>
          <p:cNvPr id="27" name="Group 18">
            <a:extLst>
              <a:ext uri="{FF2B5EF4-FFF2-40B4-BE49-F238E27FC236}">
                <a16:creationId xmlns:a16="http://schemas.microsoft.com/office/drawing/2014/main" id="{679BD464-2288-4F5B-864E-BF560051B553}"/>
              </a:ext>
            </a:extLst>
          </p:cNvPr>
          <p:cNvGraphicFramePr>
            <a:graphicFrameLocks noGrp="1"/>
          </p:cNvGraphicFramePr>
          <p:nvPr>
            <p:extLst>
              <p:ext uri="{D42A27DB-BD31-4B8C-83A1-F6EECF244321}">
                <p14:modId xmlns:p14="http://schemas.microsoft.com/office/powerpoint/2010/main" val="3573896499"/>
              </p:ext>
            </p:extLst>
          </p:nvPr>
        </p:nvGraphicFramePr>
        <p:xfrm>
          <a:off x="76200" y="1"/>
          <a:ext cx="9067799" cy="883850"/>
        </p:xfrm>
        <a:graphic>
          <a:graphicData uri="http://schemas.openxmlformats.org/drawingml/2006/table">
            <a:tbl>
              <a:tblPr/>
              <a:tblGrid>
                <a:gridCol w="5686586">
                  <a:extLst>
                    <a:ext uri="{9D8B030D-6E8A-4147-A177-3AD203B41FA5}">
                      <a16:colId xmlns:a16="http://schemas.microsoft.com/office/drawing/2014/main" val="20000"/>
                    </a:ext>
                  </a:extLst>
                </a:gridCol>
                <a:gridCol w="230537">
                  <a:extLst>
                    <a:ext uri="{9D8B030D-6E8A-4147-A177-3AD203B41FA5}">
                      <a16:colId xmlns:a16="http://schemas.microsoft.com/office/drawing/2014/main" val="20001"/>
                    </a:ext>
                  </a:extLst>
                </a:gridCol>
                <a:gridCol w="3150676">
                  <a:extLst>
                    <a:ext uri="{9D8B030D-6E8A-4147-A177-3AD203B41FA5}">
                      <a16:colId xmlns:a16="http://schemas.microsoft.com/office/drawing/2014/main" val="20002"/>
                    </a:ext>
                  </a:extLst>
                </a:gridCol>
              </a:tblGrid>
              <a:tr h="700691">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86269091"/>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8"/>
          <p:cNvSpPr txBox="1">
            <a:spLocks noChangeArrowheads="1"/>
          </p:cNvSpPr>
          <p:nvPr/>
        </p:nvSpPr>
        <p:spPr bwMode="auto">
          <a:xfrm>
            <a:off x="609600" y="2667000"/>
            <a:ext cx="1676400" cy="646331"/>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1800" dirty="0" err="1">
                <a:solidFill>
                  <a:srgbClr val="3333FF"/>
                </a:solidFill>
                <a:latin typeface="Verdana" pitchFamily="34" charset="0"/>
              </a:rPr>
              <a:t>Đê</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đất</a:t>
            </a:r>
            <a:r>
              <a:rPr lang="en-US" altLang="en-US" sz="1800" dirty="0">
                <a:solidFill>
                  <a:srgbClr val="3333FF"/>
                </a:solidFill>
                <a:latin typeface="Verdana" pitchFamily="34" charset="0"/>
              </a:rPr>
              <a:t>/ </a:t>
            </a:r>
            <a:r>
              <a:rPr lang="en-US" altLang="en-US" sz="1800" dirty="0" err="1">
                <a:solidFill>
                  <a:srgbClr val="3333FF"/>
                </a:solidFill>
                <a:latin typeface="Verdana" pitchFamily="34" charset="0"/>
              </a:rPr>
              <a:t>đường</a:t>
            </a:r>
            <a:r>
              <a:rPr lang="en-US" altLang="en-US" sz="1800" dirty="0">
                <a:solidFill>
                  <a:srgbClr val="3333FF"/>
                </a:solidFill>
                <a:latin typeface="Verdana" pitchFamily="34" charset="0"/>
              </a:rPr>
              <a:t> </a:t>
            </a: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txBox="1">
            <a:spLocks noGrp="1"/>
          </p:cNvSpPr>
          <p:nvPr/>
        </p:nvSpPr>
        <p:spPr>
          <a:xfrm>
            <a:off x="7924800" y="6356350"/>
            <a:ext cx="762000" cy="365125"/>
          </a:xfrm>
          <a:prstGeom prst="rect">
            <a:avLst/>
          </a:prstGeom>
          <a:noFill/>
        </p:spPr>
        <p:txBody>
          <a:bodyPr lIns="0" tIns="0" rIns="0" bIns="0" anchor="b"/>
          <a:lstStyle/>
          <a:p>
            <a:pPr algn="r">
              <a:defRPr/>
            </a:pPr>
            <a:fld id="{9DCA7897-7A3A-4A4E-87B1-280BAF7048A2}" type="slidenum">
              <a:rPr lang="en-US" sz="1200">
                <a:solidFill>
                  <a:schemeClr val="tx2">
                    <a:shade val="90000"/>
                  </a:schemeClr>
                </a:solidFill>
              </a:rPr>
              <a:pPr algn="r">
                <a:defRPr/>
              </a:pPr>
              <a:t>53</a:t>
            </a:fld>
            <a:endParaRPr lang="en-US" sz="1200">
              <a:solidFill>
                <a:schemeClr val="tx2">
                  <a:shade val="90000"/>
                </a:schemeClr>
              </a:solidFill>
            </a:endParaRPr>
          </a:p>
        </p:txBody>
      </p:sp>
      <p:sp>
        <p:nvSpPr>
          <p:cNvPr id="8" name="Slide Number Placeholder 7"/>
          <p:cNvSpPr>
            <a:spLocks noGrp="1"/>
          </p:cNvSpPr>
          <p:nvPr>
            <p:ph type="sldNum" sz="quarter" idx="12"/>
          </p:nvPr>
        </p:nvSpPr>
        <p:spPr/>
        <p:txBody>
          <a:bodyPr/>
          <a:lstStyle/>
          <a:p>
            <a:pPr>
              <a:defRPr/>
            </a:pPr>
            <a:fld id="{B550D83A-F13B-4818-8D17-E397A9F122B5}" type="slidenum">
              <a:rPr lang="en-US" smtClean="0"/>
              <a:pPr>
                <a:defRPr/>
              </a:pPr>
              <a:t>53</a:t>
            </a:fld>
            <a:endParaRPr lang="en-US"/>
          </a:p>
        </p:txBody>
      </p:sp>
      <p:sp>
        <p:nvSpPr>
          <p:cNvPr id="38925" name="TextBox 12"/>
          <p:cNvSpPr txBox="1">
            <a:spLocks noChangeArrowheads="1"/>
          </p:cNvSpPr>
          <p:nvPr/>
        </p:nvSpPr>
        <p:spPr bwMode="auto">
          <a:xfrm>
            <a:off x="674688" y="4572000"/>
            <a:ext cx="777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err="1">
                <a:solidFill>
                  <a:srgbClr val="006600"/>
                </a:solidFill>
                <a:latin typeface="Verdana" pitchFamily="34" charset="0"/>
              </a:rPr>
              <a:t>Dạng</a:t>
            </a:r>
            <a:r>
              <a:rPr lang="en-US" altLang="en-US" sz="1800" dirty="0">
                <a:solidFill>
                  <a:srgbClr val="006600"/>
                </a:solidFill>
                <a:latin typeface="Verdana" pitchFamily="34" charset="0"/>
              </a:rPr>
              <a:t> 3: </a:t>
            </a:r>
            <a:r>
              <a:rPr lang="en-US" altLang="en-US" sz="1800" dirty="0" err="1">
                <a:solidFill>
                  <a:srgbClr val="006600"/>
                </a:solidFill>
                <a:latin typeface="Verdana" pitchFamily="34" charset="0"/>
              </a:rPr>
              <a:t>Khôi</a:t>
            </a:r>
            <a:r>
              <a:rPr lang="en-US" altLang="en-US" sz="1800" dirty="0">
                <a:solidFill>
                  <a:srgbClr val="006600"/>
                </a:solidFill>
                <a:latin typeface="Verdana" pitchFamily="34" charset="0"/>
              </a:rPr>
              <a:t> </a:t>
            </a:r>
            <a:r>
              <a:rPr lang="en-US" altLang="en-US" sz="1800" dirty="0" err="1">
                <a:solidFill>
                  <a:srgbClr val="006600"/>
                </a:solidFill>
                <a:latin typeface="Verdana" pitchFamily="34" charset="0"/>
              </a:rPr>
              <a:t>phục</a:t>
            </a:r>
            <a:r>
              <a:rPr lang="en-US" altLang="en-US" sz="1800" dirty="0">
                <a:solidFill>
                  <a:srgbClr val="006600"/>
                </a:solidFill>
                <a:latin typeface="Verdana" pitchFamily="34" charset="0"/>
              </a:rPr>
              <a:t> </a:t>
            </a:r>
            <a:r>
              <a:rPr lang="en-US" altLang="en-US" sz="1800" dirty="0" err="1">
                <a:solidFill>
                  <a:srgbClr val="006600"/>
                </a:solidFill>
                <a:latin typeface="Verdana" pitchFamily="34" charset="0"/>
              </a:rPr>
              <a:t>rừng</a:t>
            </a:r>
            <a:r>
              <a:rPr lang="en-US" altLang="en-US" sz="1800" dirty="0">
                <a:solidFill>
                  <a:srgbClr val="006600"/>
                </a:solidFill>
                <a:latin typeface="Verdana" pitchFamily="34" charset="0"/>
              </a:rPr>
              <a:t> </a:t>
            </a:r>
            <a:r>
              <a:rPr lang="en-US" altLang="en-US" sz="1800" dirty="0" err="1">
                <a:solidFill>
                  <a:srgbClr val="006600"/>
                </a:solidFill>
                <a:latin typeface="Verdana" pitchFamily="34" charset="0"/>
              </a:rPr>
              <a:t>ngập</a:t>
            </a:r>
            <a:r>
              <a:rPr lang="en-US" altLang="en-US" sz="1800" dirty="0">
                <a:solidFill>
                  <a:srgbClr val="006600"/>
                </a:solidFill>
                <a:latin typeface="Verdana" pitchFamily="34" charset="0"/>
              </a:rPr>
              <a:t> </a:t>
            </a:r>
            <a:r>
              <a:rPr lang="en-US" altLang="en-US" sz="1800" dirty="0" err="1">
                <a:solidFill>
                  <a:srgbClr val="006600"/>
                </a:solidFill>
                <a:latin typeface="Verdana" pitchFamily="34" charset="0"/>
              </a:rPr>
              <a:t>mặn</a:t>
            </a:r>
            <a:r>
              <a:rPr lang="en-US" altLang="en-US" sz="1800" dirty="0">
                <a:solidFill>
                  <a:srgbClr val="006600"/>
                </a:solidFill>
                <a:latin typeface="Verdana" pitchFamily="34" charset="0"/>
              </a:rPr>
              <a:t> </a:t>
            </a:r>
            <a:r>
              <a:rPr lang="en-US" altLang="en-US" sz="1800" dirty="0">
                <a:solidFill>
                  <a:srgbClr val="3333FF"/>
                </a:solidFill>
                <a:latin typeface="Verdana" pitchFamily="34" charset="0"/>
              </a:rPr>
              <a:t>(</a:t>
            </a:r>
            <a:r>
              <a:rPr lang="en-US" altLang="en-US" sz="1800" b="1" dirty="0">
                <a:solidFill>
                  <a:srgbClr val="3333FF"/>
                </a:solidFill>
                <a:latin typeface="Verdana" pitchFamily="34" charset="0"/>
              </a:rPr>
              <a:t>C</a:t>
            </a:r>
            <a:r>
              <a:rPr lang="en-US" altLang="en-US" sz="1800" dirty="0">
                <a:solidFill>
                  <a:srgbClr val="3333FF"/>
                </a:solidFill>
                <a:latin typeface="Verdana" pitchFamily="34" charset="0"/>
              </a:rPr>
              <a:t>) </a:t>
            </a:r>
          </a:p>
        </p:txBody>
      </p:sp>
      <p:pic>
        <p:nvPicPr>
          <p:cNvPr id="389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1501775"/>
            <a:ext cx="56499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90800"/>
            <a:ext cx="1752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rot="16200000" flipH="1">
            <a:off x="5165725" y="2378075"/>
            <a:ext cx="946150" cy="457200"/>
          </a:xfrm>
          <a:prstGeom prst="straightConnector1">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flipV="1">
            <a:off x="1903413" y="2054225"/>
            <a:ext cx="1123950" cy="922338"/>
          </a:xfrm>
          <a:prstGeom prst="bentConnector3">
            <a:avLst>
              <a:gd name="adj1" fmla="val 2924"/>
            </a:avLst>
          </a:prstGeom>
          <a:ln w="28575">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11375" y="2293938"/>
            <a:ext cx="5751513" cy="68262"/>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81800" y="18288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Date Placeholder 1"/>
          <p:cNvSpPr>
            <a:spLocks noGrp="1"/>
          </p:cNvSpPr>
          <p:nvPr>
            <p:ph type="dt" sz="half" idx="10"/>
          </p:nvPr>
        </p:nvSpPr>
        <p:spPr/>
        <p:txBody>
          <a:bodyPr/>
          <a:lstStyle/>
          <a:p>
            <a:pPr>
              <a:defRPr/>
            </a:pPr>
            <a:fld id="{8F4F05C9-4F11-4475-B9F5-E32F0F0B418F}" type="datetime1">
              <a:rPr lang="en-US" smtClean="0"/>
              <a:t>11/15/2018</a:t>
            </a:fld>
            <a:endParaRPr lang="en-US"/>
          </a:p>
        </p:txBody>
      </p:sp>
      <p:graphicFrame>
        <p:nvGraphicFramePr>
          <p:cNvPr id="22" name="Group 18">
            <a:extLst>
              <a:ext uri="{FF2B5EF4-FFF2-40B4-BE49-F238E27FC236}">
                <a16:creationId xmlns:a16="http://schemas.microsoft.com/office/drawing/2014/main" id="{093B5874-4733-4695-9660-69BC5A6FDE8D}"/>
              </a:ext>
            </a:extLst>
          </p:cNvPr>
          <p:cNvGraphicFramePr>
            <a:graphicFrameLocks noGrp="1"/>
          </p:cNvGraphicFramePr>
          <p:nvPr>
            <p:extLst>
              <p:ext uri="{D42A27DB-BD31-4B8C-83A1-F6EECF244321}">
                <p14:modId xmlns:p14="http://schemas.microsoft.com/office/powerpoint/2010/main" val="1726171390"/>
              </p:ext>
            </p:extLst>
          </p:nvPr>
        </p:nvGraphicFramePr>
        <p:xfrm>
          <a:off x="76200" y="1"/>
          <a:ext cx="9067799" cy="883850"/>
        </p:xfrm>
        <a:graphic>
          <a:graphicData uri="http://schemas.openxmlformats.org/drawingml/2006/table">
            <a:tbl>
              <a:tblPr/>
              <a:tblGrid>
                <a:gridCol w="5686586">
                  <a:extLst>
                    <a:ext uri="{9D8B030D-6E8A-4147-A177-3AD203B41FA5}">
                      <a16:colId xmlns:a16="http://schemas.microsoft.com/office/drawing/2014/main" val="20000"/>
                    </a:ext>
                  </a:extLst>
                </a:gridCol>
                <a:gridCol w="230537">
                  <a:extLst>
                    <a:ext uri="{9D8B030D-6E8A-4147-A177-3AD203B41FA5}">
                      <a16:colId xmlns:a16="http://schemas.microsoft.com/office/drawing/2014/main" val="20001"/>
                    </a:ext>
                  </a:extLst>
                </a:gridCol>
                <a:gridCol w="3150676">
                  <a:extLst>
                    <a:ext uri="{9D8B030D-6E8A-4147-A177-3AD203B41FA5}">
                      <a16:colId xmlns:a16="http://schemas.microsoft.com/office/drawing/2014/main" val="20002"/>
                    </a:ext>
                  </a:extLst>
                </a:gridCol>
              </a:tblGrid>
              <a:tr h="700691">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675274"/>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DF9F4FD-AA61-4B37-864C-672DD433C333}" type="slidenum">
              <a:rPr lang="en-US" smtClean="0"/>
              <a:pPr>
                <a:defRPr/>
              </a:pPr>
              <a:t>54</a:t>
            </a:fld>
            <a:endParaRPr lang="en-US"/>
          </a:p>
        </p:txBody>
      </p:sp>
      <p:sp>
        <p:nvSpPr>
          <p:cNvPr id="28675" name="Rectangle 6"/>
          <p:cNvSpPr>
            <a:spLocks noChangeArrowheads="1"/>
          </p:cNvSpPr>
          <p:nvPr/>
        </p:nvSpPr>
        <p:spPr bwMode="auto">
          <a:xfrm>
            <a:off x="533400" y="1077913"/>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Reefball</a:t>
            </a:r>
            <a:endParaRPr lang="en-US" altLang="en-US" sz="1800" dirty="0">
              <a:solidFill>
                <a:srgbClr val="002060"/>
              </a:solidFill>
              <a:latin typeface="Arial" charset="0"/>
              <a:cs typeface="Arial" charset="0"/>
            </a:endParaRPr>
          </a:p>
        </p:txBody>
      </p:sp>
      <p:pic>
        <p:nvPicPr>
          <p:cNvPr id="28676" name="Picture 12"/>
          <p:cNvPicPr>
            <a:picLocks noChangeAspect="1" noChangeArrowheads="1"/>
          </p:cNvPicPr>
          <p:nvPr/>
        </p:nvPicPr>
        <p:blipFill>
          <a:blip r:embed="rId2">
            <a:extLst>
              <a:ext uri="{28A0092B-C50C-407E-A947-70E740481C1C}">
                <a14:useLocalDpi xmlns:a14="http://schemas.microsoft.com/office/drawing/2010/main" val="0"/>
              </a:ext>
            </a:extLst>
          </a:blip>
          <a:srcRect l="2730" r="4572"/>
          <a:stretch>
            <a:fillRect/>
          </a:stretch>
        </p:blipFill>
        <p:spPr bwMode="auto">
          <a:xfrm>
            <a:off x="3124200" y="1295400"/>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434689"/>
            <a:ext cx="28956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p:cNvPicPr>
            <a:picLocks noChangeAspect="1" noChangeArrowheads="1"/>
          </p:cNvPicPr>
          <p:nvPr/>
        </p:nvPicPr>
        <p:blipFill>
          <a:blip r:embed="rId4"/>
          <a:srcRect/>
          <a:stretch>
            <a:fillRect/>
          </a:stretch>
        </p:blipFill>
        <p:spPr bwMode="auto">
          <a:xfrm>
            <a:off x="6286500" y="1371600"/>
            <a:ext cx="2517588" cy="2401066"/>
          </a:xfrm>
          <a:prstGeom prst="rect">
            <a:avLst/>
          </a:prstGeom>
          <a:noFill/>
          <a:ln w="9525">
            <a:noFill/>
            <a:miter lim="800000"/>
            <a:headEnd/>
            <a:tailEnd/>
          </a:ln>
          <a:effec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3842" y="3807211"/>
            <a:ext cx="32919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fld id="{9E2639C1-A199-43E0-8AA9-CB51A66AAE54}" type="datetime1">
              <a:rPr lang="en-US" smtClean="0"/>
              <a:t>11/15/2018</a:t>
            </a:fld>
            <a:endParaRPr lang="en-US"/>
          </a:p>
        </p:txBody>
      </p:sp>
      <p:sp>
        <p:nvSpPr>
          <p:cNvPr id="4" name="Rectangle 3"/>
          <p:cNvSpPr/>
          <p:nvPr/>
        </p:nvSpPr>
        <p:spPr>
          <a:xfrm>
            <a:off x="4572000" y="6172200"/>
            <a:ext cx="4724400" cy="338554"/>
          </a:xfrm>
          <a:prstGeom prst="rect">
            <a:avLst/>
          </a:prstGeom>
        </p:spPr>
        <p:txBody>
          <a:bodyPr wrap="square">
            <a:spAutoFit/>
          </a:bodyPr>
          <a:lstStyle/>
          <a:p>
            <a:pPr lvl="0"/>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Nuôi</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bãi</a:t>
            </a:r>
            <a:r>
              <a:rPr lang="en-US" sz="1600" b="1" dirty="0">
                <a:solidFill>
                  <a:srgbClr val="C00000"/>
                </a:solidFill>
                <a:latin typeface="Arial" pitchFamily="34" charset="0"/>
                <a:cs typeface="Arial" pitchFamily="34" charset="0"/>
              </a:rPr>
              <a:t>: do </a:t>
            </a:r>
            <a:r>
              <a:rPr lang="en-US" sz="1600" b="1" dirty="0" err="1">
                <a:solidFill>
                  <a:srgbClr val="C00000"/>
                </a:solidFill>
                <a:latin typeface="Arial" pitchFamily="34" charset="0"/>
                <a:cs typeface="Arial" pitchFamily="34" charset="0"/>
              </a:rPr>
              <a:t>địa</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hình</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bãi</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thấp</a:t>
            </a:r>
            <a:r>
              <a:rPr lang="en-US" sz="1600" b="1" dirty="0">
                <a:solidFill>
                  <a:srgbClr val="C00000"/>
                </a:solidFill>
                <a:latin typeface="Arial" pitchFamily="34" charset="0"/>
                <a:cs typeface="Arial" pitchFamily="34" charset="0"/>
              </a:rPr>
              <a:t> ở </a:t>
            </a:r>
            <a:r>
              <a:rPr lang="en-US" sz="1600" b="1" dirty="0" err="1">
                <a:solidFill>
                  <a:srgbClr val="C00000"/>
                </a:solidFill>
                <a:latin typeface="Arial" pitchFamily="34" charset="0"/>
                <a:cs typeface="Arial" pitchFamily="34" charset="0"/>
              </a:rPr>
              <a:t>ĐBSCL</a:t>
            </a:r>
            <a:endParaRPr lang="en-US" sz="1600" b="1" dirty="0">
              <a:solidFill>
                <a:srgbClr val="C00000"/>
              </a:solidFill>
              <a:latin typeface="Arial" pitchFamily="34" charset="0"/>
              <a:cs typeface="Arial" pitchFamily="34" charset="0"/>
            </a:endParaRPr>
          </a:p>
        </p:txBody>
      </p:sp>
      <p:pic>
        <p:nvPicPr>
          <p:cNvPr id="15" name="Picture 14" descr="Geotube.jpg"/>
          <p:cNvPicPr>
            <a:picLocks noChangeAspect="1"/>
          </p:cNvPicPr>
          <p:nvPr/>
        </p:nvPicPr>
        <p:blipFill>
          <a:blip r:embed="rId6"/>
          <a:stretch>
            <a:fillRect/>
          </a:stretch>
        </p:blipFill>
        <p:spPr>
          <a:xfrm>
            <a:off x="457200" y="3985804"/>
            <a:ext cx="3429000" cy="1928813"/>
          </a:xfrm>
          <a:prstGeom prst="rect">
            <a:avLst/>
          </a:prstGeom>
        </p:spPr>
      </p:pic>
      <p:sp>
        <p:nvSpPr>
          <p:cNvPr id="16" name="Rectangle 15"/>
          <p:cNvSpPr/>
          <p:nvPr/>
        </p:nvSpPr>
        <p:spPr>
          <a:xfrm>
            <a:off x="228600" y="6093211"/>
            <a:ext cx="4724400" cy="338554"/>
          </a:xfrm>
          <a:prstGeom prst="rect">
            <a:avLst/>
          </a:prstGeom>
        </p:spPr>
        <p:txBody>
          <a:bodyPr wrap="square">
            <a:spAutoFit/>
          </a:bodyPr>
          <a:lstStyle/>
          <a:p>
            <a:pPr lvl="0"/>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Đê</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phá</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sóng</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geotube</a:t>
            </a:r>
            <a:r>
              <a:rPr lang="en-US" sz="1600" b="1" dirty="0">
                <a:solidFill>
                  <a:srgbClr val="C00000"/>
                </a:solidFill>
                <a:latin typeface="Arial" pitchFamily="34" charset="0"/>
                <a:cs typeface="Arial" pitchFamily="34" charset="0"/>
              </a:rPr>
              <a:t> – </a:t>
            </a:r>
            <a:r>
              <a:rPr lang="en-US" sz="1600" b="1" dirty="0" err="1">
                <a:solidFill>
                  <a:srgbClr val="C00000"/>
                </a:solidFill>
                <a:latin typeface="Arial" pitchFamily="34" charset="0"/>
                <a:cs typeface="Arial" pitchFamily="34" charset="0"/>
              </a:rPr>
              <a:t>cần</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thử</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nghiệm</a:t>
            </a:r>
            <a:endParaRPr lang="en-US" sz="1600" b="1" dirty="0">
              <a:solidFill>
                <a:srgbClr val="C00000"/>
              </a:solidFill>
              <a:latin typeface="Arial" pitchFamily="34" charset="0"/>
              <a:cs typeface="Arial" pitchFamily="34" charset="0"/>
            </a:endParaRPr>
          </a:p>
        </p:txBody>
      </p:sp>
      <p:sp>
        <p:nvSpPr>
          <p:cNvPr id="17" name="Rectangle 16"/>
          <p:cNvSpPr/>
          <p:nvPr/>
        </p:nvSpPr>
        <p:spPr>
          <a:xfrm>
            <a:off x="3581400" y="3502411"/>
            <a:ext cx="4724400" cy="338554"/>
          </a:xfrm>
          <a:prstGeom prst="rect">
            <a:avLst/>
          </a:prstGeom>
        </p:spPr>
        <p:txBody>
          <a:bodyPr wrap="square">
            <a:spAutoFit/>
          </a:bodyPr>
          <a:lstStyle/>
          <a:p>
            <a:pPr lvl="0"/>
            <a:r>
              <a:rPr lang="en-US" sz="1600" b="1" dirty="0" err="1">
                <a:solidFill>
                  <a:srgbClr val="C00000"/>
                </a:solidFill>
                <a:latin typeface="Arial" pitchFamily="34" charset="0"/>
                <a:cs typeface="Arial" pitchFamily="34" charset="0"/>
              </a:rPr>
              <a:t>Đê</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phá</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sóng</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rỗng</a:t>
            </a:r>
            <a:endParaRPr lang="en-US" sz="1600" b="1" dirty="0">
              <a:solidFill>
                <a:srgbClr val="C00000"/>
              </a:solidFill>
              <a:latin typeface="Arial" pitchFamily="34" charset="0"/>
              <a:cs typeface="Arial" pitchFamily="34" charset="0"/>
            </a:endParaRPr>
          </a:p>
        </p:txBody>
      </p:sp>
      <p:graphicFrame>
        <p:nvGraphicFramePr>
          <p:cNvPr id="18" name="Group 18"/>
          <p:cNvGraphicFramePr>
            <a:graphicFrameLocks noGrp="1"/>
          </p:cNvGraphicFramePr>
          <p:nvPr>
            <p:extLst>
              <p:ext uri="{D42A27DB-BD31-4B8C-83A1-F6EECF244321}">
                <p14:modId xmlns:p14="http://schemas.microsoft.com/office/powerpoint/2010/main" val="397975858"/>
              </p:ext>
            </p:extLst>
          </p:nvPr>
        </p:nvGraphicFramePr>
        <p:xfrm>
          <a:off x="152400" y="910319"/>
          <a:ext cx="9067800" cy="396082"/>
        </p:xfrm>
        <a:graphic>
          <a:graphicData uri="http://schemas.openxmlformats.org/drawingml/2006/table">
            <a:tbl>
              <a:tblPr/>
              <a:tblGrid>
                <a:gridCol w="5510719">
                  <a:extLst>
                    <a:ext uri="{9D8B030D-6E8A-4147-A177-3AD203B41FA5}">
                      <a16:colId xmlns:a16="http://schemas.microsoft.com/office/drawing/2014/main" val="20000"/>
                    </a:ext>
                  </a:extLst>
                </a:gridCol>
                <a:gridCol w="3557081">
                  <a:extLst>
                    <a:ext uri="{9D8B030D-6E8A-4147-A177-3AD203B41FA5}">
                      <a16:colId xmlns:a16="http://schemas.microsoft.com/office/drawing/2014/main" val="20001"/>
                    </a:ext>
                  </a:extLst>
                </a:gridCol>
              </a:tblGrid>
              <a:tr h="350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3333FF"/>
                        </a:solidFill>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Đê</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phá</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sóng</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rỗng</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và</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nuôi</a:t>
                      </a:r>
                      <a:r>
                        <a:rPr kumimoji="0" lang="en-US" sz="1800" b="1" i="0" u="none" strike="noStrike" kern="1200" cap="none" normalizeH="0" baseline="0" dirty="0">
                          <a:ln>
                            <a:noFill/>
                          </a:ln>
                          <a:solidFill>
                            <a:srgbClr val="0033CC"/>
                          </a:solidFill>
                          <a:effectLst/>
                          <a:latin typeface="Arial" pitchFamily="34" charset="0"/>
                          <a:ea typeface="+mn-ea"/>
                          <a:cs typeface="Arial" pitchFamily="34" charset="0"/>
                        </a:rPr>
                        <a:t> </a:t>
                      </a:r>
                      <a:r>
                        <a:rPr kumimoji="0" lang="en-US" sz="1800" b="1" i="0" u="none" strike="noStrike" kern="1200" cap="none" normalizeH="0" baseline="0" dirty="0" err="1">
                          <a:ln>
                            <a:noFill/>
                          </a:ln>
                          <a:solidFill>
                            <a:srgbClr val="0033CC"/>
                          </a:solidFill>
                          <a:effectLst/>
                          <a:latin typeface="Arial" pitchFamily="34" charset="0"/>
                          <a:ea typeface="+mn-ea"/>
                          <a:cs typeface="Arial" pitchFamily="34" charset="0"/>
                        </a:rPr>
                        <a:t>bãi</a:t>
                      </a:r>
                      <a:endParaRPr kumimoji="0" lang="en-US" sz="1800" b="1" i="0" u="none" strike="noStrike" cap="none" normalizeH="0" baseline="0" dirty="0">
                        <a:ln>
                          <a:noFill/>
                        </a:ln>
                        <a:solidFill>
                          <a:srgbClr val="0033CC"/>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graphicFrame>
        <p:nvGraphicFramePr>
          <p:cNvPr id="20" name="Group 18">
            <a:extLst>
              <a:ext uri="{FF2B5EF4-FFF2-40B4-BE49-F238E27FC236}">
                <a16:creationId xmlns:a16="http://schemas.microsoft.com/office/drawing/2014/main" id="{6E5BEB20-0342-458D-AF40-EC91EE4FEE18}"/>
              </a:ext>
            </a:extLst>
          </p:cNvPr>
          <p:cNvGraphicFramePr>
            <a:graphicFrameLocks noGrp="1"/>
          </p:cNvGraphicFramePr>
          <p:nvPr>
            <p:extLst>
              <p:ext uri="{D42A27DB-BD31-4B8C-83A1-F6EECF244321}">
                <p14:modId xmlns:p14="http://schemas.microsoft.com/office/powerpoint/2010/main" val="2151787804"/>
              </p:ext>
            </p:extLst>
          </p:nvPr>
        </p:nvGraphicFramePr>
        <p:xfrm>
          <a:off x="38100" y="13226"/>
          <a:ext cx="9067799" cy="883850"/>
        </p:xfrm>
        <a:graphic>
          <a:graphicData uri="http://schemas.openxmlformats.org/drawingml/2006/table">
            <a:tbl>
              <a:tblPr/>
              <a:tblGrid>
                <a:gridCol w="538588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45331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90819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72331-6E7D-4000-B47B-12A7698C5634}"/>
              </a:ext>
            </a:extLst>
          </p:cNvPr>
          <p:cNvSpPr>
            <a:spLocks noGrp="1"/>
          </p:cNvSpPr>
          <p:nvPr>
            <p:ph type="dt" sz="half" idx="10"/>
          </p:nvPr>
        </p:nvSpPr>
        <p:spPr/>
        <p:txBody>
          <a:bodyPr/>
          <a:lstStyle/>
          <a:p>
            <a:pPr>
              <a:defRPr/>
            </a:pPr>
            <a:fld id="{E6D42627-212D-4362-978D-339771F487D3}" type="datetime1">
              <a:rPr lang="en-US" smtClean="0"/>
              <a:t>11/15/2018</a:t>
            </a:fld>
            <a:endParaRPr lang="en-US"/>
          </a:p>
        </p:txBody>
      </p:sp>
      <p:sp>
        <p:nvSpPr>
          <p:cNvPr id="3" name="Slide Number Placeholder 2">
            <a:extLst>
              <a:ext uri="{FF2B5EF4-FFF2-40B4-BE49-F238E27FC236}">
                <a16:creationId xmlns:a16="http://schemas.microsoft.com/office/drawing/2014/main" id="{DD55E971-9351-4589-9562-3665BC6D28CE}"/>
              </a:ext>
            </a:extLst>
          </p:cNvPr>
          <p:cNvSpPr>
            <a:spLocks noGrp="1"/>
          </p:cNvSpPr>
          <p:nvPr>
            <p:ph type="sldNum" sz="quarter" idx="12"/>
          </p:nvPr>
        </p:nvSpPr>
        <p:spPr/>
        <p:txBody>
          <a:bodyPr/>
          <a:lstStyle/>
          <a:p>
            <a:pPr>
              <a:defRPr/>
            </a:pPr>
            <a:fld id="{45D5518E-FBC5-4D61-B170-95CE21B619D0}" type="slidenum">
              <a:rPr lang="en-US" smtClean="0"/>
              <a:pPr>
                <a:defRPr/>
              </a:pPr>
              <a:t>55</a:t>
            </a:fld>
            <a:endParaRPr lang="en-US"/>
          </a:p>
        </p:txBody>
      </p:sp>
      <p:pic>
        <p:nvPicPr>
          <p:cNvPr id="4" name="Picture 3">
            <a:extLst>
              <a:ext uri="{FF2B5EF4-FFF2-40B4-BE49-F238E27FC236}">
                <a16:creationId xmlns:a16="http://schemas.microsoft.com/office/drawing/2014/main" id="{2B82D361-CA47-40DB-81DB-3700F845157D}"/>
              </a:ext>
            </a:extLst>
          </p:cNvPr>
          <p:cNvPicPr>
            <a:picLocks noChangeAspect="1"/>
          </p:cNvPicPr>
          <p:nvPr/>
        </p:nvPicPr>
        <p:blipFill>
          <a:blip r:embed="rId2"/>
          <a:stretch>
            <a:fillRect/>
          </a:stretch>
        </p:blipFill>
        <p:spPr>
          <a:xfrm>
            <a:off x="4114800" y="1051528"/>
            <a:ext cx="4395683" cy="3532061"/>
          </a:xfrm>
          <a:prstGeom prst="rect">
            <a:avLst/>
          </a:prstGeom>
        </p:spPr>
      </p:pic>
      <p:pic>
        <p:nvPicPr>
          <p:cNvPr id="1026" name="Picture 33" descr="IMG_1166">
            <a:extLst>
              <a:ext uri="{FF2B5EF4-FFF2-40B4-BE49-F238E27FC236}">
                <a16:creationId xmlns:a16="http://schemas.microsoft.com/office/drawing/2014/main" id="{200254C5-6F8C-432B-8D67-87DFA51E7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698"/>
          <a:stretch>
            <a:fillRect/>
          </a:stretch>
        </p:blipFill>
        <p:spPr bwMode="auto">
          <a:xfrm>
            <a:off x="5867400" y="4676753"/>
            <a:ext cx="25908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4" descr="IMG_1163">
            <a:extLst>
              <a:ext uri="{FF2B5EF4-FFF2-40B4-BE49-F238E27FC236}">
                <a16:creationId xmlns:a16="http://schemas.microsoft.com/office/drawing/2014/main" id="{2D9D6F44-ED44-41E9-B863-39B078550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010" y="4687085"/>
            <a:ext cx="2876550" cy="2155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9AA1C13-FFA4-4A59-BA52-5F4D1BBA80E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3E92354E-331D-4695-A5A4-ABCE9E4363AA}"/>
              </a:ext>
            </a:extLst>
          </p:cNvPr>
          <p:cNvSpPr>
            <a:spLocks noChangeArrowheads="1"/>
          </p:cNvSpPr>
          <p:nvPr/>
        </p:nvSpPr>
        <p:spPr bwMode="auto">
          <a:xfrm>
            <a:off x="0" y="477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B03AE41C-7F06-4312-ABCF-4A1CBCF8D3EF}"/>
              </a:ext>
            </a:extLst>
          </p:cNvPr>
          <p:cNvSpPr/>
          <p:nvPr/>
        </p:nvSpPr>
        <p:spPr>
          <a:xfrm>
            <a:off x="914400" y="2697345"/>
            <a:ext cx="3200400" cy="923330"/>
          </a:xfrm>
          <a:prstGeom prst="rect">
            <a:avLst/>
          </a:prstGeom>
        </p:spPr>
        <p:txBody>
          <a:bodyPr wrap="square">
            <a:spAutoFit/>
          </a:bodyPr>
          <a:lstStyle/>
          <a:p>
            <a:r>
              <a:rPr lang="en-US" altLang="en-US" dirty="0" err="1">
                <a:solidFill>
                  <a:srgbClr val="006600"/>
                </a:solidFill>
              </a:rPr>
              <a:t>Khánh</a:t>
            </a:r>
            <a:r>
              <a:rPr lang="en-US" altLang="en-US" dirty="0">
                <a:solidFill>
                  <a:srgbClr val="006600"/>
                </a:solidFill>
              </a:rPr>
              <a:t> </a:t>
            </a:r>
            <a:r>
              <a:rPr lang="en-US" altLang="en-US" dirty="0" err="1">
                <a:solidFill>
                  <a:srgbClr val="006600"/>
                </a:solidFill>
              </a:rPr>
              <a:t>Tiến</a:t>
            </a:r>
            <a:r>
              <a:rPr lang="en-US" altLang="en-US" dirty="0">
                <a:solidFill>
                  <a:srgbClr val="006600"/>
                </a:solidFill>
              </a:rPr>
              <a:t> – U Minh </a:t>
            </a:r>
          </a:p>
          <a:p>
            <a:r>
              <a:rPr lang="en-US" altLang="en-US" dirty="0">
                <a:solidFill>
                  <a:srgbClr val="006600"/>
                </a:solidFill>
              </a:rPr>
              <a:t>– </a:t>
            </a:r>
            <a:r>
              <a:rPr lang="en-US" altLang="en-US" dirty="0" err="1">
                <a:solidFill>
                  <a:srgbClr val="006600"/>
                </a:solidFill>
              </a:rPr>
              <a:t>tỉnh</a:t>
            </a:r>
            <a:r>
              <a:rPr lang="en-US" altLang="en-US" dirty="0">
                <a:solidFill>
                  <a:srgbClr val="006600"/>
                </a:solidFill>
              </a:rPr>
              <a:t> </a:t>
            </a:r>
            <a:r>
              <a:rPr lang="en-US" altLang="en-US" dirty="0" err="1">
                <a:solidFill>
                  <a:srgbClr val="006600"/>
                </a:solidFill>
              </a:rPr>
              <a:t>Cà</a:t>
            </a:r>
            <a:r>
              <a:rPr lang="en-US" altLang="en-US" dirty="0">
                <a:solidFill>
                  <a:srgbClr val="006600"/>
                </a:solidFill>
              </a:rPr>
              <a:t> Mau (</a:t>
            </a:r>
            <a:r>
              <a:rPr lang="en-US" altLang="en-US" dirty="0" err="1">
                <a:solidFill>
                  <a:srgbClr val="006600"/>
                </a:solidFill>
              </a:rPr>
              <a:t>biển</a:t>
            </a:r>
            <a:r>
              <a:rPr lang="en-US" altLang="en-US" dirty="0">
                <a:solidFill>
                  <a:srgbClr val="006600"/>
                </a:solidFill>
              </a:rPr>
              <a:t> </a:t>
            </a:r>
            <a:r>
              <a:rPr lang="en-US" altLang="en-US" dirty="0" err="1">
                <a:solidFill>
                  <a:srgbClr val="006600"/>
                </a:solidFill>
              </a:rPr>
              <a:t>Tây</a:t>
            </a:r>
            <a:r>
              <a:rPr lang="en-US" altLang="en-US" dirty="0">
                <a:solidFill>
                  <a:srgbClr val="006600"/>
                </a:solidFill>
              </a:rPr>
              <a:t>) - </a:t>
            </a:r>
            <a:r>
              <a:rPr lang="en-US" altLang="en-US" dirty="0" err="1">
                <a:solidFill>
                  <a:srgbClr val="3333FF"/>
                </a:solidFill>
              </a:rPr>
              <a:t>Cũ</a:t>
            </a:r>
            <a:endParaRPr lang="en-US" dirty="0">
              <a:solidFill>
                <a:srgbClr val="3333FF"/>
              </a:solidFill>
            </a:endParaRPr>
          </a:p>
        </p:txBody>
      </p:sp>
      <p:sp>
        <p:nvSpPr>
          <p:cNvPr id="8" name="Rectangle 7">
            <a:extLst>
              <a:ext uri="{FF2B5EF4-FFF2-40B4-BE49-F238E27FC236}">
                <a16:creationId xmlns:a16="http://schemas.microsoft.com/office/drawing/2014/main" id="{5781D9DC-611B-439F-A06C-E5CDE28BB931}"/>
              </a:ext>
            </a:extLst>
          </p:cNvPr>
          <p:cNvSpPr/>
          <p:nvPr/>
        </p:nvSpPr>
        <p:spPr>
          <a:xfrm>
            <a:off x="127711" y="1709251"/>
            <a:ext cx="3515706" cy="461665"/>
          </a:xfrm>
          <a:prstGeom prst="rect">
            <a:avLst/>
          </a:prstGeom>
        </p:spPr>
        <p:txBody>
          <a:bodyPr wrap="none">
            <a:spAutoFit/>
          </a:bodyPr>
          <a:lstStyle/>
          <a:p>
            <a:r>
              <a:rPr lang="en-US" altLang="en-US" sz="2400" dirty="0" err="1">
                <a:solidFill>
                  <a:srgbClr val="006600"/>
                </a:solidFill>
              </a:rPr>
              <a:t>Tại</a:t>
            </a:r>
            <a:r>
              <a:rPr lang="en-US" altLang="en-US" sz="2400" dirty="0">
                <a:solidFill>
                  <a:srgbClr val="006600"/>
                </a:solidFill>
              </a:rPr>
              <a:t> </a:t>
            </a:r>
            <a:r>
              <a:rPr lang="en-US" altLang="en-US" sz="2400" dirty="0" err="1">
                <a:solidFill>
                  <a:srgbClr val="006600"/>
                </a:solidFill>
              </a:rPr>
              <a:t>sao</a:t>
            </a:r>
            <a:r>
              <a:rPr lang="en-US" altLang="en-US" sz="2400" dirty="0">
                <a:solidFill>
                  <a:srgbClr val="006600"/>
                </a:solidFill>
              </a:rPr>
              <a:t> </a:t>
            </a:r>
            <a:r>
              <a:rPr lang="en-US" altLang="en-US" sz="2400" dirty="0" err="1">
                <a:solidFill>
                  <a:srgbClr val="006600"/>
                </a:solidFill>
              </a:rPr>
              <a:t>cần</a:t>
            </a:r>
            <a:r>
              <a:rPr lang="en-US" altLang="en-US" sz="2400" dirty="0">
                <a:solidFill>
                  <a:srgbClr val="006600"/>
                </a:solidFill>
              </a:rPr>
              <a:t> </a:t>
            </a:r>
            <a:r>
              <a:rPr lang="en-US" altLang="en-US" sz="2400" dirty="0" err="1">
                <a:solidFill>
                  <a:srgbClr val="006600"/>
                </a:solidFill>
              </a:rPr>
              <a:t>đê</a:t>
            </a:r>
            <a:r>
              <a:rPr lang="en-US" altLang="en-US" sz="2400" dirty="0">
                <a:solidFill>
                  <a:srgbClr val="006600"/>
                </a:solidFill>
              </a:rPr>
              <a:t> “</a:t>
            </a:r>
            <a:r>
              <a:rPr lang="en-US" altLang="en-US" sz="2400" dirty="0" err="1">
                <a:solidFill>
                  <a:srgbClr val="006600"/>
                </a:solidFill>
              </a:rPr>
              <a:t>rỗng</a:t>
            </a:r>
            <a:r>
              <a:rPr lang="en-US" altLang="en-US" sz="2400" dirty="0">
                <a:solidFill>
                  <a:srgbClr val="006600"/>
                </a:solidFill>
              </a:rPr>
              <a:t>”</a:t>
            </a:r>
            <a:endParaRPr lang="en-US" sz="2400" dirty="0"/>
          </a:p>
        </p:txBody>
      </p:sp>
      <p:graphicFrame>
        <p:nvGraphicFramePr>
          <p:cNvPr id="11" name="Group 18">
            <a:extLst>
              <a:ext uri="{FF2B5EF4-FFF2-40B4-BE49-F238E27FC236}">
                <a16:creationId xmlns:a16="http://schemas.microsoft.com/office/drawing/2014/main" id="{BF5DB58E-4AAA-4033-8EF1-E091C0D6D321}"/>
              </a:ext>
            </a:extLst>
          </p:cNvPr>
          <p:cNvGraphicFramePr>
            <a:graphicFrameLocks noGrp="1"/>
          </p:cNvGraphicFramePr>
          <p:nvPr>
            <p:extLst>
              <p:ext uri="{D42A27DB-BD31-4B8C-83A1-F6EECF244321}">
                <p14:modId xmlns:p14="http://schemas.microsoft.com/office/powerpoint/2010/main" val="29217800"/>
              </p:ext>
            </p:extLst>
          </p:nvPr>
        </p:nvGraphicFramePr>
        <p:xfrm>
          <a:off x="38100" y="13226"/>
          <a:ext cx="9067799" cy="883850"/>
        </p:xfrm>
        <a:graphic>
          <a:graphicData uri="http://schemas.openxmlformats.org/drawingml/2006/table">
            <a:tbl>
              <a:tblPr/>
              <a:tblGrid>
                <a:gridCol w="538588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453319">
                  <a:extLst>
                    <a:ext uri="{9D8B030D-6E8A-4147-A177-3AD203B41FA5}">
                      <a16:colId xmlns:a16="http://schemas.microsoft.com/office/drawing/2014/main" val="20002"/>
                    </a:ext>
                  </a:extLst>
                </a:gridCol>
              </a:tblGrid>
              <a:tr h="696533">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
        <p:nvSpPr>
          <p:cNvPr id="12" name="Rectangle 11">
            <a:extLst>
              <a:ext uri="{FF2B5EF4-FFF2-40B4-BE49-F238E27FC236}">
                <a16:creationId xmlns:a16="http://schemas.microsoft.com/office/drawing/2014/main" id="{08C7E25C-DF4C-4662-8BAB-0C47A56E2DEE}"/>
              </a:ext>
            </a:extLst>
          </p:cNvPr>
          <p:cNvSpPr/>
          <p:nvPr/>
        </p:nvSpPr>
        <p:spPr>
          <a:xfrm>
            <a:off x="258113" y="4702781"/>
            <a:ext cx="2256487" cy="1477328"/>
          </a:xfrm>
          <a:prstGeom prst="rect">
            <a:avLst/>
          </a:prstGeom>
        </p:spPr>
        <p:txBody>
          <a:bodyPr wrap="square">
            <a:spAutoFit/>
          </a:bodyPr>
          <a:lstStyle/>
          <a:p>
            <a:r>
              <a:rPr lang="en-US" altLang="en-US" dirty="0" err="1">
                <a:solidFill>
                  <a:srgbClr val="006600"/>
                </a:solidFill>
              </a:rPr>
              <a:t>Khánh</a:t>
            </a:r>
            <a:r>
              <a:rPr lang="en-US" altLang="en-US" dirty="0">
                <a:solidFill>
                  <a:srgbClr val="006600"/>
                </a:solidFill>
              </a:rPr>
              <a:t> </a:t>
            </a:r>
            <a:r>
              <a:rPr lang="en-US" altLang="en-US" dirty="0" err="1">
                <a:solidFill>
                  <a:srgbClr val="006600"/>
                </a:solidFill>
              </a:rPr>
              <a:t>Tiến</a:t>
            </a:r>
            <a:r>
              <a:rPr lang="en-US" altLang="en-US" dirty="0">
                <a:solidFill>
                  <a:srgbClr val="006600"/>
                </a:solidFill>
              </a:rPr>
              <a:t> – U Minh </a:t>
            </a:r>
          </a:p>
          <a:p>
            <a:r>
              <a:rPr lang="en-US" altLang="en-US" dirty="0">
                <a:solidFill>
                  <a:srgbClr val="006600"/>
                </a:solidFill>
              </a:rPr>
              <a:t>– </a:t>
            </a:r>
            <a:r>
              <a:rPr lang="en-US" altLang="en-US" dirty="0" err="1">
                <a:solidFill>
                  <a:srgbClr val="006600"/>
                </a:solidFill>
              </a:rPr>
              <a:t>tỉnh</a:t>
            </a:r>
            <a:r>
              <a:rPr lang="en-US" altLang="en-US" dirty="0">
                <a:solidFill>
                  <a:srgbClr val="006600"/>
                </a:solidFill>
              </a:rPr>
              <a:t> </a:t>
            </a:r>
            <a:r>
              <a:rPr lang="en-US" altLang="en-US" dirty="0" err="1">
                <a:solidFill>
                  <a:srgbClr val="006600"/>
                </a:solidFill>
              </a:rPr>
              <a:t>Cà</a:t>
            </a:r>
            <a:r>
              <a:rPr lang="en-US" altLang="en-US" dirty="0">
                <a:solidFill>
                  <a:srgbClr val="006600"/>
                </a:solidFill>
              </a:rPr>
              <a:t> Mau (</a:t>
            </a:r>
            <a:r>
              <a:rPr lang="en-US" altLang="en-US" dirty="0" err="1">
                <a:solidFill>
                  <a:srgbClr val="006600"/>
                </a:solidFill>
              </a:rPr>
              <a:t>biển</a:t>
            </a:r>
            <a:r>
              <a:rPr lang="en-US" altLang="en-US" dirty="0">
                <a:solidFill>
                  <a:srgbClr val="006600"/>
                </a:solidFill>
              </a:rPr>
              <a:t> </a:t>
            </a:r>
            <a:r>
              <a:rPr lang="en-US" altLang="en-US" dirty="0" err="1">
                <a:solidFill>
                  <a:srgbClr val="006600"/>
                </a:solidFill>
              </a:rPr>
              <a:t>Tây</a:t>
            </a:r>
            <a:r>
              <a:rPr lang="en-US" altLang="en-US" dirty="0">
                <a:solidFill>
                  <a:srgbClr val="006600"/>
                </a:solidFill>
              </a:rPr>
              <a:t>) – </a:t>
            </a:r>
          </a:p>
          <a:p>
            <a:r>
              <a:rPr lang="en-US" dirty="0" err="1">
                <a:solidFill>
                  <a:srgbClr val="3333FF"/>
                </a:solidFill>
              </a:rPr>
              <a:t>Mới</a:t>
            </a:r>
            <a:endParaRPr lang="en-US" dirty="0">
              <a:solidFill>
                <a:srgbClr val="3333FF"/>
              </a:solidFill>
            </a:endParaRPr>
          </a:p>
        </p:txBody>
      </p:sp>
    </p:spTree>
    <p:extLst>
      <p:ext uri="{BB962C8B-B14F-4D97-AF65-F5344CB8AC3E}">
        <p14:creationId xmlns:p14="http://schemas.microsoft.com/office/powerpoint/2010/main" val="516721491"/>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DF9F4FD-AA61-4B37-864C-672DD433C333}" type="slidenum">
              <a:rPr lang="en-US" smtClean="0"/>
              <a:pPr>
                <a:defRPr/>
              </a:pPr>
              <a:t>56</a:t>
            </a:fld>
            <a:endParaRPr lang="en-US"/>
          </a:p>
        </p:txBody>
      </p:sp>
      <p:sp>
        <p:nvSpPr>
          <p:cNvPr id="28675" name="Rectangle 6"/>
          <p:cNvSpPr>
            <a:spLocks noChangeArrowheads="1"/>
          </p:cNvSpPr>
          <p:nvPr/>
        </p:nvSpPr>
        <p:spPr bwMode="auto">
          <a:xfrm>
            <a:off x="533400" y="1077913"/>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800" dirty="0">
                <a:solidFill>
                  <a:srgbClr val="002060"/>
                </a:solidFill>
                <a:latin typeface="Arial" charset="0"/>
                <a:cs typeface="Arial" charset="0"/>
              </a:rPr>
              <a:t>- </a:t>
            </a:r>
            <a:r>
              <a:rPr lang="en-US" altLang="en-US" sz="1800" dirty="0" err="1">
                <a:solidFill>
                  <a:srgbClr val="002060"/>
                </a:solidFill>
                <a:latin typeface="Arial" charset="0"/>
                <a:cs typeface="Arial" charset="0"/>
              </a:rPr>
              <a:t>Reefball</a:t>
            </a:r>
            <a:r>
              <a:rPr lang="en-US" altLang="en-US" sz="1800" dirty="0">
                <a:solidFill>
                  <a:srgbClr val="002060"/>
                </a:solidFill>
                <a:latin typeface="Arial" charset="0"/>
                <a:cs typeface="Arial" charset="0"/>
              </a:rPr>
              <a:t>?</a:t>
            </a: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191000"/>
            <a:ext cx="2514600" cy="17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7200" y="6346018"/>
            <a:ext cx="2133600" cy="365125"/>
          </a:xfrm>
        </p:spPr>
        <p:txBody>
          <a:bodyPr/>
          <a:lstStyle/>
          <a:p>
            <a:pPr>
              <a:defRPr/>
            </a:pPr>
            <a:fld id="{F7C030BD-EB87-45BD-B41D-87E2A089B397}" type="datetime1">
              <a:rPr lang="en-US" smtClean="0"/>
              <a:t>11/15/2018</a:t>
            </a:fld>
            <a:endParaRPr lang="en-US"/>
          </a:p>
        </p:txBody>
      </p:sp>
      <p:sp>
        <p:nvSpPr>
          <p:cNvPr id="4" name="Rectangle 3"/>
          <p:cNvSpPr/>
          <p:nvPr/>
        </p:nvSpPr>
        <p:spPr>
          <a:xfrm>
            <a:off x="1447800" y="6019800"/>
            <a:ext cx="7580571" cy="584775"/>
          </a:xfrm>
          <a:prstGeom prst="rect">
            <a:avLst/>
          </a:prstGeom>
        </p:spPr>
        <p:txBody>
          <a:bodyPr wrap="square">
            <a:spAutoFit/>
          </a:bodyPr>
          <a:lstStyle/>
          <a:p>
            <a:pPr lvl="0"/>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Thí</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nghiệm</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nuôi</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bãi</a:t>
            </a:r>
            <a:r>
              <a:rPr lang="en-US" sz="1600" b="1" dirty="0">
                <a:solidFill>
                  <a:srgbClr val="C00000"/>
                </a:solidFill>
                <a:latin typeface="Arial" pitchFamily="34" charset="0"/>
                <a:cs typeface="Arial" pitchFamily="34" charset="0"/>
              </a:rPr>
              <a:t>: do </a:t>
            </a:r>
            <a:r>
              <a:rPr lang="en-US" sz="1600" b="1" dirty="0" err="1">
                <a:solidFill>
                  <a:srgbClr val="C00000"/>
                </a:solidFill>
                <a:latin typeface="Arial" pitchFamily="34" charset="0"/>
                <a:cs typeface="Arial" pitchFamily="34" charset="0"/>
              </a:rPr>
              <a:t>bãi</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biển</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thấp</a:t>
            </a:r>
            <a:r>
              <a:rPr lang="en-US" sz="1600" b="1" dirty="0">
                <a:solidFill>
                  <a:srgbClr val="C00000"/>
                </a:solidFill>
                <a:latin typeface="Arial" pitchFamily="34" charset="0"/>
                <a:cs typeface="Arial" pitchFamily="34" charset="0"/>
              </a:rPr>
              <a:t> ở </a:t>
            </a:r>
            <a:r>
              <a:rPr lang="en-US" sz="1600" b="1" dirty="0" err="1">
                <a:solidFill>
                  <a:srgbClr val="C00000"/>
                </a:solidFill>
                <a:latin typeface="Arial" pitchFamily="34" charset="0"/>
                <a:cs typeface="Arial" pitchFamily="34" charset="0"/>
              </a:rPr>
              <a:t>ĐBSCL</a:t>
            </a:r>
            <a:r>
              <a:rPr lang="en-US" sz="1600" b="1" dirty="0">
                <a:solidFill>
                  <a:srgbClr val="C00000"/>
                </a:solidFill>
                <a:latin typeface="Arial" pitchFamily="34" charset="0"/>
                <a:cs typeface="Arial" pitchFamily="34" charset="0"/>
              </a:rPr>
              <a:t>, d=2.5 m, B=50-80 m </a:t>
            </a:r>
            <a:r>
              <a:rPr lang="en-US" sz="1600" b="1" dirty="0" err="1">
                <a:solidFill>
                  <a:srgbClr val="C00000"/>
                </a:solidFill>
                <a:latin typeface="Arial" pitchFamily="34" charset="0"/>
                <a:cs typeface="Arial" pitchFamily="34" charset="0"/>
              </a:rPr>
              <a:t>cách</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bờ</a:t>
            </a:r>
            <a:r>
              <a:rPr lang="en-US" sz="1600" b="1" dirty="0">
                <a:solidFill>
                  <a:srgbClr val="C00000"/>
                </a:solidFill>
                <a:latin typeface="Arial" pitchFamily="34" charset="0"/>
                <a:cs typeface="Arial" pitchFamily="34" charset="0"/>
              </a:rPr>
              <a:t>  500 m</a:t>
            </a:r>
          </a:p>
        </p:txBody>
      </p:sp>
      <p:sp>
        <p:nvSpPr>
          <p:cNvPr id="17" name="Rectangle 16"/>
          <p:cNvSpPr/>
          <p:nvPr/>
        </p:nvSpPr>
        <p:spPr>
          <a:xfrm>
            <a:off x="360621" y="3637934"/>
            <a:ext cx="4724400" cy="338554"/>
          </a:xfrm>
          <a:prstGeom prst="rect">
            <a:avLst/>
          </a:prstGeom>
        </p:spPr>
        <p:txBody>
          <a:bodyPr wrap="square">
            <a:spAutoFit/>
          </a:bodyPr>
          <a:lstStyle/>
          <a:p>
            <a:pPr lvl="0"/>
            <a:r>
              <a:rPr lang="en-US" sz="1600" b="1" dirty="0" err="1">
                <a:solidFill>
                  <a:srgbClr val="C00000"/>
                </a:solidFill>
                <a:latin typeface="Arial" pitchFamily="34" charset="0"/>
                <a:cs typeface="Arial" pitchFamily="34" charset="0"/>
              </a:rPr>
              <a:t>Đê</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phá</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sóng</a:t>
            </a:r>
            <a:r>
              <a:rPr lang="en-US" sz="1600" b="1" dirty="0">
                <a:solidFill>
                  <a:srgbClr val="C00000"/>
                </a:solidFill>
                <a:latin typeface="Arial" pitchFamily="34" charset="0"/>
                <a:cs typeface="Arial" pitchFamily="34" charset="0"/>
              </a:rPr>
              <a:t> </a:t>
            </a:r>
            <a:r>
              <a:rPr lang="en-US" sz="1600" b="1" dirty="0" err="1">
                <a:solidFill>
                  <a:srgbClr val="C00000"/>
                </a:solidFill>
                <a:latin typeface="Arial" pitchFamily="34" charset="0"/>
                <a:cs typeface="Arial" pitchFamily="34" charset="0"/>
              </a:rPr>
              <a:t>rỗng</a:t>
            </a:r>
            <a:endParaRPr lang="en-US" sz="1600" b="1" dirty="0">
              <a:solidFill>
                <a:srgbClr val="C0000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9" y="3505201"/>
            <a:ext cx="5233829" cy="249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567" y="1336060"/>
            <a:ext cx="6000750"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21" y="1624403"/>
            <a:ext cx="2435788" cy="188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Group 18">
            <a:extLst>
              <a:ext uri="{FF2B5EF4-FFF2-40B4-BE49-F238E27FC236}">
                <a16:creationId xmlns:a16="http://schemas.microsoft.com/office/drawing/2014/main" id="{3B5D7774-F422-41D0-A693-6928056350EB}"/>
              </a:ext>
            </a:extLst>
          </p:cNvPr>
          <p:cNvGraphicFramePr>
            <a:graphicFrameLocks noGrp="1"/>
          </p:cNvGraphicFramePr>
          <p:nvPr>
            <p:extLst>
              <p:ext uri="{D42A27DB-BD31-4B8C-83A1-F6EECF244321}">
                <p14:modId xmlns:p14="http://schemas.microsoft.com/office/powerpoint/2010/main" val="3046537987"/>
              </p:ext>
            </p:extLst>
          </p:nvPr>
        </p:nvGraphicFramePr>
        <p:xfrm>
          <a:off x="38100" y="13226"/>
          <a:ext cx="9067799" cy="883850"/>
        </p:xfrm>
        <a:graphic>
          <a:graphicData uri="http://schemas.openxmlformats.org/drawingml/2006/table">
            <a:tbl>
              <a:tblPr/>
              <a:tblGrid>
                <a:gridCol w="538588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45331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8348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DF9F4FD-AA61-4B37-864C-672DD433C333}" type="slidenum">
              <a:rPr lang="en-US" smtClean="0"/>
              <a:pPr>
                <a:defRPr/>
              </a:pPr>
              <a:t>57</a:t>
            </a:fld>
            <a:endParaRPr lang="en-US"/>
          </a:p>
        </p:txBody>
      </p:sp>
      <p:sp>
        <p:nvSpPr>
          <p:cNvPr id="3" name="Date Placeholder 2"/>
          <p:cNvSpPr>
            <a:spLocks noGrp="1"/>
          </p:cNvSpPr>
          <p:nvPr>
            <p:ph type="dt" sz="half" idx="10"/>
          </p:nvPr>
        </p:nvSpPr>
        <p:spPr/>
        <p:txBody>
          <a:bodyPr/>
          <a:lstStyle/>
          <a:p>
            <a:pPr>
              <a:defRPr/>
            </a:pPr>
            <a:fld id="{68BE8233-D42B-400B-A07F-EB1BF6877737}" type="datetime1">
              <a:rPr lang="en-US" smtClean="0"/>
              <a:t>11/15/2018</a:t>
            </a:fld>
            <a:endParaRPr lang="en-US"/>
          </a:p>
        </p:txBody>
      </p:sp>
      <p:sp>
        <p:nvSpPr>
          <p:cNvPr id="24" name="Title 6"/>
          <p:cNvSpPr txBox="1">
            <a:spLocks/>
          </p:cNvSpPr>
          <p:nvPr/>
        </p:nvSpPr>
        <p:spPr>
          <a:xfrm>
            <a:off x="-76200" y="1371600"/>
            <a:ext cx="9067800" cy="449948"/>
          </a:xfrm>
          <a:prstGeom prst="rect">
            <a:avLst/>
          </a:prstGeom>
        </p:spPr>
        <p:txBody>
          <a:bodyPr>
            <a:normAutofit lnSpcReduction="1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nl-NL" sz="2400" dirty="0"/>
              <a:t>Ví dụ từ Dự án dựa vào thiên nhiên ở Demak, Bắc Java, Indonesia</a:t>
            </a:r>
            <a:endParaRPr lang="en-GB" sz="2400" dirty="0"/>
          </a:p>
        </p:txBody>
      </p:sp>
      <p:pic>
        <p:nvPicPr>
          <p:cNvPr id="25" name="Picture 24"/>
          <p:cNvPicPr>
            <a:picLocks noChangeAspect="1"/>
          </p:cNvPicPr>
          <p:nvPr/>
        </p:nvPicPr>
        <p:blipFill rotWithShape="1">
          <a:blip r:embed="rId2"/>
          <a:srcRect t="14161"/>
          <a:stretch/>
        </p:blipFill>
        <p:spPr>
          <a:xfrm>
            <a:off x="1539886" y="1821548"/>
            <a:ext cx="7121513" cy="4769752"/>
          </a:xfrm>
          <a:prstGeom prst="rect">
            <a:avLst/>
          </a:prstGeom>
        </p:spPr>
      </p:pic>
      <p:cxnSp>
        <p:nvCxnSpPr>
          <p:cNvPr id="26" name="Straight Arrow Connector 25"/>
          <p:cNvCxnSpPr/>
          <p:nvPr/>
        </p:nvCxnSpPr>
        <p:spPr>
          <a:xfrm>
            <a:off x="76200" y="4114800"/>
            <a:ext cx="3124200"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3396079"/>
            <a:ext cx="1778000" cy="646331"/>
          </a:xfrm>
          <a:prstGeom prst="rect">
            <a:avLst/>
          </a:prstGeom>
          <a:noFill/>
        </p:spPr>
        <p:txBody>
          <a:bodyPr wrap="square" rtlCol="0">
            <a:spAutoFit/>
          </a:bodyPr>
          <a:lstStyle/>
          <a:p>
            <a:r>
              <a:rPr lang="nl-NL" dirty="0"/>
              <a:t>Khôi phục cheniers</a:t>
            </a:r>
            <a:endParaRPr lang="en-GB" dirty="0"/>
          </a:p>
        </p:txBody>
      </p:sp>
      <p:graphicFrame>
        <p:nvGraphicFramePr>
          <p:cNvPr id="12" name="Group 18">
            <a:extLst>
              <a:ext uri="{FF2B5EF4-FFF2-40B4-BE49-F238E27FC236}">
                <a16:creationId xmlns:a16="http://schemas.microsoft.com/office/drawing/2014/main" id="{069BCC5E-719D-43B7-AEBB-AF082F25CF36}"/>
              </a:ext>
            </a:extLst>
          </p:cNvPr>
          <p:cNvGraphicFramePr>
            <a:graphicFrameLocks noGrp="1"/>
          </p:cNvGraphicFramePr>
          <p:nvPr>
            <p:extLst>
              <p:ext uri="{D42A27DB-BD31-4B8C-83A1-F6EECF244321}">
                <p14:modId xmlns:p14="http://schemas.microsoft.com/office/powerpoint/2010/main" val="2867326376"/>
              </p:ext>
            </p:extLst>
          </p:nvPr>
        </p:nvGraphicFramePr>
        <p:xfrm>
          <a:off x="38100" y="13226"/>
          <a:ext cx="9067799" cy="883850"/>
        </p:xfrm>
        <a:graphic>
          <a:graphicData uri="http://schemas.openxmlformats.org/drawingml/2006/table">
            <a:tbl>
              <a:tblPr/>
              <a:tblGrid>
                <a:gridCol w="538588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45331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4.2.3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67263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905618A-05F4-41D1-9A90-4C65A0E1ABF6}" type="datetime1">
              <a:rPr lang="en-US" smtClean="0"/>
              <a:t>11/15/2018</a:t>
            </a:fld>
            <a:endParaRPr lang="en-US" dirty="0"/>
          </a:p>
        </p:txBody>
      </p:sp>
      <p:sp>
        <p:nvSpPr>
          <p:cNvPr id="3" name="Slide Number Placeholder 2"/>
          <p:cNvSpPr>
            <a:spLocks noGrp="1"/>
          </p:cNvSpPr>
          <p:nvPr>
            <p:ph type="sldNum" sz="quarter" idx="12"/>
          </p:nvPr>
        </p:nvSpPr>
        <p:spPr/>
        <p:txBody>
          <a:bodyPr/>
          <a:lstStyle/>
          <a:p>
            <a:pPr>
              <a:defRPr/>
            </a:pPr>
            <a:fld id="{58C0F4AB-FAD3-4209-A797-A0C301F3D052}" type="slidenum">
              <a:rPr lang="en-US" smtClean="0"/>
              <a:pPr>
                <a:defRPr/>
              </a:pPr>
              <a:t>58</a:t>
            </a:fld>
            <a:endParaRPr lang="en-US"/>
          </a:p>
        </p:txBody>
      </p:sp>
      <p:pic>
        <p:nvPicPr>
          <p:cNvPr id="8" name="Picture 7"/>
          <p:cNvPicPr>
            <a:picLocks noChangeAspect="1" noChangeArrowheads="1"/>
          </p:cNvPicPr>
          <p:nvPr/>
        </p:nvPicPr>
        <p:blipFill>
          <a:blip r:embed="rId2" cstate="print"/>
          <a:srcRect/>
          <a:stretch>
            <a:fillRect/>
          </a:stretch>
        </p:blipFill>
        <p:spPr bwMode="auto">
          <a:xfrm>
            <a:off x="3124200" y="0"/>
            <a:ext cx="2590800" cy="714703"/>
          </a:xfrm>
          <a:prstGeom prst="rect">
            <a:avLst/>
          </a:prstGeom>
          <a:noFill/>
          <a:ln w="9525">
            <a:noFill/>
            <a:miter lim="800000"/>
            <a:headEnd/>
            <a:tailEnd/>
          </a:ln>
        </p:spPr>
      </p:pic>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1600200" cy="990600"/>
          </a:xfrm>
          <a:prstGeom prst="rect">
            <a:avLst/>
          </a:prstGeom>
          <a:noFill/>
          <a:ln w="3175" cmpd="sng">
            <a:solidFill>
              <a:srgbClr val="4F81BD"/>
            </a:solidFill>
            <a:miter lim="800000"/>
            <a:headEnd/>
            <a:tailEnd/>
          </a:ln>
          <a:effectLst/>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14601"/>
            <a:ext cx="2743200" cy="3733800"/>
          </a:xfrm>
          <a:prstGeom prst="rect">
            <a:avLst/>
          </a:prstGeom>
          <a:noFill/>
          <a:ln>
            <a:noFill/>
          </a:ln>
        </p:spPr>
      </p:pic>
      <p:pic>
        <p:nvPicPr>
          <p:cNvPr id="21" name="Picture 2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514600"/>
            <a:ext cx="3276600" cy="2028825"/>
          </a:xfrm>
          <a:prstGeom prst="rect">
            <a:avLst/>
          </a:prstGeom>
          <a:noFill/>
          <a:ln>
            <a:noFill/>
          </a:ln>
        </p:spPr>
      </p:pic>
      <p:pic>
        <p:nvPicPr>
          <p:cNvPr id="61443" name="Picture 3"/>
          <p:cNvPicPr>
            <a:picLocks noChangeAspect="1" noChangeArrowheads="1"/>
          </p:cNvPicPr>
          <p:nvPr/>
        </p:nvPicPr>
        <p:blipFill>
          <a:blip r:embed="rId6" cstate="print"/>
          <a:srcRect/>
          <a:stretch>
            <a:fillRect/>
          </a:stretch>
        </p:blipFill>
        <p:spPr bwMode="auto">
          <a:xfrm>
            <a:off x="6172200" y="2590800"/>
            <a:ext cx="2819401" cy="1871383"/>
          </a:xfrm>
          <a:prstGeom prst="rect">
            <a:avLst/>
          </a:prstGeom>
          <a:noFill/>
          <a:ln w="9525">
            <a:noFill/>
            <a:miter lim="800000"/>
            <a:headEnd/>
            <a:tailEnd/>
          </a:ln>
          <a:effectLst/>
        </p:spPr>
      </p:pic>
      <p:pic>
        <p:nvPicPr>
          <p:cNvPr id="30" name="Picture 29"/>
          <p:cNvPicPr/>
          <p:nvPr/>
        </p:nvPicPr>
        <p:blipFill>
          <a:blip r:embed="rId7" cstate="print">
            <a:extLst>
              <a:ext uri="{28A0092B-C50C-407E-A947-70E740481C1C}">
                <a14:useLocalDpi xmlns:a14="http://schemas.microsoft.com/office/drawing/2010/main" val="0"/>
              </a:ext>
            </a:extLst>
          </a:blip>
          <a:srcRect l="53894" r="13036" b="47524"/>
          <a:stretch>
            <a:fillRect/>
          </a:stretch>
        </p:blipFill>
        <p:spPr bwMode="auto">
          <a:xfrm rot="16200000">
            <a:off x="2057400" y="838200"/>
            <a:ext cx="1447800" cy="1752600"/>
          </a:xfrm>
          <a:prstGeom prst="rect">
            <a:avLst/>
          </a:prstGeom>
          <a:noFill/>
        </p:spPr>
      </p:pic>
      <p:sp>
        <p:nvSpPr>
          <p:cNvPr id="15" name="Rectangle 14"/>
          <p:cNvSpPr/>
          <p:nvPr/>
        </p:nvSpPr>
        <p:spPr>
          <a:xfrm>
            <a:off x="76200" y="6248400"/>
            <a:ext cx="3048000" cy="253916"/>
          </a:xfrm>
          <a:prstGeom prst="rect">
            <a:avLst/>
          </a:prstGeom>
        </p:spPr>
        <p:txBody>
          <a:bodyPr wrap="square">
            <a:spAutoFit/>
          </a:bodyPr>
          <a:lstStyle/>
          <a:p>
            <a:pPr lvl="0"/>
            <a:r>
              <a:rPr lang="en-US" sz="1050" b="1" dirty="0" err="1">
                <a:solidFill>
                  <a:srgbClr val="C00000"/>
                </a:solidFill>
                <a:latin typeface="Arial" pitchFamily="34" charset="0"/>
                <a:cs typeface="Arial" pitchFamily="34" charset="0"/>
              </a:rPr>
              <a:t>Tháng</a:t>
            </a:r>
            <a:r>
              <a:rPr lang="en-US" sz="1050" b="1" dirty="0">
                <a:solidFill>
                  <a:srgbClr val="C00000"/>
                </a:solidFill>
                <a:latin typeface="Arial" pitchFamily="34" charset="0"/>
                <a:cs typeface="Arial" pitchFamily="34" charset="0"/>
              </a:rPr>
              <a:t> 1/2014 ; </a:t>
            </a:r>
            <a:r>
              <a:rPr lang="en-US" sz="1050" b="1" dirty="0" err="1">
                <a:solidFill>
                  <a:srgbClr val="C00000"/>
                </a:solidFill>
                <a:latin typeface="Arial" pitchFamily="34" charset="0"/>
                <a:cs typeface="Arial" pitchFamily="34" charset="0"/>
              </a:rPr>
              <a:t>Lg</a:t>
            </a:r>
            <a:r>
              <a:rPr lang="en-US" sz="1050" b="1" dirty="0">
                <a:solidFill>
                  <a:srgbClr val="C00000"/>
                </a:solidFill>
                <a:latin typeface="Arial" pitchFamily="34" charset="0"/>
                <a:cs typeface="Arial" pitchFamily="34" charset="0"/>
              </a:rPr>
              <a:t>=30 (b),/50 (c), 70 (d)</a:t>
            </a:r>
          </a:p>
        </p:txBody>
      </p:sp>
      <p:sp>
        <p:nvSpPr>
          <p:cNvPr id="17" name="Rectangle 16"/>
          <p:cNvSpPr/>
          <p:nvPr/>
        </p:nvSpPr>
        <p:spPr>
          <a:xfrm>
            <a:off x="3124200" y="4495800"/>
            <a:ext cx="3886200" cy="261610"/>
          </a:xfrm>
          <a:prstGeom prst="rect">
            <a:avLst/>
          </a:prstGeom>
        </p:spPr>
        <p:txBody>
          <a:bodyPr wrap="square">
            <a:spAutoFit/>
          </a:bodyPr>
          <a:lstStyle/>
          <a:p>
            <a:pPr lvl="0"/>
            <a:r>
              <a:rPr lang="en-US" sz="1050" b="1" dirty="0">
                <a:solidFill>
                  <a:srgbClr val="C00000"/>
                </a:solidFill>
                <a:latin typeface="Arial" pitchFamily="34" charset="0"/>
                <a:cs typeface="Arial" pitchFamily="34" charset="0"/>
              </a:rPr>
              <a:t>1/2014 ; </a:t>
            </a:r>
            <a:r>
              <a:rPr lang="en-US" sz="1050" b="1" dirty="0" err="1">
                <a:solidFill>
                  <a:srgbClr val="C00000"/>
                </a:solidFill>
                <a:latin typeface="Arial" pitchFamily="34" charset="0"/>
                <a:cs typeface="Arial" pitchFamily="34" charset="0"/>
              </a:rPr>
              <a:t>Hiện</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trạng</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và</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Lg</a:t>
            </a:r>
            <a:r>
              <a:rPr lang="en-US" sz="1050" b="1" dirty="0">
                <a:solidFill>
                  <a:srgbClr val="C00000"/>
                </a:solidFill>
                <a:latin typeface="Arial" pitchFamily="34" charset="0"/>
                <a:cs typeface="Arial" pitchFamily="34" charset="0"/>
              </a:rPr>
              <a:t>=50 m</a:t>
            </a:r>
          </a:p>
        </p:txBody>
      </p:sp>
      <p:sp>
        <p:nvSpPr>
          <p:cNvPr id="18" name="Rectangle 17"/>
          <p:cNvSpPr/>
          <p:nvPr/>
        </p:nvSpPr>
        <p:spPr>
          <a:xfrm>
            <a:off x="5791200" y="4495800"/>
            <a:ext cx="3886200" cy="261610"/>
          </a:xfrm>
          <a:prstGeom prst="rect">
            <a:avLst/>
          </a:prstGeom>
        </p:spPr>
        <p:txBody>
          <a:bodyPr wrap="square">
            <a:spAutoFit/>
          </a:bodyPr>
          <a:lstStyle/>
          <a:p>
            <a:pPr lvl="0"/>
            <a:r>
              <a:rPr lang="en-US" sz="1050" b="1" dirty="0" err="1">
                <a:solidFill>
                  <a:srgbClr val="C00000"/>
                </a:solidFill>
                <a:latin typeface="Arial" pitchFamily="34" charset="0"/>
                <a:cs typeface="Arial" pitchFamily="34" charset="0"/>
              </a:rPr>
              <a:t>Biến</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đổi</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tại</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các</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mặt</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cắt</a:t>
            </a:r>
            <a:r>
              <a:rPr lang="en-US" sz="1050" b="1" dirty="0">
                <a:solidFill>
                  <a:srgbClr val="C00000"/>
                </a:solidFill>
                <a:latin typeface="Arial" pitchFamily="34" charset="0"/>
                <a:cs typeface="Arial" pitchFamily="34" charset="0"/>
              </a:rPr>
              <a:t> </a:t>
            </a:r>
            <a:r>
              <a:rPr lang="en-US" sz="1050" b="1" dirty="0" err="1">
                <a:solidFill>
                  <a:srgbClr val="C00000"/>
                </a:solidFill>
                <a:latin typeface="Arial" pitchFamily="34" charset="0"/>
                <a:cs typeface="Arial" pitchFamily="34" charset="0"/>
              </a:rPr>
              <a:t>sau</a:t>
            </a:r>
            <a:r>
              <a:rPr lang="en-US" sz="1050" b="1" dirty="0">
                <a:solidFill>
                  <a:srgbClr val="C00000"/>
                </a:solidFill>
                <a:latin typeface="Arial" pitchFamily="34" charset="0"/>
                <a:cs typeface="Arial" pitchFamily="34" charset="0"/>
              </a:rPr>
              <a:t> 1/2014 </a:t>
            </a:r>
            <a:r>
              <a:rPr lang="en-US" sz="1050" b="1" dirty="0" err="1">
                <a:solidFill>
                  <a:srgbClr val="C00000"/>
                </a:solidFill>
                <a:latin typeface="Arial" pitchFamily="34" charset="0"/>
                <a:cs typeface="Arial" pitchFamily="34" charset="0"/>
              </a:rPr>
              <a:t>Lg</a:t>
            </a:r>
            <a:r>
              <a:rPr lang="en-US" sz="1050" b="1" dirty="0">
                <a:solidFill>
                  <a:srgbClr val="C00000"/>
                </a:solidFill>
                <a:latin typeface="Arial" pitchFamily="34" charset="0"/>
                <a:cs typeface="Arial" pitchFamily="34" charset="0"/>
              </a:rPr>
              <a:t>=30,50,70; </a:t>
            </a:r>
          </a:p>
        </p:txBody>
      </p:sp>
      <p:pic>
        <p:nvPicPr>
          <p:cNvPr id="19" name="Picture 1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2286000"/>
            <a:ext cx="1752600" cy="1066800"/>
          </a:xfrm>
          <a:prstGeom prst="rect">
            <a:avLst/>
          </a:prstGeom>
          <a:noFill/>
          <a:ln>
            <a:noFill/>
          </a:ln>
        </p:spPr>
      </p:pic>
      <p:graphicFrame>
        <p:nvGraphicFramePr>
          <p:cNvPr id="20" name="Group 18">
            <a:extLst>
              <a:ext uri="{FF2B5EF4-FFF2-40B4-BE49-F238E27FC236}">
                <a16:creationId xmlns:a16="http://schemas.microsoft.com/office/drawing/2014/main" id="{3DD0977D-2D04-4D67-9225-8A536CB0E434}"/>
              </a:ext>
            </a:extLst>
          </p:cNvPr>
          <p:cNvGraphicFramePr>
            <a:graphicFrameLocks noGrp="1"/>
          </p:cNvGraphicFramePr>
          <p:nvPr>
            <p:extLst>
              <p:ext uri="{D42A27DB-BD31-4B8C-83A1-F6EECF244321}">
                <p14:modId xmlns:p14="http://schemas.microsoft.com/office/powerpoint/2010/main" val="51756595"/>
              </p:ext>
            </p:extLst>
          </p:nvPr>
        </p:nvGraphicFramePr>
        <p:xfrm>
          <a:off x="51881" y="655636"/>
          <a:ext cx="9067800" cy="700882"/>
        </p:xfrm>
        <a:graphic>
          <a:graphicData uri="http://schemas.openxmlformats.org/drawingml/2006/table">
            <a:tbl>
              <a:tblPr/>
              <a:tblGrid>
                <a:gridCol w="5663119">
                  <a:extLst>
                    <a:ext uri="{9D8B030D-6E8A-4147-A177-3AD203B41FA5}">
                      <a16:colId xmlns:a16="http://schemas.microsoft.com/office/drawing/2014/main" val="20000"/>
                    </a:ext>
                  </a:extLst>
                </a:gridCol>
                <a:gridCol w="3404681">
                  <a:extLst>
                    <a:ext uri="{9D8B030D-6E8A-4147-A177-3AD203B41FA5}">
                      <a16:colId xmlns:a16="http://schemas.microsoft.com/office/drawing/2014/main" val="20001"/>
                    </a:ext>
                  </a:extLst>
                </a:gridCol>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4.3.3 </a:t>
                      </a:r>
                      <a:r>
                        <a:rPr lang="en-US" sz="2000" b="1" dirty="0" err="1">
                          <a:solidFill>
                            <a:schemeClr val="tx1"/>
                          </a:solidFill>
                          <a:latin typeface="Arial" pitchFamily="34" charset="0"/>
                          <a:cs typeface="Arial" pitchFamily="34" charset="0"/>
                        </a:rPr>
                        <a:t>giải</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pháp</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bảo</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vệ</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bờ</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biển</a:t>
                      </a:r>
                      <a:r>
                        <a:rPr lang="en-US" sz="2000" b="1" dirty="0">
                          <a:solidFill>
                            <a:schemeClr val="tx1"/>
                          </a:solidFill>
                          <a:latin typeface="Arial" pitchFamily="34" charset="0"/>
                          <a:cs typeface="Arial" pitchFamily="34" charset="0"/>
                        </a:rPr>
                        <a:t> ở GC-PT</a:t>
                      </a:r>
                      <a:endParaRPr lang="en-US" altLang="en-US" sz="2000" b="1" dirty="0">
                        <a:solidFill>
                          <a:schemeClr val="tx1"/>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3333FF"/>
                          </a:solidFill>
                          <a:latin typeface="Arial" pitchFamily="34" charset="0"/>
                          <a:cs typeface="Arial" pitchFamily="34" charset="0"/>
                        </a:rPr>
                        <a:t>4.3.3.1 </a:t>
                      </a:r>
                      <a:r>
                        <a:rPr kumimoji="0" lang="en-US" sz="2000" b="1" i="0" u="none" strike="noStrike" cap="none" normalizeH="0" baseline="0" dirty="0" err="1">
                          <a:ln>
                            <a:noFill/>
                          </a:ln>
                          <a:solidFill>
                            <a:srgbClr val="C00000"/>
                          </a:solidFill>
                          <a:effectLst/>
                          <a:latin typeface="Arial" pitchFamily="34" charset="0"/>
                          <a:cs typeface="Arial" pitchFamily="34" charset="0"/>
                        </a:rPr>
                        <a:t>Gò</a:t>
                      </a:r>
                      <a:r>
                        <a:rPr kumimoji="0" lang="en-US" sz="2000" b="1" i="0" u="none" strike="noStrike" cap="none" normalizeH="0" baseline="0" dirty="0">
                          <a:ln>
                            <a:noFill/>
                          </a:ln>
                          <a:solidFill>
                            <a:srgbClr val="C00000"/>
                          </a:solidFill>
                          <a:effectLst/>
                          <a:latin typeface="Arial" pitchFamily="34" charset="0"/>
                          <a:cs typeface="Arial" pitchFamily="34" charset="0"/>
                        </a:rPr>
                        <a:t> </a:t>
                      </a:r>
                      <a:r>
                        <a:rPr kumimoji="0" lang="en-US" sz="2000" b="1" i="0" u="none" strike="noStrike" cap="none" normalizeH="0" baseline="0" dirty="0" err="1">
                          <a:ln>
                            <a:noFill/>
                          </a:ln>
                          <a:solidFill>
                            <a:srgbClr val="C00000"/>
                          </a:solidFill>
                          <a:effectLst/>
                          <a:latin typeface="Arial" pitchFamily="34" charset="0"/>
                          <a:cs typeface="Arial" pitchFamily="34" charset="0"/>
                        </a:rPr>
                        <a:t>Công</a:t>
                      </a:r>
                      <a:endParaRPr kumimoji="0" lang="en-US" sz="2000" b="1" i="0" u="none" strike="noStrike" cap="none" normalizeH="0" baseline="0" dirty="0">
                        <a:ln>
                          <a:noFill/>
                        </a:ln>
                        <a:solidFill>
                          <a:srgbClr val="C00000"/>
                        </a:solidFill>
                        <a:effectLst/>
                        <a:latin typeface="Arial" pitchFamily="34" charset="0"/>
                        <a:cs typeface="Arial" pitchFamily="34" charset="0"/>
                      </a:endParaRPr>
                    </a:p>
                  </a:txBody>
                  <a:tcPr marT="45641" marB="45641"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err="1">
                          <a:ln>
                            <a:noFill/>
                          </a:ln>
                          <a:solidFill>
                            <a:srgbClr val="C00000"/>
                          </a:solidFill>
                          <a:effectLst/>
                          <a:latin typeface="Arial" pitchFamily="34" charset="0"/>
                          <a:cs typeface="Arial" pitchFamily="34" charset="0"/>
                        </a:rPr>
                        <a:t>Tác</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động</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của</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công</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trình</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tới</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hình</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thái</a:t>
                      </a:r>
                      <a:r>
                        <a:rPr kumimoji="0" lang="en-US" sz="1400" b="1" i="0" u="none" strike="noStrike" cap="none" normalizeH="0" baseline="0" dirty="0">
                          <a:ln>
                            <a:noFill/>
                          </a:ln>
                          <a:solidFill>
                            <a:srgbClr val="C00000"/>
                          </a:solidFill>
                          <a:effectLst/>
                          <a:latin typeface="Arial" pitchFamily="34" charset="0"/>
                          <a:cs typeface="Arial" pitchFamily="34" charset="0"/>
                        </a:rPr>
                        <a:t> (</a:t>
                      </a:r>
                      <a:r>
                        <a:rPr kumimoji="0" lang="en-US" sz="1400" b="1" i="0" u="none" strike="noStrike" cap="none" normalizeH="0" baseline="0" dirty="0" err="1">
                          <a:ln>
                            <a:noFill/>
                          </a:ln>
                          <a:solidFill>
                            <a:srgbClr val="C00000"/>
                          </a:solidFill>
                          <a:effectLst/>
                          <a:latin typeface="Arial" pitchFamily="34" charset="0"/>
                          <a:cs typeface="Arial" pitchFamily="34" charset="0"/>
                        </a:rPr>
                        <a:t>xói</a:t>
                      </a:r>
                      <a:r>
                        <a:rPr kumimoji="0" lang="en-US" sz="1400" b="1" i="0" u="none" strike="noStrike" cap="none" normalizeH="0" baseline="0" dirty="0">
                          <a:ln>
                            <a:noFill/>
                          </a:ln>
                          <a:solidFill>
                            <a:srgbClr val="C00000"/>
                          </a:solidFill>
                          <a:effectLst/>
                          <a:latin typeface="Arial" pitchFamily="34" charset="0"/>
                          <a:cs typeface="Arial" pitchFamily="34" charset="0"/>
                        </a:rPr>
                        <a:t>/</a:t>
                      </a:r>
                      <a:r>
                        <a:rPr kumimoji="0" lang="en-US" sz="1400" b="1" i="0" u="none" strike="noStrike" cap="none" normalizeH="0" baseline="0" dirty="0" err="1">
                          <a:ln>
                            <a:noFill/>
                          </a:ln>
                          <a:solidFill>
                            <a:srgbClr val="C00000"/>
                          </a:solidFill>
                          <a:effectLst/>
                          <a:latin typeface="Arial" pitchFamily="34" charset="0"/>
                          <a:cs typeface="Arial" pitchFamily="34" charset="0"/>
                        </a:rPr>
                        <a:t>bồi</a:t>
                      </a:r>
                      <a:r>
                        <a:rPr kumimoji="0" lang="en-US" sz="1400" b="1" i="0" u="none" strike="noStrike" cap="none" normalizeH="0" baseline="0" dirty="0">
                          <a:ln>
                            <a:noFill/>
                          </a:ln>
                          <a:solidFill>
                            <a:srgbClr val="C00000"/>
                          </a:solidFill>
                          <a:effectLst/>
                          <a:latin typeface="Arial" pitchFamily="34" charset="0"/>
                          <a:cs typeface="Arial" pitchFamily="34" charset="0"/>
                        </a:rPr>
                        <a:t>)</a:t>
                      </a:r>
                      <a:endParaRPr kumimoji="0" lang="en-US" sz="1600" b="1" i="0" u="none" strike="noStrike" cap="none" normalizeH="0" baseline="0" dirty="0">
                        <a:ln>
                          <a:noFill/>
                        </a:ln>
                        <a:solidFill>
                          <a:srgbClr val="C00000"/>
                        </a:solidFill>
                        <a:effectLst/>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E8E92F69-8256-43B1-9084-FA6F3EFDD161}"/>
              </a:ext>
            </a:extLst>
          </p:cNvPr>
          <p:cNvSpPr/>
          <p:nvPr/>
        </p:nvSpPr>
        <p:spPr>
          <a:xfrm>
            <a:off x="3886200" y="1378803"/>
            <a:ext cx="5257800" cy="830997"/>
          </a:xfrm>
          <a:prstGeom prst="rect">
            <a:avLst/>
          </a:prstGeom>
        </p:spPr>
        <p:txBody>
          <a:bodyPr wrap="square">
            <a:spAutoFit/>
          </a:bodyPr>
          <a:lstStyle/>
          <a:p>
            <a:pPr lvl="0"/>
            <a:r>
              <a:rPr lang="en-US" sz="1200" b="1" dirty="0" err="1">
                <a:solidFill>
                  <a:srgbClr val="C00000"/>
                </a:solidFill>
                <a:latin typeface="Arial" pitchFamily="34" charset="0"/>
                <a:cs typeface="Arial" pitchFamily="34" charset="0"/>
              </a:rPr>
              <a:t>Kịch</a:t>
            </a:r>
            <a:r>
              <a:rPr lang="en-US" sz="1200" b="1" dirty="0">
                <a:solidFill>
                  <a:srgbClr val="C00000"/>
                </a:solidFill>
                <a:latin typeface="Arial" pitchFamily="34" charset="0"/>
                <a:cs typeface="Arial" pitchFamily="34" charset="0"/>
              </a:rPr>
              <a:t> </a:t>
            </a:r>
            <a:r>
              <a:rPr lang="en-US" sz="1200" b="1" dirty="0" err="1">
                <a:solidFill>
                  <a:srgbClr val="C00000"/>
                </a:solidFill>
                <a:latin typeface="Arial" pitchFamily="34" charset="0"/>
                <a:cs typeface="Arial" pitchFamily="34" charset="0"/>
              </a:rPr>
              <a:t>bản</a:t>
            </a:r>
            <a:r>
              <a:rPr lang="en-US" sz="1200" b="1" dirty="0">
                <a:solidFill>
                  <a:srgbClr val="C00000"/>
                </a:solidFill>
                <a:latin typeface="Arial" pitchFamily="34" charset="0"/>
                <a:cs typeface="Arial" pitchFamily="34" charset="0"/>
              </a:rPr>
              <a:t> </a:t>
            </a:r>
            <a:r>
              <a:rPr lang="en-US" sz="1200" b="1" dirty="0" err="1">
                <a:solidFill>
                  <a:srgbClr val="C00000"/>
                </a:solidFill>
                <a:latin typeface="Arial" pitchFamily="34" charset="0"/>
                <a:cs typeface="Arial" pitchFamily="34" charset="0"/>
              </a:rPr>
              <a:t>đê</a:t>
            </a:r>
            <a:r>
              <a:rPr lang="en-US" sz="1200" b="1" dirty="0">
                <a:solidFill>
                  <a:srgbClr val="C00000"/>
                </a:solidFill>
                <a:latin typeface="Arial" pitchFamily="34" charset="0"/>
                <a:cs typeface="Arial" pitchFamily="34" charset="0"/>
              </a:rPr>
              <a:t> </a:t>
            </a:r>
            <a:r>
              <a:rPr lang="en-US" sz="1200" b="1" dirty="0" err="1">
                <a:solidFill>
                  <a:srgbClr val="C00000"/>
                </a:solidFill>
                <a:latin typeface="Arial" pitchFamily="34" charset="0"/>
                <a:cs typeface="Arial" pitchFamily="34" charset="0"/>
              </a:rPr>
              <a:t>phá</a:t>
            </a:r>
            <a:r>
              <a:rPr lang="en-US" sz="1200" b="1" dirty="0">
                <a:solidFill>
                  <a:srgbClr val="C00000"/>
                </a:solidFill>
                <a:latin typeface="Arial" pitchFamily="34" charset="0"/>
                <a:cs typeface="Arial" pitchFamily="34" charset="0"/>
              </a:rPr>
              <a:t> </a:t>
            </a:r>
            <a:r>
              <a:rPr lang="en-US" sz="1200" b="1" dirty="0" err="1">
                <a:solidFill>
                  <a:srgbClr val="C00000"/>
                </a:solidFill>
                <a:latin typeface="Arial" pitchFamily="34" charset="0"/>
                <a:cs typeface="Arial" pitchFamily="34" charset="0"/>
              </a:rPr>
              <a:t>sóng</a:t>
            </a:r>
            <a:r>
              <a:rPr lang="en-US" sz="1200" b="1" dirty="0">
                <a:solidFill>
                  <a:srgbClr val="C00000"/>
                </a:solidFill>
                <a:latin typeface="Arial" pitchFamily="34" charset="0"/>
                <a:cs typeface="Arial" pitchFamily="34" charset="0"/>
              </a:rPr>
              <a:t>: </a:t>
            </a:r>
            <a:r>
              <a:rPr lang="en-US" sz="1200" dirty="0">
                <a:solidFill>
                  <a:srgbClr val="3333FF"/>
                </a:solidFill>
                <a:latin typeface="Arial" pitchFamily="34" charset="0"/>
                <a:cs typeface="Arial" pitchFamily="34" charset="0"/>
              </a:rPr>
              <a:t>L= 600m; Y=300m; </a:t>
            </a:r>
            <a:r>
              <a:rPr lang="en-US" sz="1200" dirty="0" err="1">
                <a:solidFill>
                  <a:srgbClr val="3333FF"/>
                </a:solidFill>
                <a:latin typeface="Arial" pitchFamily="34" charset="0"/>
                <a:cs typeface="Arial" pitchFamily="34" charset="0"/>
              </a:rPr>
              <a:t>Lg</a:t>
            </a:r>
            <a:r>
              <a:rPr lang="en-US" sz="1200" dirty="0">
                <a:solidFill>
                  <a:srgbClr val="3333FF"/>
                </a:solidFill>
                <a:latin typeface="Arial" pitchFamily="34" charset="0"/>
                <a:cs typeface="Arial" pitchFamily="34" charset="0"/>
              </a:rPr>
              <a:t> = 30, 50, </a:t>
            </a:r>
            <a:r>
              <a:rPr lang="en-US" sz="1200" b="1" dirty="0">
                <a:solidFill>
                  <a:srgbClr val="3333FF"/>
                </a:solidFill>
                <a:latin typeface="Arial" pitchFamily="34" charset="0"/>
                <a:cs typeface="Arial" pitchFamily="34" charset="0"/>
              </a:rPr>
              <a:t>70 m</a:t>
            </a:r>
            <a:r>
              <a:rPr lang="en-US" sz="1200" dirty="0">
                <a:solidFill>
                  <a:srgbClr val="3333FF"/>
                </a:solidFill>
                <a:latin typeface="Arial" pitchFamily="34" charset="0"/>
                <a:cs typeface="Arial" pitchFamily="34" charset="0"/>
              </a:rPr>
              <a:t>; </a:t>
            </a:r>
            <a:r>
              <a:rPr lang="en-US" sz="1200" dirty="0" err="1">
                <a:solidFill>
                  <a:srgbClr val="3333FF"/>
                </a:solidFill>
                <a:latin typeface="Arial" pitchFamily="34" charset="0"/>
                <a:cs typeface="Arial" pitchFamily="34" charset="0"/>
              </a:rPr>
              <a:t>Đỉnh</a:t>
            </a:r>
            <a:r>
              <a:rPr lang="en-US" sz="1200" dirty="0">
                <a:solidFill>
                  <a:srgbClr val="3333FF"/>
                </a:solidFill>
                <a:latin typeface="Arial" pitchFamily="34" charset="0"/>
                <a:cs typeface="Arial" pitchFamily="34" charset="0"/>
              </a:rPr>
              <a:t>: 2.2</a:t>
            </a:r>
          </a:p>
          <a:p>
            <a:pPr lvl="0"/>
            <a:r>
              <a:rPr lang="en-US" sz="1200" b="1" dirty="0" err="1">
                <a:solidFill>
                  <a:srgbClr val="008000"/>
                </a:solidFill>
                <a:latin typeface="Arial" pitchFamily="34" charset="0"/>
                <a:cs typeface="Arial" pitchFamily="34" charset="0"/>
              </a:rPr>
              <a:t>Kịch</a:t>
            </a:r>
            <a:r>
              <a:rPr lang="en-US" sz="1200" b="1" dirty="0">
                <a:solidFill>
                  <a:srgbClr val="008000"/>
                </a:solidFill>
                <a:latin typeface="Arial" pitchFamily="34" charset="0"/>
                <a:cs typeface="Arial" pitchFamily="34" charset="0"/>
              </a:rPr>
              <a:t> </a:t>
            </a:r>
            <a:r>
              <a:rPr lang="en-US" sz="1200" b="1" dirty="0" err="1">
                <a:solidFill>
                  <a:srgbClr val="008000"/>
                </a:solidFill>
                <a:latin typeface="Arial" pitchFamily="34" charset="0"/>
                <a:cs typeface="Arial" pitchFamily="34" charset="0"/>
              </a:rPr>
              <a:t>bản</a:t>
            </a:r>
            <a:r>
              <a:rPr lang="en-US" sz="1200" b="1" dirty="0">
                <a:solidFill>
                  <a:srgbClr val="008000"/>
                </a:solidFill>
                <a:latin typeface="Arial" pitchFamily="34" charset="0"/>
                <a:cs typeface="Arial" pitchFamily="34" charset="0"/>
              </a:rPr>
              <a:t> sandbar:      </a:t>
            </a:r>
            <a:r>
              <a:rPr lang="en-US" sz="1200" dirty="0">
                <a:solidFill>
                  <a:srgbClr val="008000"/>
                </a:solidFill>
                <a:latin typeface="Arial" pitchFamily="34" charset="0"/>
                <a:cs typeface="Arial" pitchFamily="34" charset="0"/>
              </a:rPr>
              <a:t>L= 1000 m; Y=500m; </a:t>
            </a:r>
            <a:r>
              <a:rPr lang="en-US" sz="1200" dirty="0" err="1">
                <a:solidFill>
                  <a:srgbClr val="008000"/>
                </a:solidFill>
                <a:latin typeface="Arial" pitchFamily="34" charset="0"/>
                <a:cs typeface="Arial" pitchFamily="34" charset="0"/>
              </a:rPr>
              <a:t>Lg</a:t>
            </a:r>
            <a:r>
              <a:rPr lang="en-US" sz="1200" dirty="0">
                <a:solidFill>
                  <a:srgbClr val="008000"/>
                </a:solidFill>
                <a:latin typeface="Arial" pitchFamily="34" charset="0"/>
                <a:cs typeface="Arial" pitchFamily="34" charset="0"/>
              </a:rPr>
              <a:t>=200m; B=50,</a:t>
            </a:r>
            <a:r>
              <a:rPr lang="en-US" sz="1200" b="1" dirty="0">
                <a:solidFill>
                  <a:srgbClr val="008000"/>
                </a:solidFill>
                <a:latin typeface="Arial" pitchFamily="34" charset="0"/>
                <a:cs typeface="Arial" pitchFamily="34" charset="0"/>
              </a:rPr>
              <a:t>70m;                 			      </a:t>
            </a:r>
            <a:r>
              <a:rPr lang="en-US" sz="1200" dirty="0">
                <a:solidFill>
                  <a:srgbClr val="008000"/>
                </a:solidFill>
                <a:latin typeface="Arial" pitchFamily="34" charset="0"/>
                <a:cs typeface="Arial" pitchFamily="34" charset="0"/>
              </a:rPr>
              <a:t>Cao </a:t>
            </a:r>
            <a:r>
              <a:rPr lang="en-US" sz="1200" dirty="0" err="1">
                <a:solidFill>
                  <a:srgbClr val="008000"/>
                </a:solidFill>
                <a:latin typeface="Arial" pitchFamily="34" charset="0"/>
                <a:cs typeface="Arial" pitchFamily="34" charset="0"/>
              </a:rPr>
              <a:t>trình</a:t>
            </a:r>
            <a:r>
              <a:rPr lang="en-US" sz="1200" dirty="0">
                <a:solidFill>
                  <a:srgbClr val="008000"/>
                </a:solidFill>
                <a:latin typeface="Arial" pitchFamily="34" charset="0"/>
                <a:cs typeface="Arial" pitchFamily="34" charset="0"/>
              </a:rPr>
              <a:t> </a:t>
            </a:r>
            <a:r>
              <a:rPr lang="en-US" sz="1200" dirty="0" err="1">
                <a:solidFill>
                  <a:srgbClr val="008000"/>
                </a:solidFill>
                <a:latin typeface="Arial" pitchFamily="34" charset="0"/>
                <a:cs typeface="Arial" pitchFamily="34" charset="0"/>
              </a:rPr>
              <a:t>đỉnh</a:t>
            </a:r>
            <a:r>
              <a:rPr lang="en-US" sz="1200" dirty="0">
                <a:solidFill>
                  <a:srgbClr val="008000"/>
                </a:solidFill>
                <a:latin typeface="Arial" pitchFamily="34" charset="0"/>
                <a:cs typeface="Arial" pitchFamily="34" charset="0"/>
              </a:rPr>
              <a:t>: -2.4 m; </a:t>
            </a:r>
            <a:r>
              <a:rPr lang="en-US" sz="1200" b="1" dirty="0">
                <a:solidFill>
                  <a:srgbClr val="008000"/>
                </a:solidFill>
                <a:latin typeface="Arial" pitchFamily="34" charset="0"/>
                <a:cs typeface="Arial" pitchFamily="34" charset="0"/>
              </a:rPr>
              <a:t>0.00 m</a:t>
            </a:r>
          </a:p>
          <a:p>
            <a:pPr lvl="0"/>
            <a:endParaRPr lang="en-US" sz="1200" b="1" dirty="0">
              <a:solidFill>
                <a:srgbClr val="C00000"/>
              </a:solidFill>
              <a:latin typeface="Arial" pitchFamily="34" charset="0"/>
              <a:cs typeface="Arial" pitchFamily="34" charset="0"/>
            </a:endParaRPr>
          </a:p>
        </p:txBody>
      </p:sp>
      <p:pic>
        <p:nvPicPr>
          <p:cNvPr id="28674" name="Picture 2"/>
          <p:cNvPicPr>
            <a:picLocks noChangeAspect="1" noChangeArrowheads="1"/>
          </p:cNvPicPr>
          <p:nvPr/>
        </p:nvPicPr>
        <p:blipFill>
          <a:blip r:embed="rId9" cstate="print"/>
          <a:srcRect/>
          <a:stretch>
            <a:fillRect/>
          </a:stretch>
        </p:blipFill>
        <p:spPr bwMode="auto">
          <a:xfrm>
            <a:off x="3109911" y="4841841"/>
            <a:ext cx="5881689" cy="1787559"/>
          </a:xfrm>
          <a:prstGeom prst="rect">
            <a:avLst/>
          </a:prstGeom>
          <a:noFill/>
          <a:ln w="9525">
            <a:noFill/>
            <a:miter lim="800000"/>
            <a:headEnd/>
            <a:tailEnd/>
          </a:ln>
        </p:spPr>
      </p:pic>
    </p:spTree>
    <p:extLst>
      <p:ext uri="{BB962C8B-B14F-4D97-AF65-F5344CB8AC3E}">
        <p14:creationId xmlns:p14="http://schemas.microsoft.com/office/powerpoint/2010/main" val="482120049"/>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9909D5-AF02-4D40-BFD2-583C29CE1C4F}"/>
              </a:ext>
            </a:extLst>
          </p:cNvPr>
          <p:cNvPicPr>
            <a:picLocks noChangeAspect="1"/>
          </p:cNvPicPr>
          <p:nvPr/>
        </p:nvPicPr>
        <p:blipFill rotWithShape="1">
          <a:blip r:embed="rId2"/>
          <a:srcRect l="20574" t="8540" r="30914" b="18749"/>
          <a:stretch/>
        </p:blipFill>
        <p:spPr>
          <a:xfrm>
            <a:off x="224682" y="817204"/>
            <a:ext cx="2996748" cy="2526600"/>
          </a:xfrm>
          <a:prstGeom prst="rect">
            <a:avLst/>
          </a:prstGeom>
        </p:spPr>
      </p:pic>
      <p:sp>
        <p:nvSpPr>
          <p:cNvPr id="4" name="Date Placeholder 3">
            <a:extLst>
              <a:ext uri="{FF2B5EF4-FFF2-40B4-BE49-F238E27FC236}">
                <a16:creationId xmlns:a16="http://schemas.microsoft.com/office/drawing/2014/main" id="{6BC1B7F3-B97F-403F-9CA8-1255DCCCC5D0}"/>
              </a:ext>
            </a:extLst>
          </p:cNvPr>
          <p:cNvSpPr>
            <a:spLocks noGrp="1"/>
          </p:cNvSpPr>
          <p:nvPr>
            <p:ph type="dt" sz="half" idx="10"/>
          </p:nvPr>
        </p:nvSpPr>
        <p:spPr>
          <a:xfrm>
            <a:off x="381000" y="6356350"/>
            <a:ext cx="2133600" cy="365125"/>
          </a:xfrm>
        </p:spPr>
        <p:txBody>
          <a:bodyPr/>
          <a:lstStyle/>
          <a:p>
            <a:pPr>
              <a:defRPr/>
            </a:pPr>
            <a:fld id="{A09A3025-4C99-472B-BF28-E7E807E850F8}" type="datetime1">
              <a:rPr lang="en-US" smtClean="0"/>
              <a:t>11/15/2018</a:t>
            </a:fld>
            <a:endParaRPr lang="en-US"/>
          </a:p>
        </p:txBody>
      </p:sp>
      <p:sp>
        <p:nvSpPr>
          <p:cNvPr id="5" name="Slide Number Placeholder 4">
            <a:extLst>
              <a:ext uri="{FF2B5EF4-FFF2-40B4-BE49-F238E27FC236}">
                <a16:creationId xmlns:a16="http://schemas.microsoft.com/office/drawing/2014/main" id="{00F376BB-7488-421D-B92E-D61CB3853CBA}"/>
              </a:ext>
            </a:extLst>
          </p:cNvPr>
          <p:cNvSpPr>
            <a:spLocks noGrp="1"/>
          </p:cNvSpPr>
          <p:nvPr>
            <p:ph type="sldNum" sz="quarter" idx="12"/>
          </p:nvPr>
        </p:nvSpPr>
        <p:spPr/>
        <p:txBody>
          <a:bodyPr/>
          <a:lstStyle/>
          <a:p>
            <a:pPr>
              <a:defRPr/>
            </a:pPr>
            <a:fld id="{3AB9C9C1-AD55-4ED4-85E5-31D2A8DD59C5}" type="slidenum">
              <a:rPr lang="en-US" smtClean="0"/>
              <a:pPr>
                <a:defRPr/>
              </a:pPr>
              <a:t>59</a:t>
            </a:fld>
            <a:endParaRPr lang="en-US"/>
          </a:p>
        </p:txBody>
      </p:sp>
      <p:pic>
        <p:nvPicPr>
          <p:cNvPr id="8" name="Picture 7">
            <a:extLst>
              <a:ext uri="{FF2B5EF4-FFF2-40B4-BE49-F238E27FC236}">
                <a16:creationId xmlns:a16="http://schemas.microsoft.com/office/drawing/2014/main" id="{38233D34-5E31-4E2A-83A2-A57BA69808D7}"/>
              </a:ext>
            </a:extLst>
          </p:cNvPr>
          <p:cNvPicPr/>
          <p:nvPr/>
        </p:nvPicPr>
        <p:blipFill rotWithShape="1">
          <a:blip r:embed="rId3" cstate="print">
            <a:extLst>
              <a:ext uri="{28A0092B-C50C-407E-A947-70E740481C1C}">
                <a14:useLocalDpi xmlns:a14="http://schemas.microsoft.com/office/drawing/2010/main" val="0"/>
              </a:ext>
            </a:extLst>
          </a:blip>
          <a:srcRect t="8754" r="8846"/>
          <a:stretch/>
        </p:blipFill>
        <p:spPr bwMode="auto">
          <a:xfrm>
            <a:off x="3352800" y="3701018"/>
            <a:ext cx="5562600" cy="2913680"/>
          </a:xfrm>
          <a:prstGeom prst="rect">
            <a:avLst/>
          </a:prstGeom>
          <a:solidFill>
            <a:schemeClr val="tx2"/>
          </a:solid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B7206773-99E1-4782-8938-EBE938AC3F7B}"/>
              </a:ext>
            </a:extLst>
          </p:cNvPr>
          <p:cNvPicPr/>
          <p:nvPr/>
        </p:nvPicPr>
        <p:blipFill>
          <a:blip r:embed="rId4">
            <a:extLst>
              <a:ext uri="{28A0092B-C50C-407E-A947-70E740481C1C}">
                <a14:useLocalDpi xmlns:a14="http://schemas.microsoft.com/office/drawing/2010/main" val="0"/>
              </a:ext>
            </a:extLst>
          </a:blip>
          <a:stretch>
            <a:fillRect/>
          </a:stretch>
        </p:blipFill>
        <p:spPr>
          <a:xfrm>
            <a:off x="3388962" y="817204"/>
            <a:ext cx="5526438" cy="2747450"/>
          </a:xfrm>
          <a:prstGeom prst="rect">
            <a:avLst/>
          </a:prstGeom>
        </p:spPr>
      </p:pic>
      <p:sp>
        <p:nvSpPr>
          <p:cNvPr id="10" name="Rectangle 9">
            <a:extLst>
              <a:ext uri="{FF2B5EF4-FFF2-40B4-BE49-F238E27FC236}">
                <a16:creationId xmlns:a16="http://schemas.microsoft.com/office/drawing/2014/main" id="{24F98A4C-360B-45C4-80D3-AA9991E47317}"/>
              </a:ext>
            </a:extLst>
          </p:cNvPr>
          <p:cNvSpPr/>
          <p:nvPr/>
        </p:nvSpPr>
        <p:spPr>
          <a:xfrm>
            <a:off x="97230" y="3436970"/>
            <a:ext cx="3124200" cy="1077218"/>
          </a:xfrm>
          <a:prstGeom prst="rect">
            <a:avLst/>
          </a:prstGeom>
        </p:spPr>
        <p:txBody>
          <a:bodyPr wrap="square">
            <a:spAutoFit/>
          </a:bodyPr>
          <a:lstStyle/>
          <a:p>
            <a:r>
              <a:rPr lang="vi-VN" sz="1600" dirty="0">
                <a:solidFill>
                  <a:srgbClr val="FFFF00"/>
                </a:solidFill>
                <a:latin typeface="Times New Roman" panose="02020603050405020304" pitchFamily="18" charset="0"/>
                <a:ea typeface="Calibri" panose="020F0502020204030204" pitchFamily="34" charset="0"/>
              </a:rPr>
              <a:t>Gò Công: PA1 (doi cát): 20 triệu/m dài (+ duy tu 4,3 triệu/m/</a:t>
            </a:r>
            <a:r>
              <a:rPr lang="vi-VN" sz="1400" dirty="0">
                <a:solidFill>
                  <a:srgbClr val="FFFF00"/>
                </a:solidFill>
                <a:latin typeface="Times New Roman" panose="02020603050405020304" pitchFamily="18" charset="0"/>
                <a:ea typeface="Calibri" panose="020F0502020204030204" pitchFamily="34" charset="0"/>
              </a:rPr>
              <a:t>năm</a:t>
            </a:r>
            <a:r>
              <a:rPr lang="vi-VN" sz="1600" dirty="0">
                <a:solidFill>
                  <a:srgbClr val="FFFF00"/>
                </a:solidFill>
                <a:latin typeface="Times New Roman" panose="02020603050405020304" pitchFamily="18" charset="0"/>
                <a:ea typeface="Calibri" panose="020F0502020204030204" pitchFamily="34" charset="0"/>
              </a:rPr>
              <a:t>)</a:t>
            </a:r>
            <a:endParaRPr lang="en-US" sz="1600" dirty="0">
              <a:solidFill>
                <a:srgbClr val="FFFF00"/>
              </a:solidFill>
              <a:latin typeface="Times New Roman" panose="02020603050405020304" pitchFamily="18" charset="0"/>
              <a:ea typeface="Calibri" panose="020F0502020204030204" pitchFamily="34" charset="0"/>
            </a:endParaRPr>
          </a:p>
          <a:p>
            <a:r>
              <a:rPr lang="vi-VN" sz="1600" dirty="0">
                <a:solidFill>
                  <a:srgbClr val="FFFF00"/>
                </a:solidFill>
                <a:latin typeface="Times New Roman" panose="02020603050405020304" pitchFamily="18" charset="0"/>
                <a:ea typeface="Calibri" panose="020F0502020204030204" pitchFamily="34" charset="0"/>
              </a:rPr>
              <a:t> -Bảo vệ được phạm vi 500 m so với bờ. </a:t>
            </a:r>
            <a:endParaRPr lang="en-US" sz="1600" dirty="0">
              <a:solidFill>
                <a:srgbClr val="FFFF00"/>
              </a:solidFill>
            </a:endParaRPr>
          </a:p>
        </p:txBody>
      </p:sp>
      <p:sp>
        <p:nvSpPr>
          <p:cNvPr id="11" name="Rectangle 10">
            <a:extLst>
              <a:ext uri="{FF2B5EF4-FFF2-40B4-BE49-F238E27FC236}">
                <a16:creationId xmlns:a16="http://schemas.microsoft.com/office/drawing/2014/main" id="{BE54D3BB-C8E2-4175-93E2-126AEEAABC9F}"/>
              </a:ext>
            </a:extLst>
          </p:cNvPr>
          <p:cNvSpPr/>
          <p:nvPr/>
        </p:nvSpPr>
        <p:spPr>
          <a:xfrm>
            <a:off x="152401" y="4530579"/>
            <a:ext cx="2895600" cy="1323439"/>
          </a:xfrm>
          <a:prstGeom prst="rect">
            <a:avLst/>
          </a:prstGeom>
        </p:spPr>
        <p:txBody>
          <a:bodyPr wrap="square">
            <a:spAutoFit/>
          </a:bodyPr>
          <a:lstStyle/>
          <a:p>
            <a:r>
              <a:rPr lang="vi-VN" sz="1600" dirty="0">
                <a:solidFill>
                  <a:srgbClr val="FFFF00"/>
                </a:solidFill>
                <a:latin typeface="Times New Roman" panose="02020603050405020304" pitchFamily="18" charset="0"/>
                <a:ea typeface="Calibri" panose="020F0502020204030204" pitchFamily="34" charset="0"/>
              </a:rPr>
              <a:t>Phú Tân: PA1 (doi cát): 13 triệu/m dài </a:t>
            </a:r>
            <a:endParaRPr lang="en-US" sz="1600" dirty="0">
              <a:solidFill>
                <a:srgbClr val="FFFF00"/>
              </a:solidFill>
              <a:latin typeface="Times New Roman" panose="02020603050405020304" pitchFamily="18" charset="0"/>
              <a:ea typeface="Calibri" panose="020F0502020204030204" pitchFamily="34" charset="0"/>
            </a:endParaRPr>
          </a:p>
          <a:p>
            <a:r>
              <a:rPr lang="vi-VN" sz="1600" dirty="0">
                <a:solidFill>
                  <a:srgbClr val="FFFF00"/>
                </a:solidFill>
                <a:latin typeface="Times New Roman" panose="02020603050405020304" pitchFamily="18" charset="0"/>
                <a:ea typeface="Calibri" panose="020F0502020204030204" pitchFamily="34" charset="0"/>
              </a:rPr>
              <a:t>(+ duy tu 2.4 triệu/m/năm) </a:t>
            </a:r>
            <a:endParaRPr lang="en-US" sz="1600" dirty="0">
              <a:solidFill>
                <a:srgbClr val="FFFF00"/>
              </a:solidFill>
              <a:latin typeface="Times New Roman" panose="02020603050405020304" pitchFamily="18" charset="0"/>
              <a:ea typeface="Calibri" panose="020F0502020204030204" pitchFamily="34" charset="0"/>
            </a:endParaRPr>
          </a:p>
          <a:p>
            <a:r>
              <a:rPr lang="vi-VN" sz="1600" dirty="0">
                <a:solidFill>
                  <a:srgbClr val="FFFF00"/>
                </a:solidFill>
                <a:latin typeface="Times New Roman" panose="02020603050405020304" pitchFamily="18" charset="0"/>
                <a:ea typeface="Calibri" panose="020F0502020204030204" pitchFamily="34" charset="0"/>
              </a:rPr>
              <a:t>- Bảo vệ được phạm vi 500 m so với bờ.</a:t>
            </a:r>
            <a:endParaRPr lang="en-US" sz="1600" dirty="0">
              <a:solidFill>
                <a:srgbClr val="FFFF00"/>
              </a:solidFill>
            </a:endParaRPr>
          </a:p>
        </p:txBody>
      </p:sp>
      <p:sp>
        <p:nvSpPr>
          <p:cNvPr id="12" name="Rectangle 11">
            <a:extLst>
              <a:ext uri="{FF2B5EF4-FFF2-40B4-BE49-F238E27FC236}">
                <a16:creationId xmlns:a16="http://schemas.microsoft.com/office/drawing/2014/main" id="{59ED7DBC-45EA-4FE2-A1CE-9ECD34F43F2C}"/>
              </a:ext>
            </a:extLst>
          </p:cNvPr>
          <p:cNvSpPr/>
          <p:nvPr/>
        </p:nvSpPr>
        <p:spPr>
          <a:xfrm>
            <a:off x="0" y="949723"/>
            <a:ext cx="1100380" cy="2246769"/>
          </a:xfrm>
          <a:prstGeom prst="rect">
            <a:avLst/>
          </a:prstGeom>
        </p:spPr>
        <p:txBody>
          <a:bodyPr wrap="square">
            <a:spAutoFit/>
          </a:bodyPr>
          <a:lstStyle/>
          <a:p>
            <a:r>
              <a:rPr lang="en-US" sz="2000" b="1" dirty="0" err="1">
                <a:solidFill>
                  <a:srgbClr val="FFFF00"/>
                </a:solidFill>
                <a:latin typeface="Times New Roman" panose="02020603050405020304" pitchFamily="18" charset="0"/>
                <a:ea typeface="Calibri" panose="020F0502020204030204" pitchFamily="34" charset="0"/>
              </a:rPr>
              <a:t>KẾT</a:t>
            </a:r>
            <a:r>
              <a:rPr lang="en-US" sz="2000" b="1" dirty="0">
                <a:solidFill>
                  <a:srgbClr val="FFFF00"/>
                </a:solidFill>
                <a:latin typeface="Times New Roman" panose="02020603050405020304" pitchFamily="18" charset="0"/>
                <a:ea typeface="Calibri" panose="020F0502020204030204" pitchFamily="34" charset="0"/>
              </a:rPr>
              <a:t> </a:t>
            </a:r>
            <a:r>
              <a:rPr lang="en-US" sz="2000" b="1" dirty="0" err="1">
                <a:solidFill>
                  <a:srgbClr val="FFFF00"/>
                </a:solidFill>
                <a:latin typeface="Times New Roman" panose="02020603050405020304" pitchFamily="18" charset="0"/>
                <a:ea typeface="Calibri" panose="020F0502020204030204" pitchFamily="34" charset="0"/>
              </a:rPr>
              <a:t>QUẢ</a:t>
            </a:r>
            <a:r>
              <a:rPr lang="en-US" sz="2000" b="1" dirty="0">
                <a:solidFill>
                  <a:srgbClr val="FFFF00"/>
                </a:solidFill>
                <a:latin typeface="Times New Roman" panose="02020603050405020304" pitchFamily="18" charset="0"/>
                <a:ea typeface="Calibri" panose="020F0502020204030204" pitchFamily="34" charset="0"/>
              </a:rPr>
              <a:t> </a:t>
            </a:r>
            <a:r>
              <a:rPr lang="en-US" sz="2000" b="1" dirty="0" err="1">
                <a:solidFill>
                  <a:srgbClr val="FFFF00"/>
                </a:solidFill>
                <a:latin typeface="Times New Roman" panose="02020603050405020304" pitchFamily="18" charset="0"/>
                <a:ea typeface="Calibri" panose="020F0502020204030204" pitchFamily="34" charset="0"/>
              </a:rPr>
              <a:t>TỪ</a:t>
            </a:r>
            <a:r>
              <a:rPr lang="en-US" sz="2000" b="1" dirty="0">
                <a:solidFill>
                  <a:srgbClr val="FFFF00"/>
                </a:solidFill>
                <a:latin typeface="Times New Roman" panose="02020603050405020304" pitchFamily="18" charset="0"/>
                <a:ea typeface="Calibri" panose="020F0502020204030204" pitchFamily="34" charset="0"/>
              </a:rPr>
              <a:t> </a:t>
            </a:r>
            <a:r>
              <a:rPr lang="en-US" sz="2000" b="1" dirty="0" err="1">
                <a:solidFill>
                  <a:srgbClr val="FFFF00"/>
                </a:solidFill>
                <a:latin typeface="Times New Roman" panose="02020603050405020304" pitchFamily="18" charset="0"/>
                <a:ea typeface="Calibri" panose="020F0502020204030204" pitchFamily="34" charset="0"/>
              </a:rPr>
              <a:t>DỰ</a:t>
            </a:r>
            <a:r>
              <a:rPr lang="en-US" sz="2000" b="1" dirty="0">
                <a:solidFill>
                  <a:srgbClr val="FFFF00"/>
                </a:solidFill>
                <a:latin typeface="Times New Roman" panose="02020603050405020304" pitchFamily="18" charset="0"/>
                <a:ea typeface="Calibri" panose="020F0502020204030204" pitchFamily="34" charset="0"/>
              </a:rPr>
              <a:t> </a:t>
            </a:r>
            <a:r>
              <a:rPr lang="en-US" sz="2000" b="1" dirty="0" err="1">
                <a:solidFill>
                  <a:srgbClr val="FFFF00"/>
                </a:solidFill>
                <a:latin typeface="Times New Roman" panose="02020603050405020304" pitchFamily="18" charset="0"/>
                <a:ea typeface="Calibri" panose="020F0502020204030204" pitchFamily="34" charset="0"/>
              </a:rPr>
              <a:t>ÁN</a:t>
            </a:r>
            <a:r>
              <a:rPr lang="en-US" sz="2000" b="1" dirty="0">
                <a:solidFill>
                  <a:srgbClr val="FFFF00"/>
                </a:solidFill>
                <a:latin typeface="Times New Roman" panose="02020603050405020304" pitchFamily="18" charset="0"/>
                <a:ea typeface="Calibri" panose="020F0502020204030204" pitchFamily="34" charset="0"/>
              </a:rPr>
              <a:t>  </a:t>
            </a:r>
            <a:r>
              <a:rPr lang="en-US" sz="2000" b="1" dirty="0" err="1">
                <a:solidFill>
                  <a:srgbClr val="FFFF00"/>
                </a:solidFill>
                <a:latin typeface="Times New Roman" panose="02020603050405020304" pitchFamily="18" charset="0"/>
                <a:ea typeface="Calibri" panose="020F0502020204030204" pitchFamily="34" charset="0"/>
              </a:rPr>
              <a:t>AFD</a:t>
            </a:r>
            <a:r>
              <a:rPr lang="en-US" sz="2000" b="1" dirty="0">
                <a:solidFill>
                  <a:srgbClr val="FFFF00"/>
                </a:solidFill>
                <a:latin typeface="Times New Roman" panose="02020603050405020304" pitchFamily="18" charset="0"/>
                <a:ea typeface="Calibri" panose="020F0502020204030204" pitchFamily="34" charset="0"/>
              </a:rPr>
              <a:t>-EU-</a:t>
            </a:r>
            <a:r>
              <a:rPr lang="en-US" sz="2000" b="1" dirty="0" err="1">
                <a:solidFill>
                  <a:srgbClr val="FFFF00"/>
                </a:solidFill>
                <a:latin typeface="Times New Roman" panose="02020603050405020304" pitchFamily="18" charset="0"/>
                <a:ea typeface="Calibri" panose="020F0502020204030204" pitchFamily="34" charset="0"/>
              </a:rPr>
              <a:t>SIWRR</a:t>
            </a:r>
            <a:endParaRPr lang="en-US" sz="2000" b="1" dirty="0">
              <a:solidFill>
                <a:srgbClr val="FFFF00"/>
              </a:solidFill>
            </a:endParaRPr>
          </a:p>
        </p:txBody>
      </p:sp>
      <p:sp>
        <p:nvSpPr>
          <p:cNvPr id="13" name="Rectangle 12">
            <a:extLst>
              <a:ext uri="{FF2B5EF4-FFF2-40B4-BE49-F238E27FC236}">
                <a16:creationId xmlns:a16="http://schemas.microsoft.com/office/drawing/2014/main" id="{5DE1EBB0-1DA9-49D8-A894-55E4B74C2B6C}"/>
              </a:ext>
            </a:extLst>
          </p:cNvPr>
          <p:cNvSpPr/>
          <p:nvPr/>
        </p:nvSpPr>
        <p:spPr>
          <a:xfrm>
            <a:off x="-20783" y="5918836"/>
            <a:ext cx="2710999" cy="646331"/>
          </a:xfrm>
          <a:prstGeom prst="rect">
            <a:avLst/>
          </a:prstGeom>
        </p:spPr>
        <p:txBody>
          <a:bodyPr wrap="none">
            <a:spAutoFit/>
          </a:bodyPr>
          <a:lstStyle/>
          <a:p>
            <a:r>
              <a:rPr lang="en-US" dirty="0" err="1">
                <a:solidFill>
                  <a:srgbClr val="FFC000"/>
                </a:solidFill>
                <a:latin typeface="Times New Roman" panose="02020603050405020304" pitchFamily="18" charset="0"/>
                <a:ea typeface="Calibri" panose="020F0502020204030204" pitchFamily="34" charset="0"/>
              </a:rPr>
              <a:t>Giá</a:t>
            </a:r>
            <a:r>
              <a:rPr lang="en-US" dirty="0">
                <a:solidFill>
                  <a:srgbClr val="FFC000"/>
                </a:solidFill>
                <a:latin typeface="Times New Roman" panose="02020603050405020304" pitchFamily="18" charset="0"/>
                <a:ea typeface="Calibri" panose="020F0502020204030204" pitchFamily="34" charset="0"/>
              </a:rPr>
              <a:t> </a:t>
            </a:r>
            <a:r>
              <a:rPr lang="en-US" dirty="0" err="1">
                <a:solidFill>
                  <a:srgbClr val="FFC000"/>
                </a:solidFill>
                <a:latin typeface="Times New Roman" panose="02020603050405020304" pitchFamily="18" charset="0"/>
                <a:ea typeface="Calibri" panose="020F0502020204030204" pitchFamily="34" charset="0"/>
              </a:rPr>
              <a:t>cát</a:t>
            </a:r>
            <a:r>
              <a:rPr lang="en-US" dirty="0">
                <a:solidFill>
                  <a:srgbClr val="FFC000"/>
                </a:solidFill>
                <a:latin typeface="Times New Roman" panose="02020603050405020304" pitchFamily="18" charset="0"/>
                <a:ea typeface="Calibri" panose="020F0502020204030204" pitchFamily="34" charset="0"/>
              </a:rPr>
              <a:t>: </a:t>
            </a:r>
            <a:r>
              <a:rPr lang="en-US" dirty="0" err="1">
                <a:solidFill>
                  <a:srgbClr val="FFC000"/>
                </a:solidFill>
                <a:latin typeface="Times New Roman" panose="02020603050405020304" pitchFamily="18" charset="0"/>
                <a:ea typeface="Calibri" panose="020F0502020204030204" pitchFamily="34" charset="0"/>
              </a:rPr>
              <a:t>tạm</a:t>
            </a:r>
            <a:r>
              <a:rPr lang="en-US" dirty="0">
                <a:solidFill>
                  <a:srgbClr val="FFC000"/>
                </a:solidFill>
                <a:latin typeface="Times New Roman" panose="02020603050405020304" pitchFamily="18" charset="0"/>
                <a:ea typeface="Calibri" panose="020F0502020204030204" pitchFamily="34" charset="0"/>
              </a:rPr>
              <a:t> </a:t>
            </a:r>
            <a:r>
              <a:rPr lang="en-US" dirty="0" err="1">
                <a:solidFill>
                  <a:srgbClr val="FFC000"/>
                </a:solidFill>
                <a:latin typeface="Times New Roman" panose="02020603050405020304" pitchFamily="18" charset="0"/>
                <a:ea typeface="Calibri" panose="020F0502020204030204" pitchFamily="34" charset="0"/>
              </a:rPr>
              <a:t>tính</a:t>
            </a:r>
            <a:r>
              <a:rPr lang="en-US" dirty="0">
                <a:solidFill>
                  <a:srgbClr val="FFC000"/>
                </a:solidFill>
                <a:latin typeface="Times New Roman" panose="02020603050405020304" pitchFamily="18" charset="0"/>
                <a:ea typeface="Calibri" panose="020F0502020204030204" pitchFamily="34" charset="0"/>
              </a:rPr>
              <a:t> </a:t>
            </a:r>
          </a:p>
          <a:p>
            <a:r>
              <a:rPr lang="en-US" dirty="0" err="1">
                <a:solidFill>
                  <a:srgbClr val="FFC000"/>
                </a:solidFill>
                <a:latin typeface="Times New Roman" panose="02020603050405020304" pitchFamily="18" charset="0"/>
                <a:ea typeface="Calibri" panose="020F0502020204030204" pitchFamily="34" charset="0"/>
              </a:rPr>
              <a:t>Cát</a:t>
            </a:r>
            <a:r>
              <a:rPr lang="en-US" dirty="0">
                <a:solidFill>
                  <a:srgbClr val="FFC000"/>
                </a:solidFill>
                <a:latin typeface="Times New Roman" panose="02020603050405020304" pitchFamily="18" charset="0"/>
                <a:ea typeface="Calibri" panose="020F0502020204030204" pitchFamily="34" charset="0"/>
              </a:rPr>
              <a:t> </a:t>
            </a:r>
            <a:r>
              <a:rPr lang="en-US" dirty="0" err="1">
                <a:solidFill>
                  <a:srgbClr val="FFC000"/>
                </a:solidFill>
                <a:latin typeface="Times New Roman" panose="02020603050405020304" pitchFamily="18" charset="0"/>
                <a:ea typeface="Calibri" panose="020F0502020204030204" pitchFamily="34" charset="0"/>
              </a:rPr>
              <a:t>biển</a:t>
            </a:r>
            <a:r>
              <a:rPr lang="en-US" dirty="0">
                <a:solidFill>
                  <a:srgbClr val="FFC000"/>
                </a:solidFill>
                <a:latin typeface="Times New Roman" panose="02020603050405020304" pitchFamily="18" charset="0"/>
                <a:ea typeface="Calibri" panose="020F0502020204030204" pitchFamily="34" charset="0"/>
              </a:rPr>
              <a:t>: 100.000 </a:t>
            </a:r>
            <a:r>
              <a:rPr lang="en-US" dirty="0" err="1">
                <a:solidFill>
                  <a:srgbClr val="FFC000"/>
                </a:solidFill>
                <a:latin typeface="Times New Roman" panose="02020603050405020304" pitchFamily="18" charset="0"/>
                <a:ea typeface="Calibri" panose="020F0502020204030204" pitchFamily="34" charset="0"/>
              </a:rPr>
              <a:t>đồng</a:t>
            </a:r>
            <a:r>
              <a:rPr lang="en-US" dirty="0">
                <a:solidFill>
                  <a:srgbClr val="FFC000"/>
                </a:solidFill>
                <a:latin typeface="Times New Roman" panose="02020603050405020304" pitchFamily="18" charset="0"/>
                <a:ea typeface="Calibri" panose="020F0502020204030204" pitchFamily="34" charset="0"/>
              </a:rPr>
              <a:t>/</a:t>
            </a:r>
            <a:r>
              <a:rPr lang="en-US" dirty="0" err="1">
                <a:solidFill>
                  <a:srgbClr val="FFC000"/>
                </a:solidFill>
                <a:latin typeface="Times New Roman" panose="02020603050405020304" pitchFamily="18" charset="0"/>
                <a:ea typeface="Calibri" panose="020F0502020204030204" pitchFamily="34" charset="0"/>
              </a:rPr>
              <a:t>m3</a:t>
            </a:r>
            <a:endParaRPr lang="en-US" dirty="0">
              <a:solidFill>
                <a:srgbClr val="FFC000"/>
              </a:solidFill>
            </a:endParaRPr>
          </a:p>
        </p:txBody>
      </p:sp>
      <p:graphicFrame>
        <p:nvGraphicFramePr>
          <p:cNvPr id="15" name="Group 18">
            <a:extLst>
              <a:ext uri="{FF2B5EF4-FFF2-40B4-BE49-F238E27FC236}">
                <a16:creationId xmlns:a16="http://schemas.microsoft.com/office/drawing/2014/main" id="{C9BB7BAA-12A3-4FE7-9D31-4D78A0A26B2B}"/>
              </a:ext>
            </a:extLst>
          </p:cNvPr>
          <p:cNvGraphicFramePr>
            <a:graphicFrameLocks noGrp="1"/>
          </p:cNvGraphicFramePr>
          <p:nvPr>
            <p:extLst>
              <p:ext uri="{D42A27DB-BD31-4B8C-83A1-F6EECF244321}">
                <p14:modId xmlns:p14="http://schemas.microsoft.com/office/powerpoint/2010/main" val="2646681396"/>
              </p:ext>
            </p:extLst>
          </p:nvPr>
        </p:nvGraphicFramePr>
        <p:xfrm>
          <a:off x="0" y="-108348"/>
          <a:ext cx="9067799" cy="883850"/>
        </p:xfrm>
        <a:graphic>
          <a:graphicData uri="http://schemas.openxmlformats.org/drawingml/2006/table">
            <a:tbl>
              <a:tblPr/>
              <a:tblGrid>
                <a:gridCol w="538588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453319">
                  <a:extLst>
                    <a:ext uri="{9D8B030D-6E8A-4147-A177-3AD203B41FA5}">
                      <a16:colId xmlns:a16="http://schemas.microsoft.com/office/drawing/2014/main" val="20002"/>
                    </a:ext>
                  </a:extLst>
                </a:gridCol>
              </a:tblGrid>
              <a:tr h="561457">
                <a:tc>
                  <a:txBody>
                    <a:bodyPr/>
                    <a:lstStyle/>
                    <a:p>
                      <a:pPr marL="0" marR="0" lvl="0" indent="0" algn="ctr" defTabSz="971550" rtl="0" eaLnBrk="1" fontAlgn="auto" latinLnBrk="0" hangingPunct="1">
                        <a:lnSpc>
                          <a:spcPct val="100000"/>
                        </a:lnSpc>
                        <a:spcBef>
                          <a:spcPts val="0"/>
                        </a:spcBef>
                        <a:spcAft>
                          <a:spcPts val="0"/>
                        </a:spcAft>
                        <a:buClrTx/>
                        <a:buSzTx/>
                        <a:buFontTx/>
                        <a:buNone/>
                        <a:tabLst>
                          <a:tab pos="114300" algn="l"/>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4.2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BẢO</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VỆ</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BỜ</a:t>
                      </a: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BIỂN</a:t>
                      </a:r>
                      <a:endPar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4.2.2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Đề</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xuất</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giải</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pháp</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công</a:t>
                      </a:r>
                      <a:r>
                        <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009DD9">
                              <a:lumMod val="50000"/>
                            </a:srgbClr>
                          </a:solidFill>
                          <a:effectLst/>
                          <a:uLnTx/>
                          <a:uFillTx/>
                          <a:latin typeface="Arial" pitchFamily="34" charset="0"/>
                          <a:ea typeface="+mn-ea"/>
                          <a:cs typeface="Arial" pitchFamily="34" charset="0"/>
                        </a:rPr>
                        <a:t>trình</a:t>
                      </a:r>
                      <a:endParaRPr kumimoji="0" lang="en-US" sz="2400" b="1" i="0" u="none" strike="noStrike" kern="1200" cap="none" spc="0" normalizeH="0" baseline="0" noProof="0" dirty="0">
                        <a:ln>
                          <a:noFill/>
                        </a:ln>
                        <a:solidFill>
                          <a:srgbClr val="009DD9">
                            <a:lumMod val="50000"/>
                          </a:srgbClr>
                        </a:solidFill>
                        <a:effectLst/>
                        <a:uLnTx/>
                        <a:uFillTx/>
                        <a:latin typeface="Arial" pitchFamily="34" charset="0"/>
                        <a:ea typeface="+mn-ea"/>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3393439"/>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Group 18"/>
          <p:cNvGraphicFramePr>
            <a:graphicFrameLocks noGrp="1"/>
          </p:cNvGraphicFramePr>
          <p:nvPr>
            <p:extLst>
              <p:ext uri="{D42A27DB-BD31-4B8C-83A1-F6EECF244321}">
                <p14:modId xmlns:p14="http://schemas.microsoft.com/office/powerpoint/2010/main" val="3397193366"/>
              </p:ext>
            </p:extLst>
          </p:nvPr>
        </p:nvGraphicFramePr>
        <p:xfrm>
          <a:off x="0" y="4763"/>
          <a:ext cx="9144000" cy="1066536"/>
        </p:xfrm>
        <a:graphic>
          <a:graphicData uri="http://schemas.openxmlformats.org/drawingml/2006/table">
            <a:tbl>
              <a:tblPr/>
              <a:tblGrid>
                <a:gridCol w="51054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Đồng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Bằng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sông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Cửu</a:t>
                      </a:r>
                      <a:r>
                        <a:rPr lang="en-US" sz="1800" b="1" baseline="0" dirty="0">
                          <a:solidFill>
                            <a:srgbClr val="0000FF"/>
                          </a:solidFill>
                          <a:latin typeface="Arial" pitchFamily="34" charset="0"/>
                          <a:cs typeface="Arial" pitchFamily="34" charset="0"/>
                        </a:rPr>
                        <a:t> Long</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latin typeface="Arial" pitchFamily="34" charset="0"/>
                          <a:cs typeface="Arial" pitchFamily="34" charset="0"/>
                        </a:rPr>
                        <a:t>Tác</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động</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từ</a:t>
                      </a:r>
                      <a:r>
                        <a:rPr lang="en-US" sz="2000" b="1" baseline="0" dirty="0">
                          <a:solidFill>
                            <a:srgbClr val="FF0000"/>
                          </a:solidFill>
                          <a:latin typeface="Arial" pitchFamily="34" charset="0"/>
                          <a:cs typeface="Arial" pitchFamily="34" charset="0"/>
                        </a:rPr>
                        <a:t> </a:t>
                      </a:r>
                      <a:r>
                        <a:rPr lang="en-US" sz="2000" b="1" baseline="0" dirty="0" err="1">
                          <a:solidFill>
                            <a:srgbClr val="FF0000"/>
                          </a:solidFill>
                          <a:latin typeface="Arial" pitchFamily="34" charset="0"/>
                          <a:cs typeface="Arial" pitchFamily="34" charset="0"/>
                        </a:rPr>
                        <a:t>biển</a:t>
                      </a:r>
                      <a:r>
                        <a:rPr lang="en-US" sz="2000" b="1" baseline="0" dirty="0">
                          <a:solidFill>
                            <a:srgbClr val="FF0000"/>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sóng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dòng</a:t>
                      </a:r>
                      <a:r>
                        <a:rPr lang="en-US" sz="2000" b="1" baseline="0" dirty="0">
                          <a:solidFill>
                            <a:srgbClr val="3333FF"/>
                          </a:solidFill>
                          <a:latin typeface="Arial" pitchFamily="34" charset="0"/>
                          <a:cs typeface="Arial" pitchFamily="34" charset="0"/>
                        </a:rPr>
                        <a:t> </a:t>
                      </a:r>
                      <a:r>
                        <a:rPr lang="en-US" sz="2000" b="1" baseline="0" dirty="0" err="1">
                          <a:solidFill>
                            <a:srgbClr val="3333FF"/>
                          </a:solidFill>
                          <a:latin typeface="Arial" pitchFamily="34" charset="0"/>
                          <a:cs typeface="Arial" pitchFamily="34" charset="0"/>
                        </a:rPr>
                        <a:t>chảy</a:t>
                      </a:r>
                      <a:r>
                        <a:rPr lang="en-US" sz="2000" b="1" baseline="0" dirty="0">
                          <a:solidFill>
                            <a:srgbClr val="3333FF"/>
                          </a:solidFill>
                          <a:latin typeface="Arial" pitchFamily="34" charset="0"/>
                          <a:cs typeface="Arial" pitchFamily="34" charset="0"/>
                        </a:rPr>
                        <a:t> </a:t>
                      </a:r>
                      <a:endParaRPr lang="en-US" sz="2000" b="1" dirty="0">
                        <a:solidFill>
                          <a:srgbClr val="3333FF"/>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a:xfrm>
            <a:off x="7924800" y="6416675"/>
            <a:ext cx="762000" cy="365125"/>
          </a:xfrm>
        </p:spPr>
        <p:txBody>
          <a:bodyPr/>
          <a:lstStyle/>
          <a:p>
            <a:pPr>
              <a:defRPr/>
            </a:pPr>
            <a:fld id="{E3E05630-C579-4974-8B01-8609D51DD36D}" type="slidenum">
              <a:rPr lang="en-US" smtClean="0"/>
              <a:pPr>
                <a:defRPr/>
              </a:pPr>
              <a:t>6</a:t>
            </a:fld>
            <a:endParaRPr lang="en-US"/>
          </a:p>
        </p:txBody>
      </p:sp>
      <p:sp>
        <p:nvSpPr>
          <p:cNvPr id="2" name="Date Placeholder 1"/>
          <p:cNvSpPr>
            <a:spLocks noGrp="1"/>
          </p:cNvSpPr>
          <p:nvPr>
            <p:ph type="dt" sz="half" idx="10"/>
          </p:nvPr>
        </p:nvSpPr>
        <p:spPr/>
        <p:txBody>
          <a:bodyPr/>
          <a:lstStyle/>
          <a:p>
            <a:pPr>
              <a:defRPr/>
            </a:pPr>
            <a:fld id="{878AEC4D-3B35-4D20-B84E-C93690213FF0}" type="datetime1">
              <a:rPr lang="en-US" smtClean="0"/>
              <a:t>11/15/2018</a:t>
            </a:fld>
            <a:endParaRPr lang="en-US"/>
          </a:p>
        </p:txBody>
      </p:sp>
      <p:pic>
        <p:nvPicPr>
          <p:cNvPr id="39" name="Picture 38"/>
          <p:cNvPicPr/>
          <p:nvPr/>
        </p:nvPicPr>
        <p:blipFill>
          <a:blip r:embed="rId2">
            <a:extLst>
              <a:ext uri="{28A0092B-C50C-407E-A947-70E740481C1C}">
                <a14:useLocalDpi xmlns:a14="http://schemas.microsoft.com/office/drawing/2010/main" val="0"/>
              </a:ext>
            </a:extLst>
          </a:blip>
          <a:stretch>
            <a:fillRect/>
          </a:stretch>
        </p:blipFill>
        <p:spPr>
          <a:xfrm>
            <a:off x="533400" y="914400"/>
            <a:ext cx="8153400" cy="5867400"/>
          </a:xfrm>
          <a:prstGeom prst="rect">
            <a:avLst/>
          </a:prstGeom>
          <a:ln w="3175">
            <a:solidFill>
              <a:schemeClr val="accent1"/>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0C9F8">
            <a:alpha val="30196"/>
          </a:srgbClr>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txBox="1">
            <a:spLocks noGrp="1"/>
          </p:cNvSpPr>
          <p:nvPr/>
        </p:nvSpPr>
        <p:spPr>
          <a:xfrm>
            <a:off x="7924800" y="6356350"/>
            <a:ext cx="762000" cy="365125"/>
          </a:xfrm>
          <a:prstGeom prst="rect">
            <a:avLst/>
          </a:prstGeom>
          <a:noFill/>
        </p:spPr>
        <p:txBody>
          <a:bodyPr lIns="0" tIns="0" rIns="0" bIns="0" anchor="b"/>
          <a:lstStyle/>
          <a:p>
            <a:pPr algn="r">
              <a:defRPr/>
            </a:pPr>
            <a:fld id="{DBCE3B40-FDC6-4B64-9B91-9D78455F4850}" type="slidenum">
              <a:rPr lang="en-US" sz="1200">
                <a:solidFill>
                  <a:schemeClr val="tx2">
                    <a:shade val="90000"/>
                  </a:schemeClr>
                </a:solidFill>
              </a:rPr>
              <a:pPr algn="r">
                <a:defRPr/>
              </a:pPr>
              <a:t>60</a:t>
            </a:fld>
            <a:endParaRPr lang="en-US" sz="1200">
              <a:solidFill>
                <a:schemeClr val="tx2">
                  <a:shade val="90000"/>
                </a:schemeClr>
              </a:solidFill>
            </a:endParaRPr>
          </a:p>
        </p:txBody>
      </p:sp>
      <p:sp>
        <p:nvSpPr>
          <p:cNvPr id="7" name="Slide Number Placeholder 6"/>
          <p:cNvSpPr>
            <a:spLocks noGrp="1"/>
          </p:cNvSpPr>
          <p:nvPr>
            <p:ph type="sldNum" sz="quarter" idx="12"/>
          </p:nvPr>
        </p:nvSpPr>
        <p:spPr/>
        <p:txBody>
          <a:bodyPr/>
          <a:lstStyle/>
          <a:p>
            <a:pPr>
              <a:defRPr/>
            </a:pPr>
            <a:fld id="{5E1F0F48-556D-4D43-B9F6-79E01189EB8E}" type="slidenum">
              <a:rPr lang="en-US" smtClean="0"/>
              <a:pPr>
                <a:defRPr/>
              </a:pPr>
              <a:t>60</a:t>
            </a:fld>
            <a:endParaRPr lang="en-US"/>
          </a:p>
        </p:txBody>
      </p:sp>
      <p:sp>
        <p:nvSpPr>
          <p:cNvPr id="46093" name="Content Placeholder 2"/>
          <p:cNvSpPr txBox="1">
            <a:spLocks/>
          </p:cNvSpPr>
          <p:nvPr/>
        </p:nvSpPr>
        <p:spPr bwMode="auto">
          <a:xfrm>
            <a:off x="685800" y="5007195"/>
            <a:ext cx="7162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Verdana" pitchFamily="34" charset="0"/>
              </a:defRPr>
            </a:lvl1pPr>
            <a:lvl2pPr marL="639763" indent="-246063"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1" algn="ctr">
              <a:spcBef>
                <a:spcPct val="20000"/>
              </a:spcBef>
              <a:buClr>
                <a:srgbClr val="FF0000"/>
              </a:buClr>
              <a:buSzPct val="85000"/>
              <a:buFont typeface="Wingdings" pitchFamily="2" charset="2"/>
              <a:buNone/>
            </a:pPr>
            <a:r>
              <a:rPr lang="en-US" altLang="en-US" sz="3400">
                <a:solidFill>
                  <a:srgbClr val="FFFF00"/>
                </a:solidFill>
                <a:latin typeface="Arial" charset="0"/>
                <a:cs typeface="Arial" charset="0"/>
              </a:rPr>
              <a:t>  </a:t>
            </a:r>
            <a:r>
              <a:rPr lang="en-US" altLang="en-US" sz="3400">
                <a:solidFill>
                  <a:srgbClr val="FF3300"/>
                </a:solidFill>
                <a:latin typeface="Arial" charset="0"/>
                <a:cs typeface="Arial" charset="0"/>
              </a:rPr>
              <a:t>Trân trọng cảm ơn sự theo dõi của Quý đại biểu</a:t>
            </a:r>
          </a:p>
        </p:txBody>
      </p:sp>
      <p:sp>
        <p:nvSpPr>
          <p:cNvPr id="2" name="Date Placeholder 1"/>
          <p:cNvSpPr>
            <a:spLocks noGrp="1"/>
          </p:cNvSpPr>
          <p:nvPr>
            <p:ph type="dt" sz="half" idx="10"/>
          </p:nvPr>
        </p:nvSpPr>
        <p:spPr/>
        <p:txBody>
          <a:bodyPr/>
          <a:lstStyle/>
          <a:p>
            <a:pPr>
              <a:defRPr/>
            </a:pPr>
            <a:fld id="{508C8224-050B-4FFD-B091-6625C769380D}" type="datetime1">
              <a:rPr lang="en-US" smtClean="0"/>
              <a:t>11/15/2018</a:t>
            </a:fld>
            <a:endParaRPr lang="en-US"/>
          </a:p>
        </p:txBody>
      </p:sp>
      <p:pic>
        <p:nvPicPr>
          <p:cNvPr id="9"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6200" y="299307"/>
            <a:ext cx="41148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376803"/>
            <a:ext cx="5205413"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0A1E228-412D-45FF-9C24-CB4989BC20DF}"/>
              </a:ext>
            </a:extLst>
          </p:cNvPr>
          <p:cNvPicPr/>
          <p:nvPr/>
        </p:nvPicPr>
        <p:blipFill rotWithShape="1">
          <a:blip r:embed="rId5">
            <a:extLst>
              <a:ext uri="{28A0092B-C50C-407E-A947-70E740481C1C}">
                <a14:useLocalDpi xmlns:a14="http://schemas.microsoft.com/office/drawing/2010/main" val="0"/>
              </a:ext>
            </a:extLst>
          </a:blip>
          <a:srcRect l="83496" t="18743" r="-1887"/>
          <a:stretch/>
        </p:blipFill>
        <p:spPr bwMode="auto">
          <a:xfrm>
            <a:off x="7010400" y="-30606"/>
            <a:ext cx="1447800" cy="1213643"/>
          </a:xfrm>
          <a:prstGeom prst="rect">
            <a:avLst/>
          </a:prstGeom>
          <a:noFill/>
          <a:ln>
            <a:noFill/>
          </a:ln>
          <a:extLst>
            <a:ext uri="{53640926-AAD7-44D8-BBD7-CCE9431645EC}">
              <a14:shadowObscured xmlns:a14="http://schemas.microsoft.com/office/drawing/2010/main"/>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8"/>
          <p:cNvGraphicFramePr>
            <a:graphicFrameLocks noGrp="1"/>
          </p:cNvGraphicFramePr>
          <p:nvPr>
            <p:extLst>
              <p:ext uri="{D42A27DB-BD31-4B8C-83A1-F6EECF244321}">
                <p14:modId xmlns:p14="http://schemas.microsoft.com/office/powerpoint/2010/main" val="3979584747"/>
              </p:ext>
            </p:extLst>
          </p:nvPr>
        </p:nvGraphicFramePr>
        <p:xfrm>
          <a:off x="0" y="4763"/>
          <a:ext cx="9144000" cy="844732"/>
        </p:xfrm>
        <a:graphic>
          <a:graphicData uri="http://schemas.openxmlformats.org/drawingml/2006/table">
            <a:tbl>
              <a:tblPr/>
              <a:tblGrid>
                <a:gridCol w="54102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Đồng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Bằng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sông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Cửu</a:t>
                      </a:r>
                      <a:r>
                        <a:rPr lang="en-US" sz="1800" b="1" baseline="0" dirty="0">
                          <a:solidFill>
                            <a:srgbClr val="0000FF"/>
                          </a:solidFill>
                          <a:latin typeface="Arial" pitchFamily="34" charset="0"/>
                          <a:cs typeface="Arial" pitchFamily="34" charset="0"/>
                        </a:rPr>
                        <a:t> Long</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accent3">
                              <a:lumMod val="50000"/>
                            </a:schemeClr>
                          </a:solidFill>
                          <a:latin typeface="Arial" pitchFamily="34" charset="0"/>
                          <a:cs typeface="Arial" pitchFamily="34" charset="0"/>
                        </a:rPr>
                        <a:t>Địa</a:t>
                      </a:r>
                      <a:r>
                        <a:rPr lang="en-US" sz="1800" b="0" baseline="0">
                          <a:solidFill>
                            <a:schemeClr val="accent3">
                              <a:lumMod val="50000"/>
                            </a:schemeClr>
                          </a:solidFill>
                          <a:latin typeface="Arial" pitchFamily="34" charset="0"/>
                          <a:cs typeface="Arial" pitchFamily="34" charset="0"/>
                        </a:rPr>
                        <a:t> hình , địa chất ven biển</a:t>
                      </a:r>
                      <a:endParaRPr lang="en-US" sz="1800" b="0">
                        <a:solidFill>
                          <a:schemeClr val="accent3">
                            <a:lumMod val="50000"/>
                          </a:schemeClr>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defRPr/>
            </a:pPr>
            <a:fld id="{B4B56E8D-DDE9-4295-8A2E-960CDF139CC6}" type="slidenum">
              <a:rPr lang="en-US" smtClean="0"/>
              <a:pPr>
                <a:defRPr/>
              </a:pPr>
              <a:t>7</a:t>
            </a:fld>
            <a:endParaRPr lang="en-US"/>
          </a:p>
        </p:txBody>
      </p:sp>
      <p:pic>
        <p:nvPicPr>
          <p:cNvPr id="12298" name="Picture 2"/>
          <p:cNvPicPr>
            <a:picLocks noChangeAspect="1" noChangeArrowheads="1"/>
          </p:cNvPicPr>
          <p:nvPr/>
        </p:nvPicPr>
        <p:blipFill>
          <a:blip r:embed="rId2">
            <a:extLst>
              <a:ext uri="{28A0092B-C50C-407E-A947-70E740481C1C}">
                <a14:useLocalDpi xmlns:a14="http://schemas.microsoft.com/office/drawing/2010/main" val="0"/>
              </a:ext>
            </a:extLst>
          </a:blip>
          <a:srcRect l="26500" t="11555" r="10001" b="7556"/>
          <a:stretch>
            <a:fillRect/>
          </a:stretch>
        </p:blipFill>
        <p:spPr bwMode="auto">
          <a:xfrm>
            <a:off x="0" y="457200"/>
            <a:ext cx="89328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4343400"/>
            <a:ext cx="297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11113" y="490538"/>
            <a:ext cx="2209800" cy="1490662"/>
          </a:xfrm>
          <a:prstGeom prst="rect">
            <a:avLst/>
          </a:prstGeom>
          <a:solidFill>
            <a:schemeClr val="accent4">
              <a:lumMod val="20000"/>
              <a:lumOff val="80000"/>
            </a:schemeClr>
          </a:solidFill>
          <a:ln w="9525">
            <a:noFill/>
            <a:miter lim="800000"/>
            <a:headEnd/>
            <a:tailEnd/>
          </a:ln>
        </p:spPr>
        <p:txBody>
          <a:bodyPr/>
          <a:lstStyle/>
          <a:p>
            <a:pPr marL="182563" indent="-246063" eaLnBrk="0" hangingPunct="0">
              <a:spcBef>
                <a:spcPct val="20000"/>
              </a:spcBef>
              <a:buClr>
                <a:srgbClr val="FF0000"/>
              </a:buClr>
              <a:buSzPct val="85000"/>
              <a:buFont typeface="Wingdings" pitchFamily="2" charset="2"/>
              <a:buChar char="§"/>
              <a:defRPr/>
            </a:pPr>
            <a:r>
              <a:rPr lang="en-US" sz="1400" b="1">
                <a:solidFill>
                  <a:srgbClr val="3333FF"/>
                </a:solidFill>
                <a:latin typeface="Arial" pitchFamily="34" charset="0"/>
                <a:cs typeface="Arial" pitchFamily="34" charset="0"/>
              </a:rPr>
              <a:t>Diện tích: 3,96 triệu ha</a:t>
            </a:r>
          </a:p>
          <a:p>
            <a:pPr marL="182563" indent="-246063" eaLnBrk="0" hangingPunct="0">
              <a:spcBef>
                <a:spcPct val="20000"/>
              </a:spcBef>
              <a:buClr>
                <a:srgbClr val="FF0000"/>
              </a:buClr>
              <a:buSzPct val="85000"/>
              <a:buFont typeface="Wingdings" pitchFamily="2" charset="2"/>
              <a:buChar char="§"/>
              <a:defRPr/>
            </a:pPr>
            <a:r>
              <a:rPr lang="en-US" sz="1400" b="1">
                <a:solidFill>
                  <a:srgbClr val="3333FF"/>
                </a:solidFill>
                <a:latin typeface="Arial" pitchFamily="34" charset="0"/>
                <a:cs typeface="Arial" pitchFamily="34" charset="0"/>
              </a:rPr>
              <a:t>Bằng phẳng, cao độ trung bình +1m</a:t>
            </a:r>
          </a:p>
          <a:p>
            <a:pPr marL="182563" indent="-246063" eaLnBrk="0" hangingPunct="0">
              <a:spcBef>
                <a:spcPct val="20000"/>
              </a:spcBef>
              <a:buClr>
                <a:srgbClr val="FF0000"/>
              </a:buClr>
              <a:buSzPct val="85000"/>
              <a:buFont typeface="Wingdings" pitchFamily="2" charset="2"/>
              <a:buChar char="§"/>
              <a:defRPr/>
            </a:pPr>
            <a:r>
              <a:rPr lang="en-US" sz="1400" b="1">
                <a:solidFill>
                  <a:srgbClr val="3333FF"/>
                </a:solidFill>
                <a:latin typeface="Arial" pitchFamily="34" charset="0"/>
                <a:cs typeface="Arial" pitchFamily="34" charset="0"/>
              </a:rPr>
              <a:t>Địa chất mềm yếu, dễ xói lở</a:t>
            </a:r>
          </a:p>
          <a:p>
            <a:pPr marL="639763" lvl="1" indent="-246063" eaLnBrk="0" hangingPunct="0">
              <a:spcBef>
                <a:spcPct val="20000"/>
              </a:spcBef>
              <a:buClr>
                <a:srgbClr val="FF0000"/>
              </a:buClr>
              <a:buSzPct val="85000"/>
              <a:defRPr/>
            </a:pPr>
            <a:endParaRPr lang="en-US" sz="1400" b="1">
              <a:solidFill>
                <a:srgbClr val="3333FF"/>
              </a:solidFill>
              <a:latin typeface="Arial" pitchFamily="34" charset="0"/>
              <a:cs typeface="Arial" pitchFamily="34" charset="0"/>
            </a:endParaRPr>
          </a:p>
          <a:p>
            <a:pPr marL="639763" lvl="1" indent="-246063" eaLnBrk="0" hangingPunct="0">
              <a:spcBef>
                <a:spcPct val="20000"/>
              </a:spcBef>
              <a:buClr>
                <a:srgbClr val="FF0000"/>
              </a:buClr>
              <a:buSzPct val="85000"/>
              <a:buFont typeface="Wingdings" pitchFamily="2" charset="2"/>
              <a:buChar char="§"/>
              <a:defRPr/>
            </a:pPr>
            <a:endParaRPr lang="en-US" sz="1400" b="1">
              <a:solidFill>
                <a:schemeClr val="accent2">
                  <a:lumMod val="50000"/>
                </a:schemeClr>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fld id="{14DFAB23-49A4-43C7-86D6-F4564BFD9BB7}" type="datetime1">
              <a:rPr lang="en-US" smtClean="0"/>
              <a:t>11/15/2018</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5" name="Slide Number Placeholder 1">
            <a:extLst>
              <a:ext uri="{FF2B5EF4-FFF2-40B4-BE49-F238E27FC236}">
                <a16:creationId xmlns:a16="http://schemas.microsoft.com/office/drawing/2014/main" id="{5D991A2C-8CFE-47AD-A429-3E73EDF335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63DBFB87-B188-4881-83F9-639D4652B04C}" type="slidenum">
              <a:rPr lang="en-US" altLang="en-US" sz="1200" smtClean="0">
                <a:solidFill>
                  <a:srgbClr val="045C75"/>
                </a:solidFill>
                <a:latin typeface="Verdana" panose="020B0604030504040204" pitchFamily="34" charset="0"/>
              </a:rPr>
              <a:pPr>
                <a:spcBef>
                  <a:spcPct val="0"/>
                </a:spcBef>
                <a:buClrTx/>
                <a:buSzTx/>
                <a:buFontTx/>
                <a:buNone/>
              </a:pPr>
              <a:t>8</a:t>
            </a:fld>
            <a:endParaRPr lang="en-US" altLang="en-US" sz="1200">
              <a:solidFill>
                <a:srgbClr val="045C75"/>
              </a:solidFill>
              <a:latin typeface="Verdana" panose="020B0604030504040204" pitchFamily="34" charset="0"/>
            </a:endParaRPr>
          </a:p>
        </p:txBody>
      </p:sp>
      <p:sp>
        <p:nvSpPr>
          <p:cNvPr id="45066" name="Content Placeholder 2">
            <a:extLst>
              <a:ext uri="{FF2B5EF4-FFF2-40B4-BE49-F238E27FC236}">
                <a16:creationId xmlns:a16="http://schemas.microsoft.com/office/drawing/2014/main" id="{EF42B0E1-1930-482F-8582-50D079B40D2D}"/>
              </a:ext>
            </a:extLst>
          </p:cNvPr>
          <p:cNvSpPr txBox="1">
            <a:spLocks/>
          </p:cNvSpPr>
          <p:nvPr/>
        </p:nvSpPr>
        <p:spPr bwMode="auto">
          <a:xfrm>
            <a:off x="381000" y="6477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buClr>
                <a:srgbClr val="FF0000"/>
              </a:buClr>
            </a:pPr>
            <a:endParaRPr lang="en-US" altLang="en-US" sz="2000">
              <a:solidFill>
                <a:srgbClr val="3333FF"/>
              </a:solidFill>
              <a:latin typeface="Arial" panose="020B0604020202020204" pitchFamily="34" charset="0"/>
              <a:cs typeface="Arial" panose="020B0604020202020204" pitchFamily="34" charset="0"/>
            </a:endParaRPr>
          </a:p>
        </p:txBody>
      </p:sp>
      <p:sp>
        <p:nvSpPr>
          <p:cNvPr id="45067" name="Rectangle 11">
            <a:extLst>
              <a:ext uri="{FF2B5EF4-FFF2-40B4-BE49-F238E27FC236}">
                <a16:creationId xmlns:a16="http://schemas.microsoft.com/office/drawing/2014/main" id="{B78FDE76-9A37-46FF-A4E7-C2ED7001B2E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Verdana" panose="020B0604030504040204" pitchFamily="34" charset="0"/>
            </a:endParaRPr>
          </a:p>
        </p:txBody>
      </p:sp>
      <p:grpSp>
        <p:nvGrpSpPr>
          <p:cNvPr id="45068" name="Group 1">
            <a:extLst>
              <a:ext uri="{FF2B5EF4-FFF2-40B4-BE49-F238E27FC236}">
                <a16:creationId xmlns:a16="http://schemas.microsoft.com/office/drawing/2014/main" id="{BD444E8F-6FCF-49B1-873D-B441C0FFF2D4}"/>
              </a:ext>
            </a:extLst>
          </p:cNvPr>
          <p:cNvGrpSpPr>
            <a:grpSpLocks noChangeAspect="1"/>
          </p:cNvGrpSpPr>
          <p:nvPr/>
        </p:nvGrpSpPr>
        <p:grpSpPr bwMode="auto">
          <a:xfrm>
            <a:off x="725488" y="1066800"/>
            <a:ext cx="7848427" cy="5715000"/>
            <a:chOff x="1718" y="9736"/>
            <a:chExt cx="9393" cy="6841"/>
          </a:xfrm>
        </p:grpSpPr>
        <p:sp>
          <p:nvSpPr>
            <p:cNvPr id="45075" name="AutoShape 10">
              <a:extLst>
                <a:ext uri="{FF2B5EF4-FFF2-40B4-BE49-F238E27FC236}">
                  <a16:creationId xmlns:a16="http://schemas.microsoft.com/office/drawing/2014/main" id="{8AF7C29D-172A-4950-A464-458E3F02CF2B}"/>
                </a:ext>
              </a:extLst>
            </p:cNvPr>
            <p:cNvSpPr>
              <a:spLocks noChangeAspect="1" noChangeArrowheads="1" noTextEdit="1"/>
            </p:cNvSpPr>
            <p:nvPr/>
          </p:nvSpPr>
          <p:spPr bwMode="auto">
            <a:xfrm>
              <a:off x="1718" y="9736"/>
              <a:ext cx="9072" cy="6841"/>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5076" name="Picture 9" descr="Lun_Erban_FS">
              <a:extLst>
                <a:ext uri="{FF2B5EF4-FFF2-40B4-BE49-F238E27FC236}">
                  <a16:creationId xmlns:a16="http://schemas.microsoft.com/office/drawing/2014/main" id="{D46FEB51-513A-4A56-B394-D36859C2D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 y="9832"/>
              <a:ext cx="3072" cy="36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5077" name="Picture 8" descr="Lun_NaUy_FS">
              <a:extLst>
                <a:ext uri="{FF2B5EF4-FFF2-40B4-BE49-F238E27FC236}">
                  <a16:creationId xmlns:a16="http://schemas.microsoft.com/office/drawing/2014/main" id="{D0C7A88D-3469-43D2-89F8-9ECE9CB07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 y="9832"/>
              <a:ext cx="4373" cy="342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5078" name="Picture 7" descr="MN_TramGanhHao_FS">
              <a:extLst>
                <a:ext uri="{FF2B5EF4-FFF2-40B4-BE49-F238E27FC236}">
                  <a16:creationId xmlns:a16="http://schemas.microsoft.com/office/drawing/2014/main" id="{C096AB2D-793D-441D-BC0D-B340C2CED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 y="13466"/>
              <a:ext cx="4877" cy="3026"/>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45079" name="Text Box 6">
              <a:extLst>
                <a:ext uri="{FF2B5EF4-FFF2-40B4-BE49-F238E27FC236}">
                  <a16:creationId xmlns:a16="http://schemas.microsoft.com/office/drawing/2014/main" id="{03062939-11D0-4AF9-8BDC-BB8FECE02D85}"/>
                </a:ext>
              </a:extLst>
            </p:cNvPr>
            <p:cNvSpPr txBox="1">
              <a:spLocks noChangeArrowheads="1"/>
            </p:cNvSpPr>
            <p:nvPr/>
          </p:nvSpPr>
          <p:spPr bwMode="auto">
            <a:xfrm>
              <a:off x="6672" y="12552"/>
              <a:ext cx="2568" cy="7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indent="4572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100" b="1">
                  <a:latin typeface="Arial" panose="020B0604020202020204" pitchFamily="34" charset="0"/>
                  <a:ea typeface="Calibri" panose="020F0502020204030204" pitchFamily="34" charset="0"/>
                  <a:cs typeface="Arial" panose="020B0604020202020204" pitchFamily="34" charset="0"/>
                </a:rPr>
                <a:t> Viện ĐC    Na Uy: </a:t>
              </a:r>
              <a:r>
                <a:rPr lang="en-US" altLang="en-US" sz="1400" b="1">
                  <a:solidFill>
                    <a:srgbClr val="FF0000"/>
                  </a:solidFill>
                  <a:latin typeface="Arial" panose="020B0604020202020204" pitchFamily="34" charset="0"/>
                  <a:ea typeface="Calibri" panose="020F0502020204030204" pitchFamily="34" charset="0"/>
                  <a:cs typeface="Arial" panose="020B0604020202020204" pitchFamily="34" charset="0"/>
                </a:rPr>
                <a:t>19 - 28 mm/n</a:t>
              </a:r>
              <a:endParaRPr lang="en-US" altLang="en-US" sz="1400">
                <a:solidFill>
                  <a:srgbClr val="FF0000"/>
                </a:solidFill>
                <a:latin typeface="Verdana" panose="020B0604030504040204" pitchFamily="34" charset="0"/>
                <a:ea typeface="Calibri" panose="020F0502020204030204" pitchFamily="34" charset="0"/>
                <a:cs typeface="Arial" panose="020B0604020202020204" pitchFamily="34" charset="0"/>
              </a:endParaRPr>
            </a:p>
          </p:txBody>
        </p:sp>
        <p:sp>
          <p:nvSpPr>
            <p:cNvPr id="45080" name="Text Box 5">
              <a:extLst>
                <a:ext uri="{FF2B5EF4-FFF2-40B4-BE49-F238E27FC236}">
                  <a16:creationId xmlns:a16="http://schemas.microsoft.com/office/drawing/2014/main" id="{22E390BD-9330-470B-B86F-47461BD2EABF}"/>
                </a:ext>
              </a:extLst>
            </p:cNvPr>
            <p:cNvSpPr txBox="1">
              <a:spLocks noChangeArrowheads="1"/>
            </p:cNvSpPr>
            <p:nvPr/>
          </p:nvSpPr>
          <p:spPr bwMode="auto">
            <a:xfrm>
              <a:off x="1759" y="13457"/>
              <a:ext cx="3509" cy="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indent="4572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400" b="1">
                  <a:latin typeface="Arial" panose="020B0604020202020204" pitchFamily="34" charset="0"/>
                  <a:ea typeface="Calibri" panose="020F0502020204030204" pitchFamily="34" charset="0"/>
                  <a:cs typeface="Arial" panose="020B0604020202020204" pitchFamily="34" charset="0"/>
                </a:rPr>
                <a:t> Erban v</a:t>
              </a:r>
              <a:r>
                <a:rPr lang="en-US" altLang="en-US" sz="1400" b="1">
                  <a:latin typeface="Verdana" panose="020B0604030504040204" pitchFamily="34" charset="0"/>
                  <a:ea typeface="Calibri" panose="020F0502020204030204" pitchFamily="34" charset="0"/>
                  <a:cs typeface="Arial" panose="020B0604020202020204" pitchFamily="34" charset="0"/>
                </a:rPr>
                <a:t>à</a:t>
              </a:r>
              <a:r>
                <a:rPr lang="en-US" altLang="en-US" sz="1400" b="1">
                  <a:latin typeface="Arial" panose="020B0604020202020204" pitchFamily="34" charset="0"/>
                  <a:ea typeface="Calibri" panose="020F0502020204030204" pitchFamily="34" charset="0"/>
                  <a:cs typeface="Arial" panose="020B0604020202020204" pitchFamily="34" charset="0"/>
                </a:rPr>
                <a:t> nnk:  </a:t>
              </a:r>
              <a:r>
                <a:rPr lang="en-US" altLang="en-US" sz="1400" b="1">
                  <a:solidFill>
                    <a:srgbClr val="FF0000"/>
                  </a:solidFill>
                  <a:latin typeface="Arial" panose="020B0604020202020204" pitchFamily="34" charset="0"/>
                  <a:ea typeface="Calibri" panose="020F0502020204030204" pitchFamily="34" charset="0"/>
                  <a:cs typeface="Arial" panose="020B0604020202020204" pitchFamily="34" charset="0"/>
                </a:rPr>
                <a:t>lõi 30 mm/năm </a:t>
              </a:r>
              <a:r>
                <a:rPr lang="en-US" altLang="en-US" sz="1400" b="1">
                  <a:latin typeface="Arial" panose="020B0604020202020204" pitchFamily="34" charset="0"/>
                  <a:ea typeface="Calibri" panose="020F0502020204030204" pitchFamily="34" charset="0"/>
                  <a:cs typeface="Arial" panose="020B0604020202020204" pitchFamily="34" charset="0"/>
                </a:rPr>
                <a:t>(CM)</a:t>
              </a:r>
              <a:endParaRPr lang="en-US" altLang="en-US" sz="1400">
                <a:latin typeface="Verdana" panose="020B0604030504040204" pitchFamily="34" charset="0"/>
                <a:ea typeface="Calibri" panose="020F0502020204030204" pitchFamily="34" charset="0"/>
                <a:cs typeface="Arial" panose="020B0604020202020204" pitchFamily="34" charset="0"/>
              </a:endParaRPr>
            </a:p>
          </p:txBody>
        </p:sp>
        <p:sp>
          <p:nvSpPr>
            <p:cNvPr id="45081" name="Text Box 4">
              <a:extLst>
                <a:ext uri="{FF2B5EF4-FFF2-40B4-BE49-F238E27FC236}">
                  <a16:creationId xmlns:a16="http://schemas.microsoft.com/office/drawing/2014/main" id="{39C107A1-7E66-459D-938B-03446617FAAA}"/>
                </a:ext>
              </a:extLst>
            </p:cNvPr>
            <p:cNvSpPr txBox="1">
              <a:spLocks noChangeArrowheads="1"/>
            </p:cNvSpPr>
            <p:nvPr/>
          </p:nvSpPr>
          <p:spPr bwMode="auto">
            <a:xfrm>
              <a:off x="5880" y="14376"/>
              <a:ext cx="1824" cy="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indent="4572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900" b="1">
                  <a:latin typeface="Arial" panose="020B0604020202020204" pitchFamily="34" charset="0"/>
                  <a:ea typeface="Calibri" panose="020F0502020204030204" pitchFamily="34" charset="0"/>
                  <a:cs typeface="Arial" panose="020B0604020202020204" pitchFamily="34" charset="0"/>
                </a:rPr>
                <a:t>MN tăng 7,4 mm/năm</a:t>
              </a:r>
              <a:endParaRPr lang="en-US" altLang="en-US" sz="1800">
                <a:latin typeface="Verdana" panose="020B0604030504040204" pitchFamily="34" charset="0"/>
                <a:ea typeface="Calibri" panose="020F0502020204030204" pitchFamily="34" charset="0"/>
                <a:cs typeface="Arial" panose="020B0604020202020204" pitchFamily="34" charset="0"/>
              </a:endParaRPr>
            </a:p>
          </p:txBody>
        </p:sp>
        <p:sp>
          <p:nvSpPr>
            <p:cNvPr id="45082" name="Text Box 3">
              <a:extLst>
                <a:ext uri="{FF2B5EF4-FFF2-40B4-BE49-F238E27FC236}">
                  <a16:creationId xmlns:a16="http://schemas.microsoft.com/office/drawing/2014/main" id="{CAC22864-70BE-4AF2-AB57-B756D016AC33}"/>
                </a:ext>
              </a:extLst>
            </p:cNvPr>
            <p:cNvSpPr txBox="1">
              <a:spLocks noChangeArrowheads="1"/>
            </p:cNvSpPr>
            <p:nvPr/>
          </p:nvSpPr>
          <p:spPr bwMode="auto">
            <a:xfrm>
              <a:off x="8719" y="15074"/>
              <a:ext cx="2392" cy="8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400" b="1" dirty="0">
                  <a:solidFill>
                    <a:srgbClr val="3333FF"/>
                  </a:solidFill>
                  <a:latin typeface="Arial" panose="020B0604020202020204" pitchFamily="34" charset="0"/>
                  <a:ea typeface="Calibri" panose="020F0502020204030204" pitchFamily="34" charset="0"/>
                  <a:cs typeface="Arial" panose="020B0604020202020204" pitchFamily="34" charset="0"/>
                </a:rPr>
                <a:t>MNTB </a:t>
              </a:r>
              <a:r>
                <a:rPr lang="en-US" altLang="en-US" sz="1400" b="1" dirty="0" err="1">
                  <a:solidFill>
                    <a:srgbClr val="3333FF"/>
                  </a:solidFill>
                  <a:latin typeface="Arial" panose="020B0604020202020204" pitchFamily="34" charset="0"/>
                  <a:ea typeface="Calibri" panose="020F0502020204030204" pitchFamily="34" charset="0"/>
                  <a:cs typeface="Arial" panose="020B0604020202020204" pitchFamily="34" charset="0"/>
                </a:rPr>
                <a:t>tăng</a:t>
              </a:r>
              <a:r>
                <a:rPr lang="en-US" altLang="en-US" sz="1400" b="1" dirty="0">
                  <a:solidFill>
                    <a:srgbClr val="3333FF"/>
                  </a:solidFill>
                  <a:latin typeface="Arial" panose="020B0604020202020204" pitchFamily="34" charset="0"/>
                  <a:ea typeface="Calibri" panose="020F0502020204030204" pitchFamily="34" charset="0"/>
                  <a:cs typeface="Arial" panose="020B0604020202020204" pitchFamily="34" charset="0"/>
                </a:rPr>
                <a:t> 19,7 mm/</a:t>
              </a:r>
              <a:r>
                <a:rPr lang="en-US" altLang="en-US" sz="1400" b="1" dirty="0" err="1">
                  <a:solidFill>
                    <a:srgbClr val="3333FF"/>
                  </a:solidFill>
                  <a:latin typeface="Arial" panose="020B0604020202020204" pitchFamily="34" charset="0"/>
                  <a:ea typeface="Calibri" panose="020F0502020204030204" pitchFamily="34" charset="0"/>
                  <a:cs typeface="Arial" panose="020B0604020202020204" pitchFamily="34" charset="0"/>
                </a:rPr>
                <a:t>năm</a:t>
              </a:r>
              <a:r>
                <a:rPr lang="en-US" altLang="en-US" sz="1400" b="1" dirty="0">
                  <a:solidFill>
                    <a:srgbClr val="3333FF"/>
                  </a:solidFill>
                  <a:latin typeface="Arial" panose="020B0604020202020204" pitchFamily="34" charset="0"/>
                  <a:ea typeface="Calibri" panose="020F0502020204030204" pitchFamily="34" charset="0"/>
                  <a:cs typeface="Arial" panose="020B0604020202020204" pitchFamily="34" charset="0"/>
                </a:rPr>
                <a:t> </a:t>
              </a:r>
              <a:r>
                <a:rPr lang="en-US" altLang="en-US" sz="1400" b="1" dirty="0">
                  <a:solidFill>
                    <a:srgbClr val="3333FF"/>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altLang="en-US" sz="14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Lún</a:t>
              </a:r>
              <a:r>
                <a:rPr lang="en-US" altLang="en-US" sz="14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altLang="en-US" sz="14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khoảng</a:t>
              </a:r>
              <a:r>
                <a:rPr lang="en-US" altLang="en-US" sz="14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17 cm/</a:t>
              </a:r>
              <a:r>
                <a:rPr lang="en-US" altLang="en-US" sz="14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năm</a:t>
              </a:r>
              <a:endParaRPr lang="en-US" altLang="en-US" sz="1400" dirty="0">
                <a:solidFill>
                  <a:srgbClr val="FF0000"/>
                </a:solidFill>
                <a:latin typeface="Verdana" panose="020B0604030504040204" pitchFamily="34" charset="0"/>
                <a:ea typeface="Calibri" panose="020F0502020204030204" pitchFamily="34" charset="0"/>
                <a:cs typeface="Arial" panose="020B0604020202020204" pitchFamily="34" charset="0"/>
              </a:endParaRPr>
            </a:p>
          </p:txBody>
        </p:sp>
        <p:sp>
          <p:nvSpPr>
            <p:cNvPr id="45083" name="Text Box 2">
              <a:extLst>
                <a:ext uri="{FF2B5EF4-FFF2-40B4-BE49-F238E27FC236}">
                  <a16:creationId xmlns:a16="http://schemas.microsoft.com/office/drawing/2014/main" id="{FE69B562-8D16-4684-9740-DFBBD0836654}"/>
                </a:ext>
              </a:extLst>
            </p:cNvPr>
            <p:cNvSpPr txBox="1">
              <a:spLocks noChangeArrowheads="1"/>
            </p:cNvSpPr>
            <p:nvPr/>
          </p:nvSpPr>
          <p:spPr bwMode="auto">
            <a:xfrm>
              <a:off x="4680" y="16212"/>
              <a:ext cx="6384" cy="2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indent="4572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100" b="1">
                  <a:latin typeface="Arial" panose="020B0604020202020204" pitchFamily="34" charset="0"/>
                  <a:ea typeface="Calibri" panose="020F0502020204030204" pitchFamily="34" charset="0"/>
                  <a:cs typeface="Arial" panose="020B0604020202020204" pitchFamily="34" charset="0"/>
                </a:rPr>
                <a:t>Viện Khoa học Thủy lợi miền Nam (2017): 17 mm/năm (G</a:t>
              </a:r>
              <a:r>
                <a:rPr lang="en-US" altLang="en-US" sz="1100" b="1">
                  <a:latin typeface="Verdana" panose="020B0604030504040204" pitchFamily="34" charset="0"/>
                  <a:ea typeface="Calibri" panose="020F0502020204030204" pitchFamily="34" charset="0"/>
                  <a:cs typeface="Arial" panose="020B0604020202020204" pitchFamily="34" charset="0"/>
                </a:rPr>
                <a:t>à</a:t>
              </a:r>
              <a:r>
                <a:rPr lang="en-US" altLang="en-US" sz="1100" b="1">
                  <a:latin typeface="Arial" panose="020B0604020202020204" pitchFamily="34" charset="0"/>
                  <a:ea typeface="Calibri" panose="020F0502020204030204" pitchFamily="34" charset="0"/>
                  <a:cs typeface="Arial" panose="020B0604020202020204" pitchFamily="34" charset="0"/>
                </a:rPr>
                <a:t>nh H</a:t>
              </a:r>
              <a:r>
                <a:rPr lang="en-US" altLang="en-US" sz="1100" b="1">
                  <a:latin typeface="Verdana" panose="020B0604030504040204" pitchFamily="34" charset="0"/>
                  <a:ea typeface="Calibri" panose="020F0502020204030204" pitchFamily="34" charset="0"/>
                  <a:cs typeface="Arial" panose="020B0604020202020204" pitchFamily="34" charset="0"/>
                </a:rPr>
                <a:t>à</a:t>
              </a:r>
              <a:r>
                <a:rPr lang="en-US" altLang="en-US" sz="1100" b="1">
                  <a:latin typeface="Arial" panose="020B0604020202020204" pitchFamily="34" charset="0"/>
                  <a:ea typeface="Calibri" panose="020F0502020204030204" pitchFamily="34" charset="0"/>
                  <a:cs typeface="Arial" panose="020B0604020202020204" pitchFamily="34" charset="0"/>
                </a:rPr>
                <a:t>o)</a:t>
              </a:r>
              <a:endParaRPr lang="en-US" altLang="en-US" sz="1800">
                <a:latin typeface="Verdana" panose="020B0604030504040204" pitchFamily="34" charset="0"/>
                <a:ea typeface="Calibri" panose="020F050202020403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19279B15-180B-44B8-B6A7-3BBB5A662AE1}"/>
              </a:ext>
            </a:extLst>
          </p:cNvPr>
          <p:cNvSpPr txBox="1"/>
          <p:nvPr/>
        </p:nvSpPr>
        <p:spPr>
          <a:xfrm>
            <a:off x="685800" y="4800600"/>
            <a:ext cx="2743200" cy="1477963"/>
          </a:xfrm>
          <a:prstGeom prst="rect">
            <a:avLst/>
          </a:prstGeom>
          <a:solidFill>
            <a:schemeClr val="accent3"/>
          </a:solidFill>
        </p:spPr>
        <p:txBody>
          <a:bodyPr>
            <a:spAutoFit/>
          </a:bodyPr>
          <a:lstStyle/>
          <a:p>
            <a:pPr eaLnBrk="1" hangingPunct="1">
              <a:defRPr/>
            </a:pPr>
            <a:r>
              <a:rPr lang="en-US"/>
              <a:t>Quan trắc Bộ TN-MT: ven biển lún </a:t>
            </a:r>
            <a:r>
              <a:rPr lang="en-US">
                <a:solidFill>
                  <a:srgbClr val="FF0000"/>
                </a:solidFill>
              </a:rPr>
              <a:t>&gt;10mm/năm</a:t>
            </a:r>
          </a:p>
          <a:p>
            <a:pPr eaLnBrk="1" hangingPunct="1">
              <a:defRPr/>
            </a:pPr>
            <a:r>
              <a:rPr lang="en-US"/>
              <a:t>Có vùng đạt đến 20-</a:t>
            </a:r>
            <a:r>
              <a:rPr lang="en-US">
                <a:solidFill>
                  <a:srgbClr val="FF0000"/>
                </a:solidFill>
              </a:rPr>
              <a:t>30mm/năm</a:t>
            </a:r>
          </a:p>
        </p:txBody>
      </p:sp>
      <p:sp>
        <p:nvSpPr>
          <p:cNvPr id="45070" name="TextBox 16">
            <a:extLst>
              <a:ext uri="{FF2B5EF4-FFF2-40B4-BE49-F238E27FC236}">
                <a16:creationId xmlns:a16="http://schemas.microsoft.com/office/drawing/2014/main" id="{5ACA31E0-934C-4E97-B5C0-CE350D3BAF04}"/>
              </a:ext>
            </a:extLst>
          </p:cNvPr>
          <p:cNvSpPr txBox="1">
            <a:spLocks noChangeArrowheads="1"/>
          </p:cNvSpPr>
          <p:nvPr/>
        </p:nvSpPr>
        <p:spPr bwMode="auto">
          <a:xfrm>
            <a:off x="2819400" y="3200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b="1">
                <a:latin typeface="Verdana" panose="020B0604030504040204" pitchFamily="34" charset="0"/>
              </a:rPr>
              <a:t>(1)</a:t>
            </a:r>
          </a:p>
        </p:txBody>
      </p:sp>
      <p:sp>
        <p:nvSpPr>
          <p:cNvPr id="45071" name="TextBox 17">
            <a:extLst>
              <a:ext uri="{FF2B5EF4-FFF2-40B4-BE49-F238E27FC236}">
                <a16:creationId xmlns:a16="http://schemas.microsoft.com/office/drawing/2014/main" id="{3B68B4F7-8570-409A-BC96-2110D9544B80}"/>
              </a:ext>
            </a:extLst>
          </p:cNvPr>
          <p:cNvSpPr txBox="1">
            <a:spLocks noChangeArrowheads="1"/>
          </p:cNvSpPr>
          <p:nvPr/>
        </p:nvSpPr>
        <p:spPr bwMode="auto">
          <a:xfrm>
            <a:off x="7315200" y="1676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b="1">
                <a:latin typeface="Verdana" panose="020B0604030504040204" pitchFamily="34" charset="0"/>
              </a:rPr>
              <a:t>(2)</a:t>
            </a:r>
          </a:p>
        </p:txBody>
      </p:sp>
      <p:sp>
        <p:nvSpPr>
          <p:cNvPr id="45072" name="TextBox 18">
            <a:extLst>
              <a:ext uri="{FF2B5EF4-FFF2-40B4-BE49-F238E27FC236}">
                <a16:creationId xmlns:a16="http://schemas.microsoft.com/office/drawing/2014/main" id="{235D8B82-FB10-4681-AA2A-DEECD193A3F2}"/>
              </a:ext>
            </a:extLst>
          </p:cNvPr>
          <p:cNvSpPr txBox="1">
            <a:spLocks noChangeArrowheads="1"/>
          </p:cNvSpPr>
          <p:nvPr/>
        </p:nvSpPr>
        <p:spPr bwMode="auto">
          <a:xfrm>
            <a:off x="7391400" y="4267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b="1">
                <a:latin typeface="Verdana" panose="020B0604030504040204" pitchFamily="34" charset="0"/>
              </a:rPr>
              <a:t>(3)</a:t>
            </a:r>
          </a:p>
        </p:txBody>
      </p:sp>
      <p:sp>
        <p:nvSpPr>
          <p:cNvPr id="45073" name="TextBox 19">
            <a:extLst>
              <a:ext uri="{FF2B5EF4-FFF2-40B4-BE49-F238E27FC236}">
                <a16:creationId xmlns:a16="http://schemas.microsoft.com/office/drawing/2014/main" id="{5637F82B-1D47-4E4A-B8FD-3EAAFECA1E29}"/>
              </a:ext>
            </a:extLst>
          </p:cNvPr>
          <p:cNvSpPr txBox="1">
            <a:spLocks noChangeArrowheads="1"/>
          </p:cNvSpPr>
          <p:nvPr/>
        </p:nvSpPr>
        <p:spPr bwMode="auto">
          <a:xfrm>
            <a:off x="2895600" y="5345113"/>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b="1" dirty="0">
                <a:latin typeface="Verdana" panose="020B0604030504040204" pitchFamily="34" charset="0"/>
              </a:rPr>
              <a:t>(4)</a:t>
            </a:r>
          </a:p>
        </p:txBody>
      </p:sp>
      <p:sp>
        <p:nvSpPr>
          <p:cNvPr id="21" name="Oval 20">
            <a:extLst>
              <a:ext uri="{FF2B5EF4-FFF2-40B4-BE49-F238E27FC236}">
                <a16:creationId xmlns:a16="http://schemas.microsoft.com/office/drawing/2014/main" id="{6A3B3CCC-D546-428A-B001-1EF0FC0CA524}"/>
              </a:ext>
            </a:extLst>
          </p:cNvPr>
          <p:cNvSpPr/>
          <p:nvPr/>
        </p:nvSpPr>
        <p:spPr>
          <a:xfrm>
            <a:off x="3318001" y="3245012"/>
            <a:ext cx="1804446" cy="1333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a:latin typeface="Arial" pitchFamily="34" charset="0"/>
                <a:cs typeface="Arial" pitchFamily="34" charset="0"/>
              </a:rPr>
              <a:t>Đánh giá:  Lún biến động </a:t>
            </a:r>
            <a:r>
              <a:rPr lang="en-US" sz="1600" b="1">
                <a:solidFill>
                  <a:srgbClr val="FFFF66"/>
                </a:solidFill>
                <a:latin typeface="Arial" pitchFamily="34" charset="0"/>
                <a:cs typeface="Arial" pitchFamily="34" charset="0"/>
              </a:rPr>
              <a:t>10-30</a:t>
            </a:r>
            <a:r>
              <a:rPr lang="en-US" sz="1600" b="1">
                <a:latin typeface="Arial" pitchFamily="34" charset="0"/>
                <a:cs typeface="Arial" pitchFamily="34" charset="0"/>
              </a:rPr>
              <a:t> </a:t>
            </a:r>
            <a:r>
              <a:rPr lang="en-US" sz="1600" b="1">
                <a:solidFill>
                  <a:srgbClr val="FFFF66"/>
                </a:solidFill>
                <a:latin typeface="Arial" pitchFamily="34" charset="0"/>
                <a:cs typeface="Arial" pitchFamily="34" charset="0"/>
              </a:rPr>
              <a:t>mm</a:t>
            </a:r>
            <a:r>
              <a:rPr lang="en-US" sz="1600" b="1">
                <a:latin typeface="Arial" pitchFamily="34" charset="0"/>
                <a:cs typeface="Arial" pitchFamily="34" charset="0"/>
              </a:rPr>
              <a:t> (theo từng vùng)</a:t>
            </a:r>
          </a:p>
        </p:txBody>
      </p:sp>
      <p:sp>
        <p:nvSpPr>
          <p:cNvPr id="3" name="Date Placeholder 2">
            <a:extLst>
              <a:ext uri="{FF2B5EF4-FFF2-40B4-BE49-F238E27FC236}">
                <a16:creationId xmlns:a16="http://schemas.microsoft.com/office/drawing/2014/main" id="{B9371D8E-6F45-4DD1-A35E-E32FA0C61C8B}"/>
              </a:ext>
            </a:extLst>
          </p:cNvPr>
          <p:cNvSpPr>
            <a:spLocks noGrp="1"/>
          </p:cNvSpPr>
          <p:nvPr>
            <p:ph type="dt" sz="half" idx="10"/>
          </p:nvPr>
        </p:nvSpPr>
        <p:spPr/>
        <p:txBody>
          <a:bodyPr/>
          <a:lstStyle/>
          <a:p>
            <a:pPr>
              <a:defRPr/>
            </a:pPr>
            <a:fld id="{C581A8DD-5714-4EC3-8961-CC6A0EE64B1A}" type="datetime1">
              <a:rPr lang="en-US" smtClean="0"/>
              <a:t>11/15/2018</a:t>
            </a:fld>
            <a:endParaRPr lang="en-US"/>
          </a:p>
        </p:txBody>
      </p:sp>
      <p:graphicFrame>
        <p:nvGraphicFramePr>
          <p:cNvPr id="23" name="Group 18">
            <a:extLst>
              <a:ext uri="{FF2B5EF4-FFF2-40B4-BE49-F238E27FC236}">
                <a16:creationId xmlns:a16="http://schemas.microsoft.com/office/drawing/2014/main" id="{C22FAF6C-3C64-46BE-A83F-916DBFCAD994}"/>
              </a:ext>
            </a:extLst>
          </p:cNvPr>
          <p:cNvGraphicFramePr>
            <a:graphicFrameLocks noGrp="1"/>
          </p:cNvGraphicFramePr>
          <p:nvPr>
            <p:extLst>
              <p:ext uri="{D42A27DB-BD31-4B8C-83A1-F6EECF244321}">
                <p14:modId xmlns:p14="http://schemas.microsoft.com/office/powerpoint/2010/main" val="4117197517"/>
              </p:ext>
            </p:extLst>
          </p:nvPr>
        </p:nvGraphicFramePr>
        <p:xfrm>
          <a:off x="0" y="4763"/>
          <a:ext cx="9144000" cy="844732"/>
        </p:xfrm>
        <a:graphic>
          <a:graphicData uri="http://schemas.openxmlformats.org/drawingml/2006/table">
            <a:tbl>
              <a:tblPr/>
              <a:tblGrid>
                <a:gridCol w="54102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47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Đồng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Bằng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sông</a:t>
                      </a:r>
                      <a:r>
                        <a:rPr lang="en-US" sz="1800" b="1" baseline="0" dirty="0">
                          <a:solidFill>
                            <a:srgbClr val="0000FF"/>
                          </a:solidFill>
                          <a:latin typeface="Arial" pitchFamily="34" charset="0"/>
                          <a:cs typeface="Arial" pitchFamily="34" charset="0"/>
                        </a:rPr>
                        <a:t> </a:t>
                      </a:r>
                      <a:r>
                        <a:rPr lang="en-US" sz="1800" b="1" baseline="0" dirty="0" err="1">
                          <a:solidFill>
                            <a:srgbClr val="0000FF"/>
                          </a:solidFill>
                          <a:latin typeface="Arial" pitchFamily="34" charset="0"/>
                          <a:cs typeface="Arial" pitchFamily="34" charset="0"/>
                        </a:rPr>
                        <a:t>Cửu</a:t>
                      </a:r>
                      <a:r>
                        <a:rPr lang="en-US" sz="1800" b="1" baseline="0" dirty="0">
                          <a:solidFill>
                            <a:srgbClr val="0000FF"/>
                          </a:solidFill>
                          <a:latin typeface="Arial" pitchFamily="34" charset="0"/>
                          <a:cs typeface="Arial" pitchFamily="34" charset="0"/>
                        </a:rPr>
                        <a:t> Long</a:t>
                      </a:r>
                      <a:endParaRPr lang="en-US" sz="1800" dirty="0">
                        <a:solidFill>
                          <a:srgbClr val="FF0000"/>
                        </a:solidFill>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accent3">
                              <a:lumMod val="50000"/>
                            </a:schemeClr>
                          </a:solidFill>
                          <a:latin typeface="Arial" pitchFamily="34" charset="0"/>
                          <a:cs typeface="Arial" pitchFamily="34" charset="0"/>
                        </a:rPr>
                        <a:t>Lún</a:t>
                      </a:r>
                      <a:r>
                        <a:rPr lang="en-US" sz="1800" b="0" dirty="0">
                          <a:solidFill>
                            <a:schemeClr val="accent3">
                              <a:lumMod val="50000"/>
                            </a:schemeClr>
                          </a:solidFill>
                          <a:latin typeface="Arial" pitchFamily="34" charset="0"/>
                          <a:cs typeface="Arial" pitchFamily="34" charset="0"/>
                        </a:rPr>
                        <a:t> </a:t>
                      </a:r>
                      <a:r>
                        <a:rPr lang="en-US" sz="1800" b="0" dirty="0" err="1">
                          <a:solidFill>
                            <a:schemeClr val="accent3">
                              <a:lumMod val="50000"/>
                            </a:schemeClr>
                          </a:solidFill>
                          <a:latin typeface="Arial" pitchFamily="34" charset="0"/>
                          <a:cs typeface="Arial" pitchFamily="34" charset="0"/>
                        </a:rPr>
                        <a:t>sụt</a:t>
                      </a:r>
                      <a:r>
                        <a:rPr lang="en-US" sz="1800" b="0" dirty="0">
                          <a:solidFill>
                            <a:schemeClr val="accent3">
                              <a:lumMod val="50000"/>
                            </a:schemeClr>
                          </a:solidFill>
                          <a:latin typeface="Arial" pitchFamily="34" charset="0"/>
                          <a:cs typeface="Arial" pitchFamily="34" charset="0"/>
                        </a:rPr>
                        <a:t> </a:t>
                      </a:r>
                      <a:r>
                        <a:rPr lang="en-US" sz="1800" b="0" dirty="0" err="1">
                          <a:solidFill>
                            <a:schemeClr val="accent3">
                              <a:lumMod val="50000"/>
                            </a:schemeClr>
                          </a:solidFill>
                          <a:latin typeface="Arial" pitchFamily="34" charset="0"/>
                          <a:cs typeface="Arial" pitchFamily="34" charset="0"/>
                        </a:rPr>
                        <a:t>và</a:t>
                      </a:r>
                      <a:r>
                        <a:rPr lang="en-US" sz="1800" b="0" dirty="0">
                          <a:solidFill>
                            <a:schemeClr val="accent3">
                              <a:lumMod val="50000"/>
                            </a:schemeClr>
                          </a:solidFill>
                          <a:latin typeface="Arial" pitchFamily="34" charset="0"/>
                          <a:cs typeface="Arial" pitchFamily="34" charset="0"/>
                        </a:rPr>
                        <a:t> NBD</a:t>
                      </a: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r h="365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83763"/>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nstantia" pitchFamily="18" charset="0"/>
                      </a:endParaRPr>
                    </a:p>
                  </a:txBody>
                  <a:tcPr marT="45654" marB="45654"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fi-FI" sz="1600" b="1" baseline="0" dirty="0">
                          <a:solidFill>
                            <a:srgbClr val="252092"/>
                          </a:solidFill>
                          <a:latin typeface="Arial" pitchFamily="34" charset="0"/>
                          <a:cs typeface="Arial" pitchFamily="34" charset="0"/>
                        </a:rPr>
                        <a:t> </a:t>
                      </a:r>
                      <a:endParaRPr kumimoji="0" lang="en-US" sz="1600" b="0" i="0" u="none" strike="noStrike" cap="none" normalizeH="0" baseline="0" dirty="0">
                        <a:ln>
                          <a:noFill/>
                        </a:ln>
                        <a:solidFill>
                          <a:srgbClr val="006600"/>
                        </a:solidFill>
                        <a:effectLst/>
                        <a:latin typeface="Arial" pitchFamily="34" charset="0"/>
                        <a:cs typeface="Arial" pitchFamily="34" charset="0"/>
                      </a:endParaRPr>
                    </a:p>
                  </a:txBody>
                  <a:tcPr marT="45654" marB="45654"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06226693"/>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oup 18"/>
          <p:cNvGraphicFramePr>
            <a:graphicFrameLocks noGrp="1"/>
          </p:cNvGraphicFramePr>
          <p:nvPr>
            <p:extLst/>
          </p:nvPr>
        </p:nvGraphicFramePr>
        <p:xfrm>
          <a:off x="0" y="4763"/>
          <a:ext cx="9144000" cy="1005770"/>
        </p:xfrm>
        <a:graphic>
          <a:graphicData uri="http://schemas.openxmlformats.org/drawingml/2006/table">
            <a:tbl>
              <a:tblPr/>
              <a:tblGrid>
                <a:gridCol w="22860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6553200">
                  <a:extLst>
                    <a:ext uri="{9D8B030D-6E8A-4147-A177-3AD203B41FA5}">
                      <a16:colId xmlns:a16="http://schemas.microsoft.com/office/drawing/2014/main" val="20002"/>
                    </a:ext>
                  </a:extLst>
                </a:gridCol>
              </a:tblGrid>
              <a:tr h="9096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itchFamily="34" charset="0"/>
                          <a:cs typeface="Arial" pitchFamily="34" charset="0"/>
                        </a:rPr>
                        <a:t>1:</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Tác</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động</a:t>
                      </a:r>
                      <a:r>
                        <a:rPr lang="en-US" sz="1800" baseline="0" dirty="0">
                          <a:solidFill>
                            <a:srgbClr val="FF0000"/>
                          </a:solidFill>
                          <a:latin typeface="Arial" pitchFamily="34" charset="0"/>
                          <a:cs typeface="Arial" pitchFamily="34" charset="0"/>
                        </a:rPr>
                        <a:t> (</a:t>
                      </a:r>
                      <a:r>
                        <a:rPr lang="en-US" sz="1800" baseline="0" dirty="0" err="1">
                          <a:solidFill>
                            <a:srgbClr val="FF0000"/>
                          </a:solidFill>
                          <a:latin typeface="Arial" pitchFamily="34" charset="0"/>
                          <a:cs typeface="Arial" pitchFamily="34" charset="0"/>
                        </a:rPr>
                        <a:t>tt</a:t>
                      </a:r>
                      <a:r>
                        <a:rPr lang="en-US" sz="1800" baseline="0" dirty="0">
                          <a:solidFill>
                            <a:srgbClr val="FF0000"/>
                          </a:solidFill>
                          <a:latin typeface="Arial" pitchFamily="34" charset="0"/>
                          <a:cs typeface="Arial" pitchFamily="34" charset="0"/>
                        </a:rPr>
                        <a:t>…)</a:t>
                      </a:r>
                      <a:endParaRPr lang="en-US" sz="1800" dirty="0">
                        <a:solidFill>
                          <a:srgbClr val="FF0000"/>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Constantia" pitchFamily="18" charset="0"/>
                        </a:rPr>
                        <a:t>  </a:t>
                      </a:r>
                    </a:p>
                  </a:txBody>
                  <a:tcPr marT="45685" marB="45685" horzOverflow="overflow">
                    <a:lnL>
                      <a:noFill/>
                    </a:lnL>
                    <a:lnR>
                      <a:noFill/>
                    </a:lnR>
                    <a:lnT>
                      <a:noFill/>
                    </a:lnT>
                    <a:lnB>
                      <a:noFill/>
                    </a:lnB>
                    <a:lnTlToBr>
                      <a:noFill/>
                    </a:lnTlToBr>
                    <a:lnBlToTr>
                      <a:noFill/>
                    </a:lnBlToTr>
                    <a:solidFill>
                      <a:srgbClr val="C9FAFC">
                        <a:alpha val="81175"/>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rgbClr val="FF0000"/>
                          </a:solidFill>
                          <a:latin typeface="Arial" pitchFamily="34" charset="0"/>
                          <a:cs typeface="Arial" pitchFamily="34" charset="0"/>
                        </a:rPr>
                        <a:t>Tác</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động</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từ</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nội</a:t>
                      </a:r>
                      <a:r>
                        <a:rPr lang="en-US" sz="2000" b="0" baseline="0" dirty="0">
                          <a:solidFill>
                            <a:srgbClr val="FF0000"/>
                          </a:solidFill>
                          <a:latin typeface="Arial" pitchFamily="34" charset="0"/>
                          <a:cs typeface="Arial" pitchFamily="34" charset="0"/>
                        </a:rPr>
                        <a:t> </a:t>
                      </a:r>
                      <a:r>
                        <a:rPr lang="en-US" sz="2000" b="0" baseline="0" dirty="0" err="1">
                          <a:solidFill>
                            <a:srgbClr val="FF0000"/>
                          </a:solidFill>
                          <a:latin typeface="Arial" pitchFamily="34" charset="0"/>
                          <a:cs typeface="Arial" pitchFamily="34" charset="0"/>
                        </a:rPr>
                        <a:t>địa</a:t>
                      </a:r>
                      <a:r>
                        <a:rPr lang="en-US" sz="2000" b="0" baseline="0" dirty="0">
                          <a:solidFill>
                            <a:srgbClr val="FF0000"/>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xây</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dựng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trình</a:t>
                      </a:r>
                      <a:r>
                        <a:rPr lang="en-US" sz="2000" b="0" baseline="0" dirty="0">
                          <a:solidFill>
                            <a:srgbClr val="3333FF"/>
                          </a:solidFill>
                          <a:latin typeface="Arial" pitchFamily="34" charset="0"/>
                          <a:cs typeface="Arial" pitchFamily="34" charset="0"/>
                        </a:rPr>
                        <a:t> , san </a:t>
                      </a:r>
                      <a:r>
                        <a:rPr lang="en-US" sz="2000" b="0" baseline="0" dirty="0" err="1">
                          <a:solidFill>
                            <a:srgbClr val="3333FF"/>
                          </a:solidFill>
                          <a:latin typeface="Arial" pitchFamily="34" charset="0"/>
                          <a:cs typeface="Arial" pitchFamily="34" charset="0"/>
                        </a:rPr>
                        <a:t>lấp</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mặt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bằng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lấn</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chiếm</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bờ</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sông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kênh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rạch</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khai</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thác</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nước</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ngầm</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lún</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sụt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đất</a:t>
                      </a:r>
                      <a:r>
                        <a:rPr lang="en-US" sz="2000" b="0" baseline="0" dirty="0">
                          <a:solidFill>
                            <a:srgbClr val="3333FF"/>
                          </a:solidFill>
                          <a:latin typeface="Arial" pitchFamily="34" charset="0"/>
                          <a:cs typeface="Arial" pitchFamily="34" charset="0"/>
                        </a:rPr>
                        <a:t> ), </a:t>
                      </a:r>
                      <a:r>
                        <a:rPr lang="en-US" sz="2000" b="0" baseline="0" dirty="0" err="1">
                          <a:solidFill>
                            <a:srgbClr val="3333FF"/>
                          </a:solidFill>
                          <a:latin typeface="Arial" pitchFamily="34" charset="0"/>
                          <a:cs typeface="Arial" pitchFamily="34" charset="0"/>
                        </a:rPr>
                        <a:t>khai</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thác</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cát</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giao</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thông</a:t>
                      </a:r>
                      <a:r>
                        <a:rPr lang="en-US" sz="2000" b="0" baseline="0" dirty="0">
                          <a:solidFill>
                            <a:srgbClr val="3333FF"/>
                          </a:solidFill>
                          <a:latin typeface="Arial" pitchFamily="34" charset="0"/>
                          <a:cs typeface="Arial" pitchFamily="34" charset="0"/>
                        </a:rPr>
                        <a:t> </a:t>
                      </a:r>
                      <a:r>
                        <a:rPr lang="en-US" sz="2000" b="0" baseline="0" dirty="0" err="1">
                          <a:solidFill>
                            <a:srgbClr val="3333FF"/>
                          </a:solidFill>
                          <a:latin typeface="Arial" pitchFamily="34" charset="0"/>
                          <a:cs typeface="Arial" pitchFamily="34" charset="0"/>
                        </a:rPr>
                        <a:t>thuỷ</a:t>
                      </a:r>
                      <a:r>
                        <a:rPr lang="en-US" sz="2000" b="0" baseline="0" dirty="0">
                          <a:solidFill>
                            <a:srgbClr val="3333FF"/>
                          </a:solidFill>
                          <a:latin typeface="Arial" pitchFamily="34" charset="0"/>
                          <a:cs typeface="Arial" pitchFamily="34" charset="0"/>
                        </a:rPr>
                        <a:t>….</a:t>
                      </a:r>
                      <a:endParaRPr lang="en-US" sz="2000" b="0" dirty="0">
                        <a:solidFill>
                          <a:srgbClr val="3333FF"/>
                        </a:solidFill>
                        <a:latin typeface="Arial" pitchFamily="34" charset="0"/>
                        <a:cs typeface="Arial" pitchFamily="34" charset="0"/>
                      </a:endParaRPr>
                    </a:p>
                  </a:txBody>
                  <a:tcPr marT="45685" marB="45685" horzOverflow="overflow">
                    <a:lnL>
                      <a:noFill/>
                    </a:lnL>
                    <a:lnR>
                      <a:noFill/>
                    </a:lnR>
                    <a:lnT>
                      <a:noFill/>
                    </a:lnT>
                    <a:lnB>
                      <a:noFill/>
                    </a:lnB>
                    <a:lnTlToBr>
                      <a:noFill/>
                    </a:lnTlToBr>
                    <a:lnBlToTr>
                      <a:noFill/>
                    </a:lnBlToTr>
                    <a:solidFill>
                      <a:schemeClr val="accent3">
                        <a:lumMod val="40000"/>
                        <a:lumOff val="60000"/>
                        <a:alpha val="70980"/>
                      </a:schemeClr>
                    </a:solidFill>
                  </a:tcPr>
                </a:tc>
                <a:extLst>
                  <a:ext uri="{0D108BD9-81ED-4DB2-BD59-A6C34878D82A}">
                    <a16:rowId xmlns:a16="http://schemas.microsoft.com/office/drawing/2014/main" val="10000"/>
                  </a:ext>
                </a:extLst>
              </a:tr>
            </a:tbl>
          </a:graphicData>
        </a:graphic>
      </p:graphicFrame>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4D80346B-9A77-4870-A075-2C617AA0EAE8}" type="slidenum">
              <a:rPr lang="en-US" smtClean="0"/>
              <a:pPr>
                <a:defRPr/>
              </a:pPr>
              <a:t>9</a:t>
            </a:fld>
            <a:endParaRPr lang="en-US"/>
          </a:p>
        </p:txBody>
      </p:sp>
      <p:sp>
        <p:nvSpPr>
          <p:cNvPr id="13321" name="Content Placeholder 2"/>
          <p:cNvSpPr>
            <a:spLocks noGrp="1"/>
          </p:cNvSpPr>
          <p:nvPr>
            <p:ph idx="1"/>
          </p:nvPr>
        </p:nvSpPr>
        <p:spPr>
          <a:xfrm>
            <a:off x="-1137" y="5722353"/>
            <a:ext cx="8991600" cy="1262063"/>
          </a:xfrm>
        </p:spPr>
        <p:txBody>
          <a:bodyPr/>
          <a:lstStyle/>
          <a:p>
            <a:pPr marL="0" indent="0" algn="just">
              <a:spcBef>
                <a:spcPct val="0"/>
              </a:spcBef>
              <a:buNone/>
            </a:pPr>
            <a:r>
              <a:rPr lang="en-US" altLang="en-US" sz="1800" dirty="0">
                <a:latin typeface="Arial" charset="0"/>
              </a:rPr>
              <a:t>Do </a:t>
            </a:r>
            <a:r>
              <a:rPr lang="en-US" altLang="en-US" sz="1800" dirty="0" err="1">
                <a:latin typeface="Arial" charset="0"/>
              </a:rPr>
              <a:t>nhiều</a:t>
            </a:r>
            <a:r>
              <a:rPr lang="en-US" altLang="en-US" sz="1800" dirty="0">
                <a:latin typeface="Arial" charset="0"/>
              </a:rPr>
              <a:t> </a:t>
            </a:r>
            <a:r>
              <a:rPr lang="en-US" altLang="en-US" sz="1800" dirty="0" err="1">
                <a:latin typeface="Arial" charset="0"/>
              </a:rPr>
              <a:t>nguyên</a:t>
            </a:r>
            <a:r>
              <a:rPr lang="en-US" altLang="en-US" sz="1800" dirty="0">
                <a:latin typeface="Arial" charset="0"/>
              </a:rPr>
              <a:t> </a:t>
            </a:r>
            <a:r>
              <a:rPr lang="en-US" altLang="en-US" sz="1800" dirty="0" err="1">
                <a:latin typeface="Arial" charset="0"/>
              </a:rPr>
              <a:t>nhân</a:t>
            </a:r>
            <a:r>
              <a:rPr lang="en-US" altLang="en-US" sz="1800" dirty="0">
                <a:latin typeface="Arial" charset="0"/>
              </a:rPr>
              <a:t> </a:t>
            </a:r>
            <a:r>
              <a:rPr lang="en-US" altLang="en-US" sz="1800" dirty="0" err="1">
                <a:latin typeface="Arial" charset="0"/>
              </a:rPr>
              <a:t>như</a:t>
            </a:r>
            <a:r>
              <a:rPr lang="en-US" altLang="en-US" sz="1800" dirty="0">
                <a:latin typeface="Arial" charset="0"/>
              </a:rPr>
              <a:t>: </a:t>
            </a:r>
            <a:r>
              <a:rPr lang="en-US" altLang="en-US" sz="1800" dirty="0" err="1">
                <a:latin typeface="Arial" charset="0"/>
              </a:rPr>
              <a:t>Xây</a:t>
            </a:r>
            <a:r>
              <a:rPr lang="en-US" altLang="en-US" sz="1800" dirty="0">
                <a:latin typeface="Arial" charset="0"/>
              </a:rPr>
              <a:t> </a:t>
            </a:r>
            <a:r>
              <a:rPr lang="en-US" altLang="en-US" sz="1800" dirty="0" err="1">
                <a:latin typeface="Arial" charset="0"/>
              </a:rPr>
              <a:t>dựng</a:t>
            </a:r>
            <a:r>
              <a:rPr lang="en-US" altLang="en-US" sz="1800" dirty="0">
                <a:latin typeface="Arial" charset="0"/>
              </a:rPr>
              <a:t>, san </a:t>
            </a:r>
            <a:r>
              <a:rPr lang="en-US" altLang="en-US" sz="1800" dirty="0" err="1">
                <a:latin typeface="Arial" charset="0"/>
              </a:rPr>
              <a:t>lấp</a:t>
            </a:r>
            <a:r>
              <a:rPr lang="en-US" altLang="en-US" sz="1800" dirty="0">
                <a:latin typeface="Arial" charset="0"/>
              </a:rPr>
              <a:t>, </a:t>
            </a:r>
            <a:r>
              <a:rPr lang="en-US" altLang="en-US" sz="1800" dirty="0" err="1">
                <a:latin typeface="Arial" charset="0"/>
              </a:rPr>
              <a:t>lấn</a:t>
            </a:r>
            <a:r>
              <a:rPr lang="en-US" altLang="en-US" sz="1800" dirty="0">
                <a:latin typeface="Arial" charset="0"/>
              </a:rPr>
              <a:t> </a:t>
            </a:r>
            <a:r>
              <a:rPr lang="en-US" altLang="en-US" sz="1800" dirty="0" err="1">
                <a:latin typeface="Arial" charset="0"/>
              </a:rPr>
              <a:t>chiếm</a:t>
            </a:r>
            <a:r>
              <a:rPr lang="en-US" altLang="en-US" sz="1800" dirty="0">
                <a:latin typeface="Arial" charset="0"/>
              </a:rPr>
              <a:t> </a:t>
            </a:r>
            <a:r>
              <a:rPr lang="en-US" altLang="en-US" sz="1800" dirty="0" err="1">
                <a:latin typeface="Arial" charset="0"/>
              </a:rPr>
              <a:t>mặt</a:t>
            </a:r>
            <a:r>
              <a:rPr lang="en-US" altLang="en-US" sz="1800" dirty="0">
                <a:latin typeface="Arial" charset="0"/>
              </a:rPr>
              <a:t> </a:t>
            </a:r>
            <a:r>
              <a:rPr lang="en-US" altLang="en-US" sz="1800" dirty="0" err="1">
                <a:latin typeface="Arial" charset="0"/>
              </a:rPr>
              <a:t>bằng</a:t>
            </a:r>
            <a:r>
              <a:rPr lang="en-US" altLang="en-US" sz="1800" dirty="0">
                <a:latin typeface="Arial" charset="0"/>
              </a:rPr>
              <a:t>, </a:t>
            </a:r>
            <a:r>
              <a:rPr lang="en-US" altLang="en-US" sz="1800" dirty="0" err="1">
                <a:latin typeface="Arial" charset="0"/>
              </a:rPr>
              <a:t>gia</a:t>
            </a:r>
            <a:r>
              <a:rPr lang="en-US" altLang="en-US" sz="1800" dirty="0">
                <a:latin typeface="Arial" charset="0"/>
              </a:rPr>
              <a:t> </a:t>
            </a:r>
            <a:r>
              <a:rPr lang="en-US" altLang="en-US" sz="1800" dirty="0" err="1">
                <a:latin typeface="Arial" charset="0"/>
              </a:rPr>
              <a:t>tải</a:t>
            </a:r>
            <a:r>
              <a:rPr lang="en-US" altLang="en-US" sz="1800" dirty="0">
                <a:latin typeface="Arial" charset="0"/>
              </a:rPr>
              <a:t>, </a:t>
            </a:r>
            <a:r>
              <a:rPr lang="en-US" altLang="en-US" sz="1800" dirty="0" err="1">
                <a:latin typeface="Arial" charset="0"/>
              </a:rPr>
              <a:t>gia</a:t>
            </a:r>
            <a:r>
              <a:rPr lang="en-US" altLang="en-US" sz="1800" dirty="0">
                <a:latin typeface="Arial" charset="0"/>
              </a:rPr>
              <a:t> </a:t>
            </a:r>
            <a:r>
              <a:rPr lang="en-US" altLang="en-US" sz="1800" dirty="0" err="1">
                <a:latin typeface="Arial" charset="0"/>
              </a:rPr>
              <a:t>tăng</a:t>
            </a:r>
            <a:r>
              <a:rPr lang="en-US" altLang="en-US" sz="1800" dirty="0">
                <a:latin typeface="Arial" charset="0"/>
              </a:rPr>
              <a:t> </a:t>
            </a:r>
            <a:r>
              <a:rPr lang="en-US" altLang="en-US" sz="1800" dirty="0" err="1">
                <a:latin typeface="Arial" charset="0"/>
              </a:rPr>
              <a:t>lực</a:t>
            </a:r>
            <a:r>
              <a:rPr lang="en-US" altLang="en-US" sz="1800" dirty="0">
                <a:latin typeface="Arial" charset="0"/>
              </a:rPr>
              <a:t> </a:t>
            </a:r>
            <a:r>
              <a:rPr lang="en-US" altLang="en-US" sz="1800" dirty="0" err="1">
                <a:latin typeface="Arial" charset="0"/>
              </a:rPr>
              <a:t>gây</a:t>
            </a:r>
            <a:r>
              <a:rPr lang="en-US" altLang="en-US" sz="1800" dirty="0">
                <a:latin typeface="Arial" charset="0"/>
              </a:rPr>
              <a:t> </a:t>
            </a:r>
            <a:r>
              <a:rPr lang="en-US" altLang="en-US" sz="1800" dirty="0" err="1">
                <a:latin typeface="Arial" charset="0"/>
              </a:rPr>
              <a:t>trượt</a:t>
            </a:r>
            <a:r>
              <a:rPr lang="en-US" altLang="en-US" sz="1800" dirty="0">
                <a:latin typeface="Arial" charset="0"/>
              </a:rPr>
              <a:t>….</a:t>
            </a:r>
            <a:r>
              <a:rPr lang="en-US" altLang="en-US" sz="1800" dirty="0" err="1">
                <a:latin typeface="Arial" charset="0"/>
              </a:rPr>
              <a:t>xây</a:t>
            </a:r>
            <a:r>
              <a:rPr lang="en-US" altLang="en-US" sz="1800" dirty="0">
                <a:latin typeface="Arial" charset="0"/>
              </a:rPr>
              <a:t> </a:t>
            </a:r>
            <a:r>
              <a:rPr lang="en-US" altLang="en-US" sz="1800" dirty="0" err="1">
                <a:latin typeface="Arial" charset="0"/>
              </a:rPr>
              <a:t>dựng</a:t>
            </a:r>
            <a:r>
              <a:rPr lang="en-US" altLang="en-US" sz="1800" dirty="0">
                <a:latin typeface="Arial" charset="0"/>
              </a:rPr>
              <a:t> </a:t>
            </a:r>
            <a:r>
              <a:rPr lang="en-US" altLang="en-US" sz="1800" dirty="0" err="1">
                <a:latin typeface="Arial" charset="0"/>
              </a:rPr>
              <a:t>đê</a:t>
            </a:r>
            <a:r>
              <a:rPr lang="en-US" altLang="en-US" sz="1800" dirty="0">
                <a:latin typeface="Arial" charset="0"/>
              </a:rPr>
              <a:t> </a:t>
            </a:r>
            <a:r>
              <a:rPr lang="en-US" altLang="en-US" sz="1800" dirty="0" err="1">
                <a:latin typeface="Arial" charset="0"/>
              </a:rPr>
              <a:t>bao</a:t>
            </a:r>
            <a:r>
              <a:rPr lang="en-US" altLang="en-US" sz="1800" dirty="0">
                <a:latin typeface="Arial" charset="0"/>
              </a:rPr>
              <a:t>…</a:t>
            </a:r>
            <a:r>
              <a:rPr lang="en-US" altLang="en-US" sz="1800" dirty="0" err="1">
                <a:latin typeface="Arial" charset="0"/>
              </a:rPr>
              <a:t>làm</a:t>
            </a:r>
            <a:r>
              <a:rPr lang="en-US" altLang="en-US" sz="1800" dirty="0">
                <a:latin typeface="Arial" charset="0"/>
              </a:rPr>
              <a:t> </a:t>
            </a:r>
            <a:r>
              <a:rPr lang="en-US" altLang="en-US" sz="1800" dirty="0" err="1">
                <a:latin typeface="Arial" charset="0"/>
              </a:rPr>
              <a:t>dòng</a:t>
            </a:r>
            <a:r>
              <a:rPr lang="en-US" altLang="en-US" sz="1800" dirty="0">
                <a:latin typeface="Arial" charset="0"/>
              </a:rPr>
              <a:t> </a:t>
            </a:r>
            <a:r>
              <a:rPr lang="en-US" altLang="en-US" sz="1800" dirty="0" err="1">
                <a:latin typeface="Arial" charset="0"/>
              </a:rPr>
              <a:t>chảy</a:t>
            </a:r>
            <a:r>
              <a:rPr lang="en-US" altLang="en-US" sz="1800" dirty="0">
                <a:latin typeface="Arial" charset="0"/>
              </a:rPr>
              <a:t> </a:t>
            </a:r>
            <a:r>
              <a:rPr lang="en-US" altLang="en-US" sz="1800" dirty="0" err="1">
                <a:latin typeface="Arial" charset="0"/>
              </a:rPr>
              <a:t>tập</a:t>
            </a:r>
            <a:r>
              <a:rPr lang="en-US" altLang="en-US" sz="1800" dirty="0">
                <a:latin typeface="Arial" charset="0"/>
              </a:rPr>
              <a:t> </a:t>
            </a:r>
            <a:r>
              <a:rPr lang="en-US" altLang="en-US" sz="1800" dirty="0" err="1">
                <a:latin typeface="Arial" charset="0"/>
              </a:rPr>
              <a:t>trung</a:t>
            </a:r>
            <a:r>
              <a:rPr lang="en-US" altLang="en-US" sz="1800" dirty="0">
                <a:latin typeface="Arial" charset="0"/>
              </a:rPr>
              <a:t> </a:t>
            </a:r>
            <a:r>
              <a:rPr lang="en-US" altLang="en-US" sz="1800" dirty="0" err="1">
                <a:latin typeface="Arial" charset="0"/>
              </a:rPr>
              <a:t>vào</a:t>
            </a:r>
            <a:r>
              <a:rPr lang="en-US" altLang="en-US" sz="1800" dirty="0">
                <a:latin typeface="Arial" charset="0"/>
              </a:rPr>
              <a:t> </a:t>
            </a:r>
            <a:r>
              <a:rPr lang="en-US" altLang="en-US" sz="1800" dirty="0" err="1">
                <a:latin typeface="Arial" charset="0"/>
              </a:rPr>
              <a:t>lòng</a:t>
            </a:r>
            <a:r>
              <a:rPr lang="en-US" altLang="en-US" sz="1800" dirty="0">
                <a:latin typeface="Arial" charset="0"/>
              </a:rPr>
              <a:t> </a:t>
            </a:r>
            <a:r>
              <a:rPr lang="en-US" altLang="en-US" sz="1800" dirty="0" err="1">
                <a:latin typeface="Arial" charset="0"/>
              </a:rPr>
              <a:t>dẫn</a:t>
            </a:r>
            <a:r>
              <a:rPr lang="en-US" altLang="en-US" sz="1800" dirty="0">
                <a:latin typeface="Arial" charset="0"/>
              </a:rPr>
              <a:t>….</a:t>
            </a:r>
            <a:r>
              <a:rPr lang="en-US" altLang="en-US" sz="1800" dirty="0" err="1">
                <a:latin typeface="Arial" charset="0"/>
              </a:rPr>
              <a:t>gia</a:t>
            </a:r>
            <a:r>
              <a:rPr lang="en-US" altLang="en-US" sz="1800" dirty="0">
                <a:latin typeface="Arial" charset="0"/>
              </a:rPr>
              <a:t> </a:t>
            </a:r>
            <a:r>
              <a:rPr lang="en-US" altLang="en-US" sz="1800" dirty="0" err="1">
                <a:latin typeface="Arial" charset="0"/>
              </a:rPr>
              <a:t>tăng</a:t>
            </a:r>
            <a:r>
              <a:rPr lang="en-US" altLang="en-US" sz="1800" dirty="0">
                <a:latin typeface="Arial" charset="0"/>
              </a:rPr>
              <a:t> </a:t>
            </a:r>
            <a:r>
              <a:rPr lang="en-US" altLang="en-US" sz="1800" dirty="0" err="1">
                <a:latin typeface="Arial" charset="0"/>
              </a:rPr>
              <a:t>xói</a:t>
            </a:r>
            <a:r>
              <a:rPr lang="en-US" altLang="en-US" sz="1800" dirty="0">
                <a:latin typeface="Arial" charset="0"/>
              </a:rPr>
              <a:t> </a:t>
            </a:r>
            <a:r>
              <a:rPr lang="en-US" altLang="en-US" sz="1800" dirty="0" err="1">
                <a:latin typeface="Arial" charset="0"/>
              </a:rPr>
              <a:t>lở</a:t>
            </a:r>
            <a:endParaRPr lang="en-US" altLang="en-US" sz="1800" dirty="0">
              <a:latin typeface="Arial" charset="0"/>
            </a:endParaRPr>
          </a:p>
        </p:txBody>
      </p:sp>
      <p:pic>
        <p:nvPicPr>
          <p:cNvPr id="1333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29083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66800"/>
            <a:ext cx="3048000" cy="2286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1067499"/>
            <a:ext cx="3048000" cy="2285301"/>
          </a:xfrm>
          <a:prstGeom prst="rect">
            <a:avLst/>
          </a:prstGeom>
        </p:spPr>
      </p:pic>
      <p:pic>
        <p:nvPicPr>
          <p:cNvPr id="1333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509991"/>
            <a:ext cx="2832100" cy="216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9"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509991"/>
            <a:ext cx="2971800" cy="216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40" name="Picture 28"/>
          <p:cNvPicPr>
            <a:picLocks noChangeAspect="1" noChangeArrowheads="1"/>
          </p:cNvPicPr>
          <p:nvPr/>
        </p:nvPicPr>
        <p:blipFill rotWithShape="1">
          <a:blip r:embed="rId8">
            <a:extLst>
              <a:ext uri="{28A0092B-C50C-407E-A947-70E740481C1C}">
                <a14:useLocalDpi xmlns:a14="http://schemas.microsoft.com/office/drawing/2010/main" val="0"/>
              </a:ext>
            </a:extLst>
          </a:blip>
          <a:srcRect r="52922"/>
          <a:stretch/>
        </p:blipFill>
        <p:spPr bwMode="auto">
          <a:xfrm>
            <a:off x="6089366" y="3505200"/>
            <a:ext cx="2978434" cy="221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fld id="{FD926020-71AE-4C2E-8B18-25AB5D00B913}" type="datetime1">
              <a:rPr lang="en-US" smtClean="0"/>
              <a:t>11/15/2018</a:t>
            </a:fld>
            <a:endParaRPr lang="en-US"/>
          </a:p>
        </p:txBody>
      </p:sp>
    </p:spTree>
    <p:extLst>
      <p:ext uri="{BB962C8B-B14F-4D97-AF65-F5344CB8AC3E}">
        <p14:creationId xmlns:p14="http://schemas.microsoft.com/office/powerpoint/2010/main" val="38262523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38754</TotalTime>
  <Words>4477</Words>
  <Application>Microsoft Office PowerPoint</Application>
  <PresentationFormat>On-screen Show (4:3)</PresentationFormat>
  <Paragraphs>590</Paragraphs>
  <Slides>60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Constantia</vt:lpstr>
      <vt:lpstr>Times New Roman</vt:lpstr>
      <vt:lpstr>Verdana</vt:lpstr>
      <vt:lpstr>Wingdings</vt:lpstr>
      <vt:lpstr>Wingdings 2</vt:lpstr>
      <vt:lpstr>Flow</vt:lpstr>
      <vt:lpstr>BÁO CÁO   Diễn biến xói lở lòng dẫn và cửa sông ven biển (vùng ĐBSCL và ven biển phía Nam) do tác động của phát triển ở thượng lưu, khai thác cát, biến đổi khí hậu và các giải pháp ứng phó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Edwin Ongley</dc:creator>
  <cp:lastModifiedBy>Joinme</cp:lastModifiedBy>
  <cp:revision>1940</cp:revision>
  <dcterms:created xsi:type="dcterms:W3CDTF">2001-09-18T09:17:16Z</dcterms:created>
  <dcterms:modified xsi:type="dcterms:W3CDTF">2018-11-15T10:28:56Z</dcterms:modified>
</cp:coreProperties>
</file>