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embeddings/Microsoft_Equation3.bin" ContentType="application/vnd.openxmlformats-officedocument.oleObject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embeddings/Microsoft_Equation4.bin" ContentType="application/vnd.openxmlformats-officedocument.oleObject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vml" ContentType="application/vnd.openxmlformats-officedocument.vmlDrawing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8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8" r:id="rId3"/>
    <p:sldId id="282" r:id="rId4"/>
    <p:sldId id="268" r:id="rId5"/>
    <p:sldId id="269" r:id="rId6"/>
    <p:sldId id="273" r:id="rId7"/>
    <p:sldId id="274" r:id="rId8"/>
    <p:sldId id="279" r:id="rId9"/>
    <p:sldId id="275" r:id="rId10"/>
    <p:sldId id="277" r:id="rId11"/>
    <p:sldId id="276" r:id="rId12"/>
    <p:sldId id="278" r:id="rId13"/>
    <p:sldId id="286" r:id="rId14"/>
    <p:sldId id="258" r:id="rId15"/>
    <p:sldId id="287" r:id="rId16"/>
    <p:sldId id="257" r:id="rId17"/>
    <p:sldId id="280" r:id="rId18"/>
    <p:sldId id="285" r:id="rId19"/>
    <p:sldId id="283" r:id="rId20"/>
    <p:sldId id="284" r:id="rId21"/>
    <p:sldId id="272" r:id="rId2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2E2FF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-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udrey\Desktop\SCAF%20M&#233;kong_terrain_Vmodifi&#233;_dec-ma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autoTitleDeleted val="1"/>
    <c:plotArea>
      <c:layout>
        <c:manualLayout>
          <c:layoutTarget val="inner"/>
          <c:xMode val="edge"/>
          <c:yMode val="edge"/>
          <c:x val="0.123780713244631"/>
          <c:y val="0.1373878826088"/>
          <c:w val="0.63912336579671"/>
          <c:h val="0.721370759725095"/>
        </c:manualLayout>
      </c:layout>
      <c:scatterChart>
        <c:scatterStyle val="lineMarker"/>
        <c:ser>
          <c:idx val="12"/>
          <c:order val="4"/>
          <c:tx>
            <c:strRef>
              <c:f>'\Users\Audrey\AppData\Roaming\Microsoft\Excel\Doc STAGE\Experience concentration\SCAF\résultats\[tab récap SCAF essais concentration.xlsx]Feuil1'!$B$1</c:f>
              <c:strCache>
                <c:ptCount val="1"/>
                <c:pt idx="0">
                  <c:v>Ws_surface_médiane</c:v>
                </c:pt>
              </c:strCache>
            </c:strRef>
          </c:tx>
          <c:marker>
            <c:symbol val="square"/>
            <c:size val="7"/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'\Users\Audrey\AppData\Roaming\Microsoft\Excel\Doc STAGE\Experience concentration\SCAF\résultats\[tab récap SCAF essais concentration.xlsx]Feuil1'!$A$2:$A$22</c:f>
              <c:numCache>
                <c:formatCode>General</c:formatCode>
                <c:ptCount val="21"/>
                <c:pt idx="0">
                  <c:v>0.01935</c:v>
                </c:pt>
                <c:pt idx="1">
                  <c:v>0.2124</c:v>
                </c:pt>
                <c:pt idx="2">
                  <c:v>0.8919</c:v>
                </c:pt>
                <c:pt idx="3">
                  <c:v>1.0764</c:v>
                </c:pt>
                <c:pt idx="4">
                  <c:v>1.95915</c:v>
                </c:pt>
                <c:pt idx="5">
                  <c:v>1.9659</c:v>
                </c:pt>
                <c:pt idx="6">
                  <c:v>2.731649999999997</c:v>
                </c:pt>
                <c:pt idx="7">
                  <c:v>3.838649999999986</c:v>
                </c:pt>
                <c:pt idx="8">
                  <c:v>4.333333333333372</c:v>
                </c:pt>
                <c:pt idx="9">
                  <c:v>4.333333333333372</c:v>
                </c:pt>
                <c:pt idx="10">
                  <c:v>6.129999999999979</c:v>
                </c:pt>
                <c:pt idx="11">
                  <c:v>6.236000000000018</c:v>
                </c:pt>
                <c:pt idx="12">
                  <c:v>6.899999999999977</c:v>
                </c:pt>
                <c:pt idx="13">
                  <c:v>8.881</c:v>
                </c:pt>
                <c:pt idx="14">
                  <c:v>13.42000000000004</c:v>
                </c:pt>
                <c:pt idx="15">
                  <c:v>15.39999999999992</c:v>
                </c:pt>
                <c:pt idx="16">
                  <c:v>18.10000000000003</c:v>
                </c:pt>
                <c:pt idx="17">
                  <c:v>22.3</c:v>
                </c:pt>
                <c:pt idx="18">
                  <c:v>24.07000000000004</c:v>
                </c:pt>
                <c:pt idx="19">
                  <c:v>28.58000000000003</c:v>
                </c:pt>
                <c:pt idx="20">
                  <c:v>96.5</c:v>
                </c:pt>
              </c:numCache>
            </c:numRef>
          </c:xVal>
          <c:yVal>
            <c:numRef>
              <c:f>'\Users\Audrey\AppData\Roaming\Microsoft\Excel\Doc STAGE\Experience concentration\SCAF\résultats\[tab récap SCAF essais concentration.xlsx]Feuil1'!$B$2:$B$22</c:f>
              <c:numCache>
                <c:formatCode>General</c:formatCode>
                <c:ptCount val="21"/>
                <c:pt idx="0">
                  <c:v>1.12201845430196E-5</c:v>
                </c:pt>
                <c:pt idx="1">
                  <c:v>1.41253754462276E-5</c:v>
                </c:pt>
                <c:pt idx="2">
                  <c:v>0.0001</c:v>
                </c:pt>
                <c:pt idx="3">
                  <c:v>0.000112201845430196</c:v>
                </c:pt>
                <c:pt idx="4">
                  <c:v>0.0001</c:v>
                </c:pt>
                <c:pt idx="5">
                  <c:v>0.000141253754462275</c:v>
                </c:pt>
                <c:pt idx="6">
                  <c:v>0.000199526231496888</c:v>
                </c:pt>
                <c:pt idx="7">
                  <c:v>0.000446683592150963</c:v>
                </c:pt>
                <c:pt idx="8">
                  <c:v>0.000446683592150963</c:v>
                </c:pt>
                <c:pt idx="9">
                  <c:v>0.000630957344480193</c:v>
                </c:pt>
                <c:pt idx="10">
                  <c:v>0.000501187233627272</c:v>
                </c:pt>
                <c:pt idx="11">
                  <c:v>0.000446683592150963</c:v>
                </c:pt>
                <c:pt idx="12">
                  <c:v>0.000501187233627272</c:v>
                </c:pt>
                <c:pt idx="13">
                  <c:v>0.000316227766016838</c:v>
                </c:pt>
                <c:pt idx="14">
                  <c:v>0.000354813389233575</c:v>
                </c:pt>
                <c:pt idx="15">
                  <c:v>0.000501187233627272</c:v>
                </c:pt>
                <c:pt idx="16">
                  <c:v>0.000346736850452532</c:v>
                </c:pt>
                <c:pt idx="17">
                  <c:v>0.000316227766016838</c:v>
                </c:pt>
                <c:pt idx="18">
                  <c:v>0.000354813389233575</c:v>
                </c:pt>
                <c:pt idx="19">
                  <c:v>0.000281838293126445</c:v>
                </c:pt>
                <c:pt idx="20">
                  <c:v>9.54992586021435E-5</c:v>
                </c:pt>
              </c:numCache>
            </c:numRef>
          </c:yVal>
        </c:ser>
        <c:ser>
          <c:idx val="13"/>
          <c:order val="5"/>
          <c:tx>
            <c:strRef>
              <c:f>'\Users\Audrey\AppData\Roaming\Microsoft\Excel\Doc STAGE\Experience concentration\SCAF\résultats\[tab récap SCAF essais concentration.xlsx]Feuil1'!$E$1</c:f>
              <c:strCache>
                <c:ptCount val="1"/>
                <c:pt idx="0">
                  <c:v>Ws_fond_médiane</c:v>
                </c:pt>
              </c:strCache>
            </c:strRef>
          </c:tx>
          <c:marker>
            <c:symbol val="square"/>
            <c:size val="7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'\Users\Audrey\AppData\Roaming\Microsoft\Excel\Doc STAGE\Experience concentration\SCAF\résultats\[tab récap SCAF essais concentration.xlsx]Feuil1'!$A$2:$A$22</c:f>
              <c:numCache>
                <c:formatCode>General</c:formatCode>
                <c:ptCount val="21"/>
                <c:pt idx="0">
                  <c:v>0.01935</c:v>
                </c:pt>
                <c:pt idx="1">
                  <c:v>0.2124</c:v>
                </c:pt>
                <c:pt idx="2">
                  <c:v>0.8919</c:v>
                </c:pt>
                <c:pt idx="3">
                  <c:v>1.0764</c:v>
                </c:pt>
                <c:pt idx="4">
                  <c:v>1.95915</c:v>
                </c:pt>
                <c:pt idx="5">
                  <c:v>1.9659</c:v>
                </c:pt>
                <c:pt idx="6">
                  <c:v>2.731649999999997</c:v>
                </c:pt>
                <c:pt idx="7">
                  <c:v>3.838649999999986</c:v>
                </c:pt>
                <c:pt idx="8">
                  <c:v>4.333333333333372</c:v>
                </c:pt>
                <c:pt idx="9">
                  <c:v>4.333333333333372</c:v>
                </c:pt>
                <c:pt idx="10">
                  <c:v>6.129999999999979</c:v>
                </c:pt>
                <c:pt idx="11">
                  <c:v>6.236000000000018</c:v>
                </c:pt>
                <c:pt idx="12">
                  <c:v>6.899999999999977</c:v>
                </c:pt>
                <c:pt idx="13">
                  <c:v>8.881</c:v>
                </c:pt>
                <c:pt idx="14">
                  <c:v>13.42000000000004</c:v>
                </c:pt>
                <c:pt idx="15">
                  <c:v>15.39999999999992</c:v>
                </c:pt>
                <c:pt idx="16">
                  <c:v>18.10000000000003</c:v>
                </c:pt>
                <c:pt idx="17">
                  <c:v>22.3</c:v>
                </c:pt>
                <c:pt idx="18">
                  <c:v>24.07000000000004</c:v>
                </c:pt>
                <c:pt idx="19">
                  <c:v>28.58000000000003</c:v>
                </c:pt>
                <c:pt idx="20">
                  <c:v>96.5</c:v>
                </c:pt>
              </c:numCache>
            </c:numRef>
          </c:xVal>
          <c:yVal>
            <c:numRef>
              <c:f>'\Users\Audrey\AppData\Roaming\Microsoft\Excel\Doc STAGE\Experience concentration\SCAF\résultats\[tab récap SCAF essais concentration.xlsx]Feuil1'!$E$2:$E$22</c:f>
              <c:numCache>
                <c:formatCode>General</c:formatCode>
                <c:ptCount val="21"/>
                <c:pt idx="0">
                  <c:v>3.98107170553497E-5</c:v>
                </c:pt>
                <c:pt idx="1">
                  <c:v>3.16227766016838E-5</c:v>
                </c:pt>
                <c:pt idx="2">
                  <c:v>0.000251188643150958</c:v>
                </c:pt>
                <c:pt idx="3">
                  <c:v>0.000501187233627272</c:v>
                </c:pt>
                <c:pt idx="4">
                  <c:v>0.00112201845430196</c:v>
                </c:pt>
                <c:pt idx="5">
                  <c:v>0.000891250938133746</c:v>
                </c:pt>
                <c:pt idx="6">
                  <c:v>0.00177827941003892</c:v>
                </c:pt>
                <c:pt idx="7">
                  <c:v>0.001</c:v>
                </c:pt>
                <c:pt idx="8">
                  <c:v>0.000794328234724281</c:v>
                </c:pt>
                <c:pt idx="9">
                  <c:v>0.000794328234724281</c:v>
                </c:pt>
                <c:pt idx="10">
                  <c:v>0.000562341325190349</c:v>
                </c:pt>
                <c:pt idx="11">
                  <c:v>0.00072443596007499</c:v>
                </c:pt>
                <c:pt idx="12">
                  <c:v>0.000446683592150963</c:v>
                </c:pt>
                <c:pt idx="13">
                  <c:v>0.000398107170553497</c:v>
                </c:pt>
                <c:pt idx="14">
                  <c:v>0.000446683592150963</c:v>
                </c:pt>
                <c:pt idx="15">
                  <c:v>0.000501187233627272</c:v>
                </c:pt>
                <c:pt idx="16">
                  <c:v>0.000177827941003892</c:v>
                </c:pt>
                <c:pt idx="17">
                  <c:v>0.000223872113856834</c:v>
                </c:pt>
                <c:pt idx="18">
                  <c:v>0.000398107170553497</c:v>
                </c:pt>
                <c:pt idx="19">
                  <c:v>0.000190546071796324</c:v>
                </c:pt>
                <c:pt idx="20">
                  <c:v>9.54992586021435E-5</c:v>
                </c:pt>
              </c:numCache>
            </c:numRef>
          </c:yVal>
        </c:ser>
        <c:ser>
          <c:idx val="5"/>
          <c:order val="0"/>
          <c:tx>
            <c:v>Vmédiane_surface_december</c:v>
          </c:tx>
          <c:spPr>
            <a:ln w="28575">
              <a:noFill/>
            </a:ln>
          </c:spPr>
          <c:xVal>
            <c:numRef>
              <c:f>'SCAF Mékong'!$B$28:$B$33</c:f>
              <c:numCache>
                <c:formatCode>General</c:formatCode>
                <c:ptCount val="6"/>
                <c:pt idx="0">
                  <c:v>0.0335402</c:v>
                </c:pt>
                <c:pt idx="1">
                  <c:v>0.0232929875</c:v>
                </c:pt>
                <c:pt idx="2">
                  <c:v>0.0222072</c:v>
                </c:pt>
                <c:pt idx="3">
                  <c:v>1.991485</c:v>
                </c:pt>
                <c:pt idx="4">
                  <c:v>0.213905</c:v>
                </c:pt>
                <c:pt idx="5">
                  <c:v>0.15826</c:v>
                </c:pt>
              </c:numCache>
            </c:numRef>
          </c:xVal>
          <c:yVal>
            <c:numRef>
              <c:f>'SCAF Mékong'!$C$28:$C$33</c:f>
              <c:numCache>
                <c:formatCode>General</c:formatCode>
                <c:ptCount val="6"/>
                <c:pt idx="0" formatCode="0.00E+00">
                  <c:v>0.0001</c:v>
                </c:pt>
                <c:pt idx="2" formatCode="0.00E+00">
                  <c:v>1.25892541179417E-5</c:v>
                </c:pt>
                <c:pt idx="3" formatCode="0.00E+00">
                  <c:v>0.0001</c:v>
                </c:pt>
                <c:pt idx="4" formatCode="0.00E+00">
                  <c:v>3.98107170553497E-5</c:v>
                </c:pt>
                <c:pt idx="5" formatCode="0.00E+00">
                  <c:v>3.16227766016838E-5</c:v>
                </c:pt>
              </c:numCache>
            </c:numRef>
          </c:yVal>
        </c:ser>
        <c:ser>
          <c:idx val="2"/>
          <c:order val="1"/>
          <c:tx>
            <c:v>Vmédiane_bottom_december</c:v>
          </c:tx>
          <c:spPr>
            <a:ln w="28575">
              <a:noFill/>
            </a:ln>
          </c:spPr>
          <c:marker>
            <c:symbol val="triangle"/>
            <c:size val="12"/>
            <c:spPr>
              <a:solidFill>
                <a:srgbClr val="92D050"/>
              </a:solidFill>
            </c:spPr>
          </c:marker>
          <c:xVal>
            <c:numRef>
              <c:f>'SCAF Mékong'!$B$28:$B$33</c:f>
              <c:numCache>
                <c:formatCode>General</c:formatCode>
                <c:ptCount val="6"/>
                <c:pt idx="0">
                  <c:v>0.0335402</c:v>
                </c:pt>
                <c:pt idx="1">
                  <c:v>0.0232929875</c:v>
                </c:pt>
                <c:pt idx="2">
                  <c:v>0.0222072</c:v>
                </c:pt>
                <c:pt idx="3">
                  <c:v>1.991485</c:v>
                </c:pt>
                <c:pt idx="4">
                  <c:v>0.213905</c:v>
                </c:pt>
                <c:pt idx="5">
                  <c:v>0.15826</c:v>
                </c:pt>
              </c:numCache>
            </c:numRef>
          </c:xVal>
          <c:yVal>
            <c:numRef>
              <c:f>'SCAF Mékong'!$G$28:$G$33</c:f>
              <c:numCache>
                <c:formatCode>General</c:formatCode>
                <c:ptCount val="6"/>
                <c:pt idx="0" formatCode="0.00E+00">
                  <c:v>0.000125892541179417</c:v>
                </c:pt>
                <c:pt idx="2" formatCode="0.00E+00">
                  <c:v>3.16227766016838E-5</c:v>
                </c:pt>
                <c:pt idx="3" formatCode="0.00E+00">
                  <c:v>0.000501187233627272</c:v>
                </c:pt>
                <c:pt idx="4" formatCode="0.00E+00">
                  <c:v>7.94328234724282E-5</c:v>
                </c:pt>
                <c:pt idx="5" formatCode="0.00E+00">
                  <c:v>0.000199526231496888</c:v>
                </c:pt>
              </c:numCache>
            </c:numRef>
          </c:yVal>
        </c:ser>
        <c:ser>
          <c:idx val="6"/>
          <c:order val="2"/>
          <c:tx>
            <c:v>Vmédiane_surface_march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69800"/>
              </a:solidFill>
              <a:ln>
                <a:noFill/>
              </a:ln>
            </c:spPr>
          </c:marker>
          <c:xVal>
            <c:numRef>
              <c:f>'SCAF Mékong'!$B$35:$B$50</c:f>
              <c:numCache>
                <c:formatCode>General</c:formatCode>
                <c:ptCount val="16"/>
                <c:pt idx="0">
                  <c:v>0.213905</c:v>
                </c:pt>
                <c:pt idx="1">
                  <c:v>0.13400375</c:v>
                </c:pt>
                <c:pt idx="2">
                  <c:v>0.048385</c:v>
                </c:pt>
                <c:pt idx="3">
                  <c:v>0.18489375</c:v>
                </c:pt>
                <c:pt idx="4">
                  <c:v>0.13400375</c:v>
                </c:pt>
                <c:pt idx="5">
                  <c:v>0.13400375</c:v>
                </c:pt>
                <c:pt idx="6">
                  <c:v>0.0284002</c:v>
                </c:pt>
                <c:pt idx="7">
                  <c:v>0.8697</c:v>
                </c:pt>
                <c:pt idx="8">
                  <c:v>0.8697</c:v>
                </c:pt>
                <c:pt idx="9">
                  <c:v>0.0264008</c:v>
                </c:pt>
                <c:pt idx="10">
                  <c:v>0.0247818</c:v>
                </c:pt>
                <c:pt idx="11">
                  <c:v>2.397584999999999</c:v>
                </c:pt>
                <c:pt idx="12">
                  <c:v>0.0235432</c:v>
                </c:pt>
                <c:pt idx="13">
                  <c:v>1.623424999999999</c:v>
                </c:pt>
                <c:pt idx="14">
                  <c:v>0.0238171875</c:v>
                </c:pt>
                <c:pt idx="15">
                  <c:v>0.747485</c:v>
                </c:pt>
              </c:numCache>
            </c:numRef>
          </c:xVal>
          <c:yVal>
            <c:numRef>
              <c:f>'SCAF Mékong'!$C$35:$C$50</c:f>
              <c:numCache>
                <c:formatCode>0.00E+00</c:formatCode>
                <c:ptCount val="16"/>
                <c:pt idx="0">
                  <c:v>3.98107170553497E-5</c:v>
                </c:pt>
                <c:pt idx="1">
                  <c:v>1.58489319246111E-5</c:v>
                </c:pt>
                <c:pt idx="2">
                  <c:v>3.16227766016838E-5</c:v>
                </c:pt>
                <c:pt idx="3">
                  <c:v>3.16227766016838E-5</c:v>
                </c:pt>
                <c:pt idx="4">
                  <c:v>1.99526231496888E-5</c:v>
                </c:pt>
                <c:pt idx="6">
                  <c:v>7.07945784384138E-5</c:v>
                </c:pt>
                <c:pt idx="7">
                  <c:v>3.16227766016838E-5</c:v>
                </c:pt>
                <c:pt idx="8">
                  <c:v>0.000141253754462275</c:v>
                </c:pt>
                <c:pt idx="9">
                  <c:v>1.25892541179417E-5</c:v>
                </c:pt>
                <c:pt idx="10">
                  <c:v>1.25892541179417E-5</c:v>
                </c:pt>
                <c:pt idx="11">
                  <c:v>0.000446683592150963</c:v>
                </c:pt>
                <c:pt idx="12">
                  <c:v>1.77827941003892E-5</c:v>
                </c:pt>
                <c:pt idx="13">
                  <c:v>0.000125892541179417</c:v>
                </c:pt>
                <c:pt idx="14">
                  <c:v>6.30957344480193E-5</c:v>
                </c:pt>
                <c:pt idx="15">
                  <c:v>0.000177827941003892</c:v>
                </c:pt>
              </c:numCache>
            </c:numRef>
          </c:yVal>
        </c:ser>
        <c:ser>
          <c:idx val="9"/>
          <c:order val="3"/>
          <c:tx>
            <c:v>Vmédiane_bottom_march</c:v>
          </c:tx>
          <c:spPr>
            <a:ln w="28575">
              <a:noFill/>
            </a:ln>
          </c:spPr>
          <c:marker>
            <c:symbol val="triangle"/>
            <c:size val="12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</c:spPr>
          </c:marker>
          <c:xVal>
            <c:numRef>
              <c:f>'SCAF Mékong'!$B$35:$B$50</c:f>
              <c:numCache>
                <c:formatCode>General</c:formatCode>
                <c:ptCount val="16"/>
                <c:pt idx="0">
                  <c:v>0.213905</c:v>
                </c:pt>
                <c:pt idx="1">
                  <c:v>0.13400375</c:v>
                </c:pt>
                <c:pt idx="2">
                  <c:v>0.048385</c:v>
                </c:pt>
                <c:pt idx="3">
                  <c:v>0.18489375</c:v>
                </c:pt>
                <c:pt idx="4">
                  <c:v>0.13400375</c:v>
                </c:pt>
                <c:pt idx="5">
                  <c:v>0.13400375</c:v>
                </c:pt>
                <c:pt idx="6">
                  <c:v>0.0284002</c:v>
                </c:pt>
                <c:pt idx="7">
                  <c:v>0.8697</c:v>
                </c:pt>
                <c:pt idx="8">
                  <c:v>0.8697</c:v>
                </c:pt>
                <c:pt idx="9">
                  <c:v>0.0264008</c:v>
                </c:pt>
                <c:pt idx="10">
                  <c:v>0.0247818</c:v>
                </c:pt>
                <c:pt idx="11">
                  <c:v>2.397584999999999</c:v>
                </c:pt>
                <c:pt idx="12">
                  <c:v>0.0235432</c:v>
                </c:pt>
                <c:pt idx="13">
                  <c:v>1.623424999999999</c:v>
                </c:pt>
                <c:pt idx="14">
                  <c:v>0.0238171875</c:v>
                </c:pt>
                <c:pt idx="15">
                  <c:v>0.747485</c:v>
                </c:pt>
              </c:numCache>
            </c:numRef>
          </c:xVal>
          <c:yVal>
            <c:numRef>
              <c:f>'SCAF Mékong'!$G$35:$G$50</c:f>
              <c:numCache>
                <c:formatCode>0.00E+00</c:formatCode>
                <c:ptCount val="16"/>
                <c:pt idx="0">
                  <c:v>0.00398107170553497</c:v>
                </c:pt>
                <c:pt idx="1">
                  <c:v>6.30957344480193E-5</c:v>
                </c:pt>
                <c:pt idx="2">
                  <c:v>0.000199526231496888</c:v>
                </c:pt>
                <c:pt idx="3">
                  <c:v>0.000199526231496888</c:v>
                </c:pt>
                <c:pt idx="4">
                  <c:v>0.000251188643150958</c:v>
                </c:pt>
                <c:pt idx="5">
                  <c:v>3.16227766016838E-5</c:v>
                </c:pt>
                <c:pt idx="6">
                  <c:v>0.0001</c:v>
                </c:pt>
                <c:pt idx="7">
                  <c:v>0.000251188643150958</c:v>
                </c:pt>
                <c:pt idx="8">
                  <c:v>0.000691830970918936</c:v>
                </c:pt>
                <c:pt idx="9">
                  <c:v>0.000398107170553497</c:v>
                </c:pt>
                <c:pt idx="10">
                  <c:v>0.000251188643150958</c:v>
                </c:pt>
                <c:pt idx="11">
                  <c:v>0.00281838293126445</c:v>
                </c:pt>
                <c:pt idx="12">
                  <c:v>0.000158489319246111</c:v>
                </c:pt>
                <c:pt idx="13">
                  <c:v>0.000199526231496888</c:v>
                </c:pt>
                <c:pt idx="14">
                  <c:v>0.000125892541179417</c:v>
                </c:pt>
                <c:pt idx="15">
                  <c:v>0.000316227766016838</c:v>
                </c:pt>
              </c:numCache>
            </c:numRef>
          </c:yVal>
        </c:ser>
        <c:axId val="656365192"/>
        <c:axId val="656373288"/>
      </c:scatterChart>
      <c:valAx>
        <c:axId val="656365192"/>
        <c:scaling>
          <c:logBase val="10.0"/>
          <c:orientation val="minMax"/>
        </c:scaling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AU" sz="1600" b="0" i="0" baseline="0" dirty="0"/>
                  <a:t>Concentration (g.L</a:t>
                </a:r>
                <a:r>
                  <a:rPr lang="en-AU" sz="1600" b="0" i="0" baseline="30000" dirty="0"/>
                  <a:t>-1</a:t>
                </a:r>
                <a:r>
                  <a:rPr lang="en-AU" sz="1600" b="0" i="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09818720065371"/>
              <c:y val="0.914852419055516"/>
            </c:manualLayout>
          </c:layout>
        </c:title>
        <c:numFmt formatCode="General" sourceLinked="1"/>
        <c:tickLblPos val="nextTo"/>
        <c:crossAx val="656373288"/>
        <c:crossesAt val="1.0E-6"/>
        <c:crossBetween val="midCat"/>
      </c:valAx>
      <c:valAx>
        <c:axId val="656373288"/>
        <c:scaling>
          <c:logBase val="10.0"/>
          <c:orientation val="minMax"/>
          <c:max val="0.01"/>
        </c:scaling>
        <c:axPos val="l"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AU" sz="1800" b="0" i="0" baseline="0" dirty="0" smtClean="0"/>
                  <a:t>Settling velocities </a:t>
                </a:r>
                <a:r>
                  <a:rPr lang="en-AU" sz="1800" b="0" i="0" baseline="0" dirty="0"/>
                  <a:t>(m.s</a:t>
                </a:r>
                <a:r>
                  <a:rPr lang="en-AU" sz="1800" b="0" i="0" baseline="30000" dirty="0"/>
                  <a:t>-1</a:t>
                </a:r>
                <a:r>
                  <a:rPr lang="en-AU" sz="1800" b="0" i="0" baseline="0" dirty="0"/>
                  <a:t>)</a:t>
                </a:r>
                <a:endParaRPr lang="en-AU" dirty="0"/>
              </a:p>
            </c:rich>
          </c:tx>
          <c:layout>
            <c:manualLayout>
              <c:xMode val="edge"/>
              <c:yMode val="edge"/>
              <c:x val="0.0"/>
              <c:y val="0.164013472080623"/>
            </c:manualLayout>
          </c:layout>
        </c:title>
        <c:numFmt formatCode="General" sourceLinked="1"/>
        <c:tickLblPos val="nextTo"/>
        <c:crossAx val="656365192"/>
        <c:crossesAt val="0.01"/>
        <c:crossBetween val="midCat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Relationship Id="rId3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AB18-E9EE-D140-8A2A-53CEC4D71EF2}" type="datetimeFigureOut">
              <a:rPr lang="fr-FR" smtClean="0"/>
              <a:pPr/>
              <a:t>8/04/17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14425-D7A6-BF42-81D4-4B4711655FA2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20007-3ABC-8643-B971-DF243433D8E6}" type="datetimeFigureOut">
              <a:rPr lang="fr-FR" smtClean="0"/>
              <a:pPr/>
              <a:t>8/04/17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671A1-F98C-F14C-B2B1-14BD5C8C6D78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892BB1C6-C75F-DE49-A554-B01E5143F9E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  <p:sldLayoutId id="2147484896" r:id="rId12"/>
    <p:sldLayoutId id="2147484897" r:id="rId13"/>
    <p:sldLayoutId id="2147484898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df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video" Target="file://localhost/Users/pmarches/Documents/PROJECTS/VIETNAM/LMDCZ_AFD/WORKSHOPS/WORKSHOP_APRIL2017/FIGS/FIGS_CROCO/movie_salt_Y2014M1.mov" TargetMode="External"/><Relationship Id="rId2" Type="http://schemas.openxmlformats.org/officeDocument/2006/relationships/video" Target="file://localhost/Users/pmarches/Documents/PROJECTS/VIETNAM/LMDCZ_AFD/WORKSHOPS/WORKSHOP_APRIL2017/FIGS/FIGS_CROCO/movie_salt_Y2014M10.mov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marches/Documents/PROJECTS/VIETNAM/LMDCZ_AFD/WORKSHOPS/WORKSHOP_APRIL2017/FIGS/FIGS_CROCO/movie_silt_Y2014M10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marches/Documents/PROJECTS/VIETNAM/LMDCZ_AFD/WORKSHOPS/WORKSHOP_APRIL2017/FIGS/FIGS_CROCO/movie_silt_Y2014M1.mov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d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5.pdf"/><Relationship Id="rId7" Type="http://schemas.openxmlformats.org/officeDocument/2006/relationships/image" Target="../media/image36.png"/><Relationship Id="rId8" Type="http://schemas.openxmlformats.org/officeDocument/2006/relationships/image" Target="../media/image39.pdf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df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d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df"/><Relationship Id="rId3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d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chart" Target="../charts/chart1.xml"/><Relationship Id="rId5" Type="http://schemas.openxmlformats.org/officeDocument/2006/relationships/image" Target="../media/image19.jpeg"/><Relationship Id="rId6" Type="http://schemas.openxmlformats.org/officeDocument/2006/relationships/oleObject" Target="../embeddings/Microsoft_Equation1.bin"/><Relationship Id="rId7" Type="http://schemas.openxmlformats.org/officeDocument/2006/relationships/oleObject" Target="../embeddings/Microsoft_Equation2.bin"/><Relationship Id="rId8" Type="http://schemas.openxmlformats.org/officeDocument/2006/relationships/oleObject" Target="../embeddings/Microsoft_Equation3.bin"/><Relationship Id="rId9" Type="http://schemas.openxmlformats.org/officeDocument/2006/relationships/image" Target="../media/image20.png"/><Relationship Id="rId14" Type="http://schemas.microsoft.com/office/2007/relationships/hdphoto" Target="../media/hdphoto21.wdp"/><Relationship Id="rId15" Type="http://schemas.openxmlformats.org/officeDocument/2006/relationships/oleObject" Target="../embeddings/Microsoft_Equation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6388" y="1624720"/>
            <a:ext cx="8513762" cy="272975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US" sz="3600" dirty="0" smtClean="0"/>
              <a:t>LMDCZ-AFD project: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Regional 3D </a:t>
            </a:r>
            <a:r>
              <a:rPr lang="en-US" sz="5400" dirty="0" smtClean="0"/>
              <a:t>CROCO</a:t>
            </a:r>
            <a:r>
              <a:rPr lang="en-US" sz="5400" dirty="0" smtClean="0"/>
              <a:t> simulations</a:t>
            </a:r>
            <a:endParaRPr lang="en-US" sz="5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86800" y="6569075"/>
            <a:ext cx="457200" cy="365125"/>
          </a:xfrm>
        </p:spPr>
        <p:txBody>
          <a:bodyPr/>
          <a:lstStyle/>
          <a:p>
            <a:fld id="{BC5217A8-0E06-4059-AC45-433E2E67A85D}" type="slidenum">
              <a:rPr kumimoji="0" lang="en-US" smtClean="0"/>
              <a:pPr/>
              <a:t>1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7" name="Image 6" descr="logo-ird-nouvea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684" y="98881"/>
            <a:ext cx="1312708" cy="1080796"/>
          </a:xfrm>
          <a:prstGeom prst="rect">
            <a:avLst/>
          </a:prstGeom>
        </p:spPr>
      </p:pic>
      <p:pic>
        <p:nvPicPr>
          <p:cNvPr id="8" name="Image 7" descr="Logo-AFD-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11" y="94251"/>
            <a:ext cx="1264446" cy="1085426"/>
          </a:xfrm>
          <a:prstGeom prst="rect">
            <a:avLst/>
          </a:prstGeom>
        </p:spPr>
      </p:pic>
      <p:pic>
        <p:nvPicPr>
          <p:cNvPr id="14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p="http://schemas.openxmlformats.org/presentationml/2006/main" xmlns:mv="urn:schemas-microsoft-com:mac:vml" val="0"/>
              </a:ext>
            </a:extLst>
          </a:blip>
          <a:srcRect l="-1728" r="1152"/>
          <a:stretch>
            <a:fillRect/>
          </a:stretch>
        </p:blipFill>
        <p:spPr bwMode="auto">
          <a:xfrm>
            <a:off x="1374577" y="94251"/>
            <a:ext cx="1275127" cy="108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p="http://schemas.openxmlformats.org/presentationml/2006/main" xmlns:mv="urn:schemas-microsoft-com:mac:vml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p="http://schemas.openxmlformats.org/presentationml/2006/main" xmlns:mv="urn:schemas-microsoft-com:mac:vml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escription: E:\SIWRR\Mau Bia-VBan ISO\PKH\LOGO SIWRR\LOGO Final.pn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p="http://schemas.openxmlformats.org/presentationml/2006/main" xmlns:mv="urn:schemas-microsoft-com:mac:vml" val="0"/>
              </a:ext>
            </a:extLst>
          </a:blip>
          <a:srcRect/>
          <a:stretch>
            <a:fillRect/>
          </a:stretch>
        </p:blipFill>
        <p:spPr bwMode="auto">
          <a:xfrm>
            <a:off x="2649704" y="76968"/>
            <a:ext cx="1094311" cy="108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p="http://schemas.openxmlformats.org/presentationml/2006/main" xmlns:mv="urn:schemas-microsoft-com:mac:vml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a="http://schemas.openxmlformats.org/drawingml/2006/main" xmlns:wne="http://schemas.microsoft.com/office/word/2006/wordml" xmlns:wp="http://schemas.openxmlformats.org/drawingml/2006/wordprocessingDrawing" xmlns:m="http://schemas.openxmlformats.org/officeDocument/2006/math" xmlns:r="http://schemas.openxmlformats.org/officeDocument/2006/relationships" xmlns:ve="http://schemas.openxmlformats.org/markup-compatibility/2006" xmlns:p="http://schemas.openxmlformats.org/presentationml/2006/main" xmlns:mv="urn:schemas-microsoft-com:mac:vml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306387" y="4023947"/>
            <a:ext cx="4440411" cy="2060661"/>
          </a:xfrm>
        </p:spPr>
        <p:txBody>
          <a:bodyPr>
            <a:noAutofit/>
          </a:bodyPr>
          <a:lstStyle/>
          <a:p>
            <a:r>
              <a:rPr lang="en-US" sz="2000" dirty="0" smtClean="0"/>
              <a:t>LMDCZ workshop, 12-14 April </a:t>
            </a:r>
            <a:r>
              <a:rPr lang="en-US" sz="2000" dirty="0" smtClean="0"/>
              <a:t>2017 </a:t>
            </a:r>
            <a:r>
              <a:rPr lang="en-US" sz="2000" dirty="0" smtClean="0"/>
              <a:t>Ho Chi Minh City, Vietnam</a:t>
            </a:r>
          </a:p>
          <a:p>
            <a:endParaRPr lang="en-US" sz="2000" dirty="0" smtClean="0"/>
          </a:p>
          <a:p>
            <a:r>
              <a:rPr lang="en-US" sz="2000" dirty="0" smtClean="0"/>
              <a:t>Patrick </a:t>
            </a:r>
            <a:r>
              <a:rPr lang="en-US" sz="2000" dirty="0" smtClean="0"/>
              <a:t>Marchesiello</a:t>
            </a:r>
          </a:p>
          <a:p>
            <a:r>
              <a:rPr lang="en-US" sz="1600" dirty="0" smtClean="0"/>
              <a:t>IRD, CARE Lab, </a:t>
            </a:r>
          </a:p>
          <a:p>
            <a:r>
              <a:rPr lang="en-US" sz="1600" dirty="0" smtClean="0"/>
              <a:t>HCMC University of Technology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612775" y="188259"/>
            <a:ext cx="7918450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TIDES</a:t>
            </a:r>
            <a:br>
              <a:rPr lang="en-US" dirty="0" smtClean="0"/>
            </a:br>
            <a:r>
              <a:rPr lang="en-US" sz="4000" dirty="0" smtClean="0"/>
              <a:t>satellite </a:t>
            </a:r>
            <a:r>
              <a:rPr lang="en-US" sz="4000" dirty="0" smtClean="0"/>
              <a:t>altimetry data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Hoi-An AFD project Worshop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E64B-B6AF-4990-AE5D-39E9B732E5C2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8" name="Picture 26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lc="http://schemas.openxmlformats.org/drawingml/2006/lockedCanvas" val="0"/>
              </a:ext>
            </a:extLst>
          </a:blip>
          <a:srcRect b="2852"/>
          <a:stretch>
            <a:fillRect/>
          </a:stretch>
        </p:blipFill>
        <p:spPr bwMode="auto">
          <a:xfrm>
            <a:off x="304800" y="1676400"/>
            <a:ext cx="4617085" cy="44237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5181600" y="41910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00"/>
                </a:solidFill>
              </a:rPr>
              <a:t>CTOH group, LEGOS </a:t>
            </a:r>
            <a:r>
              <a:rPr lang="fr-FR" dirty="0" err="1" smtClean="0">
                <a:solidFill>
                  <a:srgbClr val="FFFF00"/>
                </a:solidFill>
              </a:rPr>
              <a:t>Lab</a:t>
            </a:r>
            <a:r>
              <a:rPr lang="fr-FR" dirty="0" smtClean="0">
                <a:solidFill>
                  <a:srgbClr val="FFFF00"/>
                </a:solidFill>
              </a:rPr>
              <a:t>, Toulouse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200" y="2438400"/>
            <a:ext cx="3886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Joint TOPEX, Jason 1 and Jason 2 </a:t>
            </a:r>
            <a:r>
              <a:rPr lang="en-US" dirty="0" smtClean="0"/>
              <a:t>tracks </a:t>
            </a:r>
            <a:r>
              <a:rPr lang="en-US" dirty="0" smtClean="0"/>
              <a:t>of primary mission (green lines) and interleaved mission (black lines) in the Vietnam East </a:t>
            </a:r>
            <a:r>
              <a:rPr lang="en-US" dirty="0" smtClean="0"/>
              <a:t>Sea</a:t>
            </a:r>
            <a:r>
              <a:rPr lang="en-US" dirty="0" smtClean="0"/>
              <a:t> (Nguyen et al., 2013)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tide_seri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50351" y="1936366"/>
            <a:ext cx="6930571" cy="3698423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762000" y="238784"/>
            <a:ext cx="7556313" cy="169758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</a:t>
            </a:r>
            <a:r>
              <a:rPr lang="en-US" sz="4000" dirty="0" smtClean="0"/>
              <a:t>alidation </a:t>
            </a:r>
            <a:r>
              <a:rPr lang="en-US" sz="4000" dirty="0" smtClean="0"/>
              <a:t>with tidal gauges and satellite data</a:t>
            </a:r>
            <a:endParaRPr lang="en-US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1442456" y="5245266"/>
            <a:ext cx="2903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VUNG TAU – July 2009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currents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9" name="Image 8" descr="currents_Y2014M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1770" y="2043298"/>
            <a:ext cx="4292600" cy="3670300"/>
          </a:xfrm>
          <a:prstGeom prst="rect">
            <a:avLst/>
          </a:prstGeom>
        </p:spPr>
      </p:pic>
      <p:pic>
        <p:nvPicPr>
          <p:cNvPr id="10" name="Image 9" descr="currents_Y2014M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718" y="2043298"/>
            <a:ext cx="4292600" cy="36703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23359" y="1607822"/>
            <a:ext cx="166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2014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698965" y="1604060"/>
            <a:ext cx="171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October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0538" y="2353778"/>
            <a:ext cx="8593389" cy="446781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0959" y="200055"/>
            <a:ext cx="2854769" cy="788894"/>
          </a:xfrm>
        </p:spPr>
        <p:txBody>
          <a:bodyPr>
            <a:normAutofit/>
          </a:bodyPr>
          <a:lstStyle/>
          <a:p>
            <a:r>
              <a:rPr lang="en-US" dirty="0" smtClean="0"/>
              <a:t>Salinity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92BB1C6-C75F-DE49-A554-B01E5143F9E6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9" name="movie_salt_Y2014M1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1739" y="2353778"/>
            <a:ext cx="4299220" cy="446781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54769" y="988949"/>
            <a:ext cx="637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Easily observed and a good tracer of the flow</a:t>
            </a:r>
            <a:endParaRPr lang="en-US" sz="2000" dirty="0"/>
          </a:p>
        </p:txBody>
      </p:sp>
      <p:pic>
        <p:nvPicPr>
          <p:cNvPr id="11" name="movie_salt_Y2014M10.mov">
            <a:hlinkClick r:id="" action="ppaction://media"/>
          </p:cNvPr>
          <p:cNvPicPr/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624707" y="2522375"/>
            <a:ext cx="4299220" cy="4299220"/>
          </a:xfrm>
          <a:prstGeom prst="rect">
            <a:avLst/>
          </a:prstGeom>
        </p:spPr>
      </p:pic>
      <p:pic>
        <p:nvPicPr>
          <p:cNvPr id="13" name="Image 12" descr="Screen Shot 2016-10-04 at 11.16.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31664"/>
            <a:ext cx="2513945" cy="1981676"/>
          </a:xfrm>
          <a:prstGeom prst="rect">
            <a:avLst/>
          </a:prstGeom>
          <a:effectLst>
            <a:outerShdw blurRad="50800" dist="2540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8641"/>
            <a:ext cx="2789644" cy="1012956"/>
          </a:xfrm>
        </p:spPr>
        <p:txBody>
          <a:bodyPr>
            <a:noAutofit/>
          </a:bodyPr>
          <a:lstStyle/>
          <a:p>
            <a:r>
              <a:rPr lang="en-US" sz="2800" dirty="0" smtClean="0"/>
              <a:t>Sediment resuspension</a:t>
            </a:r>
            <a:br>
              <a:rPr lang="en-US" sz="2800" dirty="0" smtClean="0"/>
            </a:br>
            <a:r>
              <a:rPr lang="en-US" sz="2800" dirty="0" smtClean="0"/>
              <a:t>due to waves</a:t>
            </a:r>
            <a:endParaRPr lang="en-US" sz="28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92BB1C6-C75F-DE49-A554-B01E5143F9E6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0" name="movie_silt_Y2014M10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7000" y="58255"/>
            <a:ext cx="6477000" cy="67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68641"/>
            <a:ext cx="2789644" cy="1012956"/>
          </a:xfrm>
        </p:spPr>
        <p:txBody>
          <a:bodyPr>
            <a:noAutofit/>
          </a:bodyPr>
          <a:lstStyle/>
          <a:p>
            <a:r>
              <a:rPr lang="en-US" sz="2800" dirty="0" smtClean="0"/>
              <a:t>Sediment resuspension</a:t>
            </a:r>
            <a:br>
              <a:rPr lang="en-US" sz="2800" dirty="0" smtClean="0"/>
            </a:br>
            <a:r>
              <a:rPr lang="en-US" sz="2800" dirty="0" smtClean="0"/>
              <a:t>due to waves</a:t>
            </a:r>
            <a:endParaRPr lang="en-US" sz="28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92BB1C6-C75F-DE49-A554-B01E5143F9E6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9" name="movie_silt_Y2014M1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67000" y="49231"/>
            <a:ext cx="6477000" cy="67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224" y="139899"/>
            <a:ext cx="1867952" cy="788894"/>
          </a:xfrm>
        </p:spPr>
        <p:txBody>
          <a:bodyPr/>
          <a:lstStyle/>
          <a:p>
            <a:r>
              <a:rPr lang="en-US" dirty="0" smtClean="0"/>
              <a:t>SSC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92BB1C6-C75F-DE49-A554-B01E5143F9E6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385555" y="158644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January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11139" y="1554179"/>
            <a:ext cx="1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Image 13" descr="SPM_model_Y2014M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7505" y="603227"/>
            <a:ext cx="3095625" cy="2705100"/>
          </a:xfrm>
          <a:prstGeom prst="rect">
            <a:avLst/>
          </a:prstGeom>
        </p:spPr>
      </p:pic>
      <p:pic>
        <p:nvPicPr>
          <p:cNvPr id="16" name="Image 15" descr="SPM_sat_Y2014M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753130" y="603227"/>
            <a:ext cx="3095625" cy="27051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557616" y="165014"/>
            <a:ext cx="99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654282" y="16501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SAT DATA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143224" y="173884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3224" y="139899"/>
            <a:ext cx="1867952" cy="788894"/>
          </a:xfrm>
        </p:spPr>
        <p:txBody>
          <a:bodyPr/>
          <a:lstStyle/>
          <a:p>
            <a:r>
              <a:rPr lang="en-US" dirty="0" smtClean="0"/>
              <a:t>SSC</a:t>
            </a:r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92BB1C6-C75F-DE49-A554-B01E5143F9E6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385555" y="158644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January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11139" y="1554179"/>
            <a:ext cx="1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October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Image 13" descr="SPM_model_Y2014M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>
                <a:alphaModFix/>
                <a:lum/>
              </a:blip>
              <a:stretch>
                <a:fillRect/>
              </a:stretch>
            </p:blipFill>
          </mc:Choice>
          <mc:Fallback>
            <p:blipFill>
              <a:blip r:embed="rId3">
                <a:alphaModFix/>
                <a:lum/>
              </a:blip>
              <a:stretch>
                <a:fillRect/>
              </a:stretch>
            </p:blipFill>
          </mc:Fallback>
        </mc:AlternateContent>
        <p:spPr>
          <a:xfrm>
            <a:off x="657505" y="603227"/>
            <a:ext cx="3095625" cy="2705100"/>
          </a:xfrm>
          <a:prstGeom prst="rect">
            <a:avLst/>
          </a:prstGeom>
        </p:spPr>
      </p:pic>
      <p:pic>
        <p:nvPicPr>
          <p:cNvPr id="15" name="Image 14" descr="SPM_model_Y2014M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7505" y="3308327"/>
            <a:ext cx="3095625" cy="2705100"/>
          </a:xfrm>
          <a:prstGeom prst="rect">
            <a:avLst/>
          </a:prstGeom>
        </p:spPr>
      </p:pic>
      <p:pic>
        <p:nvPicPr>
          <p:cNvPr id="16" name="Image 15" descr="SPM_sat_Y2014M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53130" y="603227"/>
            <a:ext cx="3095625" cy="2705100"/>
          </a:xfrm>
          <a:prstGeom prst="rect">
            <a:avLst/>
          </a:prstGeom>
        </p:spPr>
      </p:pic>
      <p:pic>
        <p:nvPicPr>
          <p:cNvPr id="17" name="Image 16" descr="SPM_sat_Y2014M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753130" y="3308327"/>
            <a:ext cx="3095625" cy="27051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557616" y="165014"/>
            <a:ext cx="99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234810" y="16501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2002-2012</a:t>
            </a:r>
            <a:r>
              <a:rPr lang="fr-FR" dirty="0" smtClean="0"/>
              <a:t> </a:t>
            </a:r>
            <a:r>
              <a:rPr lang="fr-FR" dirty="0" smtClean="0"/>
              <a:t>DATA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143224" y="1738845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7214001" y="4553827"/>
            <a:ext cx="114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9605" y="559242"/>
            <a:ext cx="4193628" cy="788894"/>
          </a:xfrm>
        </p:spPr>
        <p:txBody>
          <a:bodyPr/>
          <a:lstStyle/>
          <a:p>
            <a:r>
              <a:rPr lang="en-US" dirty="0" smtClean="0"/>
              <a:t>Model erosion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8773" y="6275294"/>
            <a:ext cx="1600200" cy="365125"/>
          </a:xfrm>
        </p:spPr>
        <p:txBody>
          <a:bodyPr/>
          <a:lstStyle/>
          <a:p>
            <a:r>
              <a:rPr lang="fr-FR" dirty="0" smtClean="0"/>
              <a:t>12/11/2016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18</a:t>
            </a:fld>
            <a:endParaRPr lang="fr-FR"/>
          </a:p>
        </p:txBody>
      </p:sp>
      <p:grpSp>
        <p:nvGrpSpPr>
          <p:cNvPr id="3" name="Grouper 11"/>
          <p:cNvGrpSpPr/>
          <p:nvPr/>
        </p:nvGrpSpPr>
        <p:grpSpPr>
          <a:xfrm>
            <a:off x="-9846" y="11651"/>
            <a:ext cx="4267559" cy="6826838"/>
            <a:chOff x="-289494" y="-62075"/>
            <a:chExt cx="4267559" cy="5689030"/>
          </a:xfrm>
        </p:grpSpPr>
        <p:pic>
          <p:nvPicPr>
            <p:cNvPr id="14" name="Image 13" descr="erosion_map_Y2014M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-289135" y="2589538"/>
              <a:ext cx="4267200" cy="3037417"/>
            </a:xfrm>
            <a:prstGeom prst="rect">
              <a:avLst/>
            </a:prstGeom>
          </p:spPr>
        </p:pic>
        <p:pic>
          <p:nvPicPr>
            <p:cNvPr id="15" name="Image 14" descr="erosion_map_Y2014M10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-289494" y="-62075"/>
              <a:ext cx="4267200" cy="3037417"/>
            </a:xfrm>
            <a:prstGeom prst="rect">
              <a:avLst/>
            </a:prstGeom>
          </p:spPr>
        </p:pic>
      </p:grpSp>
      <p:pic>
        <p:nvPicPr>
          <p:cNvPr id="11" name="Image 10" descr="Screen Shot 2017-04-05 at 10.29.09.png"/>
          <p:cNvPicPr>
            <a:picLocks noChangeAspect="1"/>
          </p:cNvPicPr>
          <p:nvPr/>
        </p:nvPicPr>
        <p:blipFill>
          <a:blip r:embed="rId6"/>
          <a:srcRect r="19953"/>
          <a:stretch>
            <a:fillRect/>
          </a:stretch>
        </p:blipFill>
        <p:spPr>
          <a:xfrm>
            <a:off x="4648657" y="1686300"/>
            <a:ext cx="4201272" cy="39365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06492" y="374576"/>
            <a:ext cx="106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84912" y="3609948"/>
            <a:ext cx="86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winter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775" y="174921"/>
            <a:ext cx="7918450" cy="788894"/>
          </a:xfrm>
        </p:spPr>
        <p:txBody>
          <a:bodyPr>
            <a:noAutofit/>
          </a:bodyPr>
          <a:lstStyle/>
          <a:p>
            <a:r>
              <a:rPr lang="en-US" sz="3200" dirty="0" smtClean="0"/>
              <a:t>Sensitivity to river sediment concentration</a:t>
            </a:r>
            <a:endParaRPr lang="en-US" sz="3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9" name="Image 8" descr="SPM_model_diff_Y2014M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98899" y="1302735"/>
            <a:ext cx="4632325" cy="480128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4458" y="2158471"/>
            <a:ext cx="449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River sediment concentration decreased from 200 to 50 </a:t>
            </a:r>
            <a:r>
              <a:rPr lang="en-US" dirty="0" err="1" smtClean="0"/>
              <a:t>g/l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853372" y="3470215"/>
            <a:ext cx="183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SSC Difference  </a:t>
            </a:r>
            <a:endParaRPr lang="en-US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691848" y="3670028"/>
            <a:ext cx="931961" cy="11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8" descr="600px-Mekong_delta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2585" b="-2585"/>
          <a:stretch>
            <a:fillRect/>
          </a:stretch>
        </p:blipFill>
        <p:spPr>
          <a:xfrm rot="12783033">
            <a:off x="2872526" y="1633614"/>
            <a:ext cx="4696483" cy="4940360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892BB1C6-C75F-DE49-A554-B01E5143F9E6}" type="slidenum">
              <a:rPr lang="fr-FR" smtClean="0"/>
              <a:pPr/>
              <a:t>2</a:t>
            </a:fld>
            <a:endParaRPr lang="fr-FR"/>
          </a:p>
        </p:txBody>
      </p:sp>
      <p:grpSp>
        <p:nvGrpSpPr>
          <p:cNvPr id="2" name="Grouper 20"/>
          <p:cNvGrpSpPr/>
          <p:nvPr/>
        </p:nvGrpSpPr>
        <p:grpSpPr>
          <a:xfrm>
            <a:off x="2755887" y="2182135"/>
            <a:ext cx="6277705" cy="3901990"/>
            <a:chOff x="2253520" y="1982658"/>
            <a:chExt cx="6277705" cy="3901990"/>
          </a:xfrm>
        </p:grpSpPr>
        <p:sp>
          <p:nvSpPr>
            <p:cNvPr id="8" name="Flèche vers la droite 7"/>
            <p:cNvSpPr/>
            <p:nvPr/>
          </p:nvSpPr>
          <p:spPr>
            <a:xfrm rot="2749886">
              <a:off x="3491187" y="3175050"/>
              <a:ext cx="836740" cy="816750"/>
            </a:xfrm>
            <a:prstGeom prst="rightArrow">
              <a:avLst/>
            </a:prstGeom>
            <a:solidFill>
              <a:schemeClr val="accent1"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425335" y="3425244"/>
              <a:ext cx="21058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FFFF"/>
                  </a:solidFill>
                </a:rPr>
                <a:t>Tidal and</a:t>
              </a:r>
            </a:p>
            <a:p>
              <a:pPr algn="ctr"/>
              <a:r>
                <a:rPr lang="en-US" sz="2000" dirty="0" smtClean="0">
                  <a:solidFill>
                    <a:srgbClr val="FFFFFF"/>
                  </a:solidFill>
                </a:rPr>
                <a:t> frontal currents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1" name="Flèche vers la droite 10"/>
            <p:cNvSpPr/>
            <p:nvPr/>
          </p:nvSpPr>
          <p:spPr>
            <a:xfrm rot="9705377">
              <a:off x="5282987" y="3869829"/>
              <a:ext cx="873946" cy="628109"/>
            </a:xfrm>
            <a:prstGeom prst="rightArrow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719960" y="2383667"/>
              <a:ext cx="2132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Winter winds and waves</a:t>
              </a:r>
              <a:endParaRPr lang="en-US" sz="20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856024" y="1982658"/>
              <a:ext cx="20371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River discharge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Flèche vers la droite 15"/>
            <p:cNvSpPr/>
            <p:nvPr/>
          </p:nvSpPr>
          <p:spPr>
            <a:xfrm rot="20019658">
              <a:off x="2264657" y="4858135"/>
              <a:ext cx="595663" cy="406860"/>
            </a:xfrm>
            <a:prstGeom prst="rightArrow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53520" y="5176762"/>
              <a:ext cx="22033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/>
                <a:t>Summer winds and waves</a:t>
              </a:r>
              <a:endParaRPr lang="en-US" sz="20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181" y="219130"/>
            <a:ext cx="68370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Coastal ocean forcing is complex: </a:t>
            </a:r>
            <a:br>
              <a:rPr lang="en-US" sz="2800" dirty="0" smtClean="0"/>
            </a:br>
            <a:r>
              <a:rPr lang="en-US" dirty="0" smtClean="0"/>
              <a:t>waves, tides, wind and density driven currents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321181" y="1336327"/>
            <a:ext cx="3966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dirty="0" smtClean="0"/>
              <a:t> Tidal </a:t>
            </a:r>
            <a:r>
              <a:rPr lang="en-US" dirty="0" smtClean="0"/>
              <a:t>range and currents larger on East coast (3.5 </a:t>
            </a:r>
            <a:r>
              <a:rPr lang="en-US" dirty="0" err="1" smtClean="0"/>
              <a:t>m</a:t>
            </a:r>
            <a:r>
              <a:rPr lang="en-US" dirty="0" smtClean="0"/>
              <a:t>) than West coast (1m).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 Same </a:t>
            </a:r>
            <a:r>
              <a:rPr lang="en-US" dirty="0" smtClean="0"/>
              <a:t>for waves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775" y="349686"/>
            <a:ext cx="7918450" cy="7888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Sand/Mud fraction tendency</a:t>
            </a:r>
            <a:endParaRPr lang="en-US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Image 6" descr="sandfrac_Y2014M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7640" y="1738278"/>
            <a:ext cx="4693920" cy="3967480"/>
          </a:xfrm>
          <a:prstGeom prst="rect">
            <a:avLst/>
          </a:prstGeom>
        </p:spPr>
      </p:pic>
      <p:pic>
        <p:nvPicPr>
          <p:cNvPr id="9" name="Image 8" descr="sed_distribution_VAST.jpg"/>
          <p:cNvPicPr>
            <a:picLocks noChangeAspect="1"/>
          </p:cNvPicPr>
          <p:nvPr/>
        </p:nvPicPr>
        <p:blipFill>
          <a:blip r:embed="rId4"/>
          <a:srcRect l="16263" t="8999" r="6505" b="4499"/>
          <a:stretch>
            <a:fillRect/>
          </a:stretch>
        </p:blipFill>
        <p:spPr>
          <a:xfrm>
            <a:off x="4800050" y="1738278"/>
            <a:ext cx="4274038" cy="346051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371514" y="1738278"/>
            <a:ext cx="70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VAST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775" y="557050"/>
            <a:ext cx="7918450" cy="788894"/>
          </a:xfrm>
        </p:spPr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88358" y="1397256"/>
            <a:ext cx="7167284" cy="45493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Setup of regional 3D CROCO model done</a:t>
            </a:r>
          </a:p>
          <a:p>
            <a:pPr lvl="1"/>
            <a:r>
              <a:rPr lang="en-US" dirty="0" smtClean="0"/>
              <a:t>Regional oceanic forcing benefits from Hoi-An project and is suitable</a:t>
            </a:r>
          </a:p>
          <a:p>
            <a:pPr lvl="1"/>
            <a:r>
              <a:rPr lang="en-US" dirty="0" smtClean="0"/>
              <a:t>Calibration of sediment models is </a:t>
            </a:r>
            <a:r>
              <a:rPr lang="en-US" dirty="0" smtClean="0"/>
              <a:t>suitable, using </a:t>
            </a:r>
            <a:r>
              <a:rPr lang="en-US" dirty="0" smtClean="0"/>
              <a:t>the project’s field surveys and previous observations as well as satellite data</a:t>
            </a:r>
          </a:p>
          <a:p>
            <a:r>
              <a:rPr lang="en-US" dirty="0" smtClean="0"/>
              <a:t>3D modeling includes missing processes in 2D models:</a:t>
            </a:r>
          </a:p>
          <a:p>
            <a:pPr lvl="1"/>
            <a:r>
              <a:rPr lang="en-US" dirty="0" smtClean="0"/>
              <a:t>Salinity fronts and stratification effects</a:t>
            </a:r>
          </a:p>
          <a:p>
            <a:pPr lvl="1"/>
            <a:r>
              <a:rPr lang="en-US" dirty="0" smtClean="0"/>
              <a:t>Cross-shore processes</a:t>
            </a:r>
          </a:p>
          <a:p>
            <a:r>
              <a:rPr lang="en-US" dirty="0" smtClean="0"/>
              <a:t>Sorting out coastal processes will be key to select the right protection </a:t>
            </a:r>
            <a:r>
              <a:rPr lang="en-US" dirty="0" smtClean="0"/>
              <a:t>measures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0987" y="294965"/>
            <a:ext cx="7918450" cy="7888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Shelf and nearshore processes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3</a:t>
            </a:fld>
            <a:endParaRPr lang="fr-FR"/>
          </a:p>
        </p:txBody>
      </p:sp>
      <p:grpSp>
        <p:nvGrpSpPr>
          <p:cNvPr id="3" name="Grouper 162"/>
          <p:cNvGrpSpPr/>
          <p:nvPr/>
        </p:nvGrpSpPr>
        <p:grpSpPr>
          <a:xfrm>
            <a:off x="241341" y="1839372"/>
            <a:ext cx="7529283" cy="3623054"/>
            <a:chOff x="906154" y="1853684"/>
            <a:chExt cx="7529283" cy="3623054"/>
          </a:xfrm>
        </p:grpSpPr>
        <p:sp>
          <p:nvSpPr>
            <p:cNvPr id="162" name="Forme libre 161"/>
            <p:cNvSpPr/>
            <p:nvPr/>
          </p:nvSpPr>
          <p:spPr>
            <a:xfrm>
              <a:off x="2077715" y="3062398"/>
              <a:ext cx="4246143" cy="1917437"/>
            </a:xfrm>
            <a:custGeom>
              <a:avLst/>
              <a:gdLst>
                <a:gd name="connsiteX0" fmla="*/ 73433 w 4246143"/>
                <a:gd name="connsiteY0" fmla="*/ 60470 h 1917437"/>
                <a:gd name="connsiteX1" fmla="*/ 552906 w 4246143"/>
                <a:gd name="connsiteY1" fmla="*/ 73428 h 1917437"/>
                <a:gd name="connsiteX2" fmla="*/ 630658 w 4246143"/>
                <a:gd name="connsiteY2" fmla="*/ 112302 h 1917437"/>
                <a:gd name="connsiteX3" fmla="*/ 721369 w 4246143"/>
                <a:gd name="connsiteY3" fmla="*/ 151176 h 1917437"/>
                <a:gd name="connsiteX4" fmla="*/ 812081 w 4246143"/>
                <a:gd name="connsiteY4" fmla="*/ 190050 h 1917437"/>
                <a:gd name="connsiteX5" fmla="*/ 902792 w 4246143"/>
                <a:gd name="connsiteY5" fmla="*/ 215966 h 1917437"/>
                <a:gd name="connsiteX6" fmla="*/ 1019420 w 4246143"/>
                <a:gd name="connsiteY6" fmla="*/ 241882 h 1917437"/>
                <a:gd name="connsiteX7" fmla="*/ 1045338 w 4246143"/>
                <a:gd name="connsiteY7" fmla="*/ 267798 h 1917437"/>
                <a:gd name="connsiteX8" fmla="*/ 1123090 w 4246143"/>
                <a:gd name="connsiteY8" fmla="*/ 293713 h 1917437"/>
                <a:gd name="connsiteX9" fmla="*/ 1291553 w 4246143"/>
                <a:gd name="connsiteY9" fmla="*/ 280756 h 1917437"/>
                <a:gd name="connsiteX10" fmla="*/ 1343388 w 4246143"/>
                <a:gd name="connsiteY10" fmla="*/ 254840 h 1917437"/>
                <a:gd name="connsiteX11" fmla="*/ 1382264 w 4246143"/>
                <a:gd name="connsiteY11" fmla="*/ 241882 h 1917437"/>
                <a:gd name="connsiteX12" fmla="*/ 1460017 w 4246143"/>
                <a:gd name="connsiteY12" fmla="*/ 203008 h 1917437"/>
                <a:gd name="connsiteX13" fmla="*/ 1680315 w 4246143"/>
                <a:gd name="connsiteY13" fmla="*/ 215966 h 1917437"/>
                <a:gd name="connsiteX14" fmla="*/ 1719191 w 4246143"/>
                <a:gd name="connsiteY14" fmla="*/ 228924 h 1917437"/>
                <a:gd name="connsiteX15" fmla="*/ 1783985 w 4246143"/>
                <a:gd name="connsiteY15" fmla="*/ 241882 h 1917437"/>
                <a:gd name="connsiteX16" fmla="*/ 1822861 w 4246143"/>
                <a:gd name="connsiteY16" fmla="*/ 280756 h 1917437"/>
                <a:gd name="connsiteX17" fmla="*/ 1874696 w 4246143"/>
                <a:gd name="connsiteY17" fmla="*/ 306671 h 1917437"/>
                <a:gd name="connsiteX18" fmla="*/ 1965407 w 4246143"/>
                <a:gd name="connsiteY18" fmla="*/ 332587 h 1917437"/>
                <a:gd name="connsiteX19" fmla="*/ 2198664 w 4246143"/>
                <a:gd name="connsiteY19" fmla="*/ 319629 h 1917437"/>
                <a:gd name="connsiteX20" fmla="*/ 2224582 w 4246143"/>
                <a:gd name="connsiteY20" fmla="*/ 293713 h 1917437"/>
                <a:gd name="connsiteX21" fmla="*/ 2276416 w 4246143"/>
                <a:gd name="connsiteY21" fmla="*/ 267798 h 1917437"/>
                <a:gd name="connsiteX22" fmla="*/ 2354169 w 4246143"/>
                <a:gd name="connsiteY22" fmla="*/ 190050 h 1917437"/>
                <a:gd name="connsiteX23" fmla="*/ 2393045 w 4246143"/>
                <a:gd name="connsiteY23" fmla="*/ 164134 h 1917437"/>
                <a:gd name="connsiteX24" fmla="*/ 2457839 w 4246143"/>
                <a:gd name="connsiteY24" fmla="*/ 86386 h 1917437"/>
                <a:gd name="connsiteX25" fmla="*/ 2561508 w 4246143"/>
                <a:gd name="connsiteY25" fmla="*/ 47512 h 1917437"/>
                <a:gd name="connsiteX26" fmla="*/ 2652219 w 4246143"/>
                <a:gd name="connsiteY26" fmla="*/ 8638 h 1917437"/>
                <a:gd name="connsiteX27" fmla="*/ 2833642 w 4246143"/>
                <a:gd name="connsiteY27" fmla="*/ 34554 h 1917437"/>
                <a:gd name="connsiteX28" fmla="*/ 2911394 w 4246143"/>
                <a:gd name="connsiteY28" fmla="*/ 47512 h 1917437"/>
                <a:gd name="connsiteX29" fmla="*/ 2989146 w 4246143"/>
                <a:gd name="connsiteY29" fmla="*/ 73428 h 1917437"/>
                <a:gd name="connsiteX30" fmla="*/ 3053940 w 4246143"/>
                <a:gd name="connsiteY30" fmla="*/ 125260 h 1917437"/>
                <a:gd name="connsiteX31" fmla="*/ 3131692 w 4246143"/>
                <a:gd name="connsiteY31" fmla="*/ 177092 h 1917437"/>
                <a:gd name="connsiteX32" fmla="*/ 3157610 w 4246143"/>
                <a:gd name="connsiteY32" fmla="*/ 203008 h 1917437"/>
                <a:gd name="connsiteX33" fmla="*/ 3209445 w 4246143"/>
                <a:gd name="connsiteY33" fmla="*/ 215966 h 1917437"/>
                <a:gd name="connsiteX34" fmla="*/ 3248321 w 4246143"/>
                <a:gd name="connsiteY34" fmla="*/ 228924 h 1917437"/>
                <a:gd name="connsiteX35" fmla="*/ 3300156 w 4246143"/>
                <a:gd name="connsiteY35" fmla="*/ 254840 h 1917437"/>
                <a:gd name="connsiteX36" fmla="*/ 3339032 w 4246143"/>
                <a:gd name="connsiteY36" fmla="*/ 280756 h 1917437"/>
                <a:gd name="connsiteX37" fmla="*/ 3429743 w 4246143"/>
                <a:gd name="connsiteY37" fmla="*/ 293713 h 1917437"/>
                <a:gd name="connsiteX38" fmla="*/ 3494537 w 4246143"/>
                <a:gd name="connsiteY38" fmla="*/ 306671 h 1917437"/>
                <a:gd name="connsiteX39" fmla="*/ 3572289 w 4246143"/>
                <a:gd name="connsiteY39" fmla="*/ 319629 h 1917437"/>
                <a:gd name="connsiteX40" fmla="*/ 3637083 w 4246143"/>
                <a:gd name="connsiteY40" fmla="*/ 332587 h 1917437"/>
                <a:gd name="connsiteX41" fmla="*/ 3974009 w 4246143"/>
                <a:gd name="connsiteY41" fmla="*/ 358503 h 1917437"/>
                <a:gd name="connsiteX42" fmla="*/ 4051762 w 4246143"/>
                <a:gd name="connsiteY42" fmla="*/ 371461 h 1917437"/>
                <a:gd name="connsiteX43" fmla="*/ 4090638 w 4246143"/>
                <a:gd name="connsiteY43" fmla="*/ 397377 h 1917437"/>
                <a:gd name="connsiteX44" fmla="*/ 4194308 w 4246143"/>
                <a:gd name="connsiteY44" fmla="*/ 462167 h 1917437"/>
                <a:gd name="connsiteX45" fmla="*/ 4220225 w 4246143"/>
                <a:gd name="connsiteY45" fmla="*/ 501041 h 1917437"/>
                <a:gd name="connsiteX46" fmla="*/ 4246143 w 4246143"/>
                <a:gd name="connsiteY46" fmla="*/ 578789 h 1917437"/>
                <a:gd name="connsiteX47" fmla="*/ 4233184 w 4246143"/>
                <a:gd name="connsiteY47" fmla="*/ 747242 h 1917437"/>
                <a:gd name="connsiteX48" fmla="*/ 4220225 w 4246143"/>
                <a:gd name="connsiteY48" fmla="*/ 786116 h 1917437"/>
                <a:gd name="connsiteX49" fmla="*/ 4194308 w 4246143"/>
                <a:gd name="connsiteY49" fmla="*/ 928653 h 1917437"/>
                <a:gd name="connsiteX50" fmla="*/ 4181349 w 4246143"/>
                <a:gd name="connsiteY50" fmla="*/ 967527 h 1917437"/>
                <a:gd name="connsiteX51" fmla="*/ 4168390 w 4246143"/>
                <a:gd name="connsiteY51" fmla="*/ 1019359 h 1917437"/>
                <a:gd name="connsiteX52" fmla="*/ 4155432 w 4246143"/>
                <a:gd name="connsiteY52" fmla="*/ 1084149 h 1917437"/>
                <a:gd name="connsiteX53" fmla="*/ 4129514 w 4246143"/>
                <a:gd name="connsiteY53" fmla="*/ 1161897 h 1917437"/>
                <a:gd name="connsiteX54" fmla="*/ 4116555 w 4246143"/>
                <a:gd name="connsiteY54" fmla="*/ 1213729 h 1917437"/>
                <a:gd name="connsiteX55" fmla="*/ 4103597 w 4246143"/>
                <a:gd name="connsiteY55" fmla="*/ 1706131 h 1917437"/>
                <a:gd name="connsiteX56" fmla="*/ 4090638 w 4246143"/>
                <a:gd name="connsiteY56" fmla="*/ 1745005 h 1917437"/>
                <a:gd name="connsiteX57" fmla="*/ 4064720 w 4246143"/>
                <a:gd name="connsiteY57" fmla="*/ 1770921 h 1917437"/>
                <a:gd name="connsiteX58" fmla="*/ 4051762 w 4246143"/>
                <a:gd name="connsiteY58" fmla="*/ 1809795 h 1917437"/>
                <a:gd name="connsiteX59" fmla="*/ 4025844 w 4246143"/>
                <a:gd name="connsiteY59" fmla="*/ 1835711 h 1917437"/>
                <a:gd name="connsiteX60" fmla="*/ 3974009 w 4246143"/>
                <a:gd name="connsiteY60" fmla="*/ 1900500 h 1917437"/>
                <a:gd name="connsiteX61" fmla="*/ 3792587 w 4246143"/>
                <a:gd name="connsiteY61" fmla="*/ 1887542 h 1917437"/>
                <a:gd name="connsiteX62" fmla="*/ 3740752 w 4246143"/>
                <a:gd name="connsiteY62" fmla="*/ 1874585 h 1917437"/>
                <a:gd name="connsiteX63" fmla="*/ 3585248 w 4246143"/>
                <a:gd name="connsiteY63" fmla="*/ 1848669 h 1917437"/>
                <a:gd name="connsiteX64" fmla="*/ 3585248 w 4246143"/>
                <a:gd name="connsiteY64" fmla="*/ 1848669 h 1917437"/>
                <a:gd name="connsiteX65" fmla="*/ 3377908 w 4246143"/>
                <a:gd name="connsiteY65" fmla="*/ 1835711 h 1917437"/>
                <a:gd name="connsiteX66" fmla="*/ 3235362 w 4246143"/>
                <a:gd name="connsiteY66" fmla="*/ 1809795 h 1917437"/>
                <a:gd name="connsiteX67" fmla="*/ 3196486 w 4246143"/>
                <a:gd name="connsiteY67" fmla="*/ 1796837 h 1917437"/>
                <a:gd name="connsiteX68" fmla="*/ 3144651 w 4246143"/>
                <a:gd name="connsiteY68" fmla="*/ 1783879 h 1917437"/>
                <a:gd name="connsiteX69" fmla="*/ 3105775 w 4246143"/>
                <a:gd name="connsiteY69" fmla="*/ 1770921 h 1917437"/>
                <a:gd name="connsiteX70" fmla="*/ 2898435 w 4246143"/>
                <a:gd name="connsiteY70" fmla="*/ 1757963 h 1917437"/>
                <a:gd name="connsiteX71" fmla="*/ 2859559 w 4246143"/>
                <a:gd name="connsiteY71" fmla="*/ 1745005 h 1917437"/>
                <a:gd name="connsiteX72" fmla="*/ 2820683 w 4246143"/>
                <a:gd name="connsiteY72" fmla="*/ 1719089 h 1917437"/>
                <a:gd name="connsiteX73" fmla="*/ 2755889 w 4246143"/>
                <a:gd name="connsiteY73" fmla="*/ 1706131 h 1917437"/>
                <a:gd name="connsiteX74" fmla="*/ 2717013 w 4246143"/>
                <a:gd name="connsiteY74" fmla="*/ 1680215 h 1917437"/>
                <a:gd name="connsiteX75" fmla="*/ 2522632 w 4246143"/>
                <a:gd name="connsiteY75" fmla="*/ 1654299 h 1917437"/>
                <a:gd name="connsiteX76" fmla="*/ 2341210 w 4246143"/>
                <a:gd name="connsiteY76" fmla="*/ 1641341 h 1917437"/>
                <a:gd name="connsiteX77" fmla="*/ 2289375 w 4246143"/>
                <a:gd name="connsiteY77" fmla="*/ 1628383 h 1917437"/>
                <a:gd name="connsiteX78" fmla="*/ 2198664 w 4246143"/>
                <a:gd name="connsiteY78" fmla="*/ 1615425 h 1917437"/>
                <a:gd name="connsiteX79" fmla="*/ 2120912 w 4246143"/>
                <a:gd name="connsiteY79" fmla="*/ 1589509 h 1917437"/>
                <a:gd name="connsiteX80" fmla="*/ 2017242 w 4246143"/>
                <a:gd name="connsiteY80" fmla="*/ 1563593 h 1917437"/>
                <a:gd name="connsiteX81" fmla="*/ 1978366 w 4246143"/>
                <a:gd name="connsiteY81" fmla="*/ 1550636 h 1917437"/>
                <a:gd name="connsiteX82" fmla="*/ 1615521 w 4246143"/>
                <a:gd name="connsiteY82" fmla="*/ 1537678 h 1917437"/>
                <a:gd name="connsiteX83" fmla="*/ 1511852 w 4246143"/>
                <a:gd name="connsiteY83" fmla="*/ 1485846 h 1917437"/>
                <a:gd name="connsiteX84" fmla="*/ 1434099 w 4246143"/>
                <a:gd name="connsiteY84" fmla="*/ 1434014 h 1917437"/>
                <a:gd name="connsiteX85" fmla="*/ 1408182 w 4246143"/>
                <a:gd name="connsiteY85" fmla="*/ 1395140 h 1917437"/>
                <a:gd name="connsiteX86" fmla="*/ 1330430 w 4246143"/>
                <a:gd name="connsiteY86" fmla="*/ 1291476 h 1917437"/>
                <a:gd name="connsiteX87" fmla="*/ 1317471 w 4246143"/>
                <a:gd name="connsiteY87" fmla="*/ 1252602 h 1917437"/>
                <a:gd name="connsiteX88" fmla="*/ 1291553 w 4246143"/>
                <a:gd name="connsiteY88" fmla="*/ 1226687 h 1917437"/>
                <a:gd name="connsiteX89" fmla="*/ 1265636 w 4246143"/>
                <a:gd name="connsiteY89" fmla="*/ 1187813 h 1917437"/>
                <a:gd name="connsiteX90" fmla="*/ 1252677 w 4246143"/>
                <a:gd name="connsiteY90" fmla="*/ 1148939 h 1917437"/>
                <a:gd name="connsiteX91" fmla="*/ 1200842 w 4246143"/>
                <a:gd name="connsiteY91" fmla="*/ 1071191 h 1917437"/>
                <a:gd name="connsiteX92" fmla="*/ 1174925 w 4246143"/>
                <a:gd name="connsiteY92" fmla="*/ 1032317 h 1917437"/>
                <a:gd name="connsiteX93" fmla="*/ 1071255 w 4246143"/>
                <a:gd name="connsiteY93" fmla="*/ 954569 h 1917437"/>
                <a:gd name="connsiteX94" fmla="*/ 1032379 w 4246143"/>
                <a:gd name="connsiteY94" fmla="*/ 928653 h 1917437"/>
                <a:gd name="connsiteX95" fmla="*/ 954627 w 4246143"/>
                <a:gd name="connsiteY95" fmla="*/ 902738 h 1917437"/>
                <a:gd name="connsiteX96" fmla="*/ 812081 w 4246143"/>
                <a:gd name="connsiteY96" fmla="*/ 863864 h 1917437"/>
                <a:gd name="connsiteX97" fmla="*/ 734328 w 4246143"/>
                <a:gd name="connsiteY97" fmla="*/ 837948 h 1917437"/>
                <a:gd name="connsiteX98" fmla="*/ 695452 w 4246143"/>
                <a:gd name="connsiteY98" fmla="*/ 824990 h 1917437"/>
                <a:gd name="connsiteX99" fmla="*/ 617700 w 4246143"/>
                <a:gd name="connsiteY99" fmla="*/ 786116 h 1917437"/>
                <a:gd name="connsiteX100" fmla="*/ 462195 w 4246143"/>
                <a:gd name="connsiteY100" fmla="*/ 760200 h 1917437"/>
                <a:gd name="connsiteX101" fmla="*/ 228938 w 4246143"/>
                <a:gd name="connsiteY101" fmla="*/ 721326 h 1917437"/>
                <a:gd name="connsiteX102" fmla="*/ 164144 w 4246143"/>
                <a:gd name="connsiteY102" fmla="*/ 656536 h 1917437"/>
                <a:gd name="connsiteX103" fmla="*/ 125268 w 4246143"/>
                <a:gd name="connsiteY103" fmla="*/ 526957 h 1917437"/>
                <a:gd name="connsiteX104" fmla="*/ 112309 w 4246143"/>
                <a:gd name="connsiteY104" fmla="*/ 436251 h 1917437"/>
                <a:gd name="connsiteX105" fmla="*/ 73433 w 4246143"/>
                <a:gd name="connsiteY105" fmla="*/ 60470 h 191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246143" h="1917437">
                  <a:moveTo>
                    <a:pt x="73433" y="60470"/>
                  </a:moveTo>
                  <a:cubicBezTo>
                    <a:pt x="146866" y="0"/>
                    <a:pt x="393223" y="65444"/>
                    <a:pt x="552906" y="73428"/>
                  </a:cubicBezTo>
                  <a:cubicBezTo>
                    <a:pt x="585453" y="75055"/>
                    <a:pt x="604479" y="97343"/>
                    <a:pt x="630658" y="112302"/>
                  </a:cubicBezTo>
                  <a:cubicBezTo>
                    <a:pt x="675494" y="137921"/>
                    <a:pt x="677755" y="136639"/>
                    <a:pt x="721369" y="151176"/>
                  </a:cubicBezTo>
                  <a:cubicBezTo>
                    <a:pt x="765701" y="195505"/>
                    <a:pt x="730188" y="169578"/>
                    <a:pt x="812081" y="190050"/>
                  </a:cubicBezTo>
                  <a:cubicBezTo>
                    <a:pt x="910892" y="214751"/>
                    <a:pt x="781589" y="191727"/>
                    <a:pt x="902792" y="215966"/>
                  </a:cubicBezTo>
                  <a:cubicBezTo>
                    <a:pt x="1016824" y="238771"/>
                    <a:pt x="943761" y="216664"/>
                    <a:pt x="1019420" y="241882"/>
                  </a:cubicBezTo>
                  <a:cubicBezTo>
                    <a:pt x="1028059" y="250521"/>
                    <a:pt x="1034410" y="262335"/>
                    <a:pt x="1045338" y="267798"/>
                  </a:cubicBezTo>
                  <a:cubicBezTo>
                    <a:pt x="1069773" y="280015"/>
                    <a:pt x="1123090" y="293713"/>
                    <a:pt x="1123090" y="293713"/>
                  </a:cubicBezTo>
                  <a:cubicBezTo>
                    <a:pt x="1179244" y="289394"/>
                    <a:pt x="1236090" y="290543"/>
                    <a:pt x="1291553" y="280756"/>
                  </a:cubicBezTo>
                  <a:cubicBezTo>
                    <a:pt x="1310577" y="277399"/>
                    <a:pt x="1325632" y="262449"/>
                    <a:pt x="1343388" y="254840"/>
                  </a:cubicBezTo>
                  <a:cubicBezTo>
                    <a:pt x="1355943" y="249459"/>
                    <a:pt x="1370046" y="247990"/>
                    <a:pt x="1382264" y="241882"/>
                  </a:cubicBezTo>
                  <a:cubicBezTo>
                    <a:pt x="1482748" y="191643"/>
                    <a:pt x="1362301" y="235578"/>
                    <a:pt x="1460017" y="203008"/>
                  </a:cubicBezTo>
                  <a:cubicBezTo>
                    <a:pt x="1533450" y="207327"/>
                    <a:pt x="1607120" y="208647"/>
                    <a:pt x="1680315" y="215966"/>
                  </a:cubicBezTo>
                  <a:cubicBezTo>
                    <a:pt x="1693907" y="217325"/>
                    <a:pt x="1705939" y="225611"/>
                    <a:pt x="1719191" y="228924"/>
                  </a:cubicBezTo>
                  <a:cubicBezTo>
                    <a:pt x="1740559" y="234266"/>
                    <a:pt x="1762387" y="237563"/>
                    <a:pt x="1783985" y="241882"/>
                  </a:cubicBezTo>
                  <a:cubicBezTo>
                    <a:pt x="1796944" y="254840"/>
                    <a:pt x="1807948" y="270105"/>
                    <a:pt x="1822861" y="280756"/>
                  </a:cubicBezTo>
                  <a:cubicBezTo>
                    <a:pt x="1838581" y="291983"/>
                    <a:pt x="1856940" y="299062"/>
                    <a:pt x="1874696" y="306671"/>
                  </a:cubicBezTo>
                  <a:cubicBezTo>
                    <a:pt x="1900725" y="317825"/>
                    <a:pt x="1939101" y="326011"/>
                    <a:pt x="1965407" y="332587"/>
                  </a:cubicBezTo>
                  <a:cubicBezTo>
                    <a:pt x="2043159" y="328268"/>
                    <a:pt x="2121653" y="331180"/>
                    <a:pt x="2198664" y="319629"/>
                  </a:cubicBezTo>
                  <a:cubicBezTo>
                    <a:pt x="2210746" y="317817"/>
                    <a:pt x="2214416" y="300490"/>
                    <a:pt x="2224582" y="293713"/>
                  </a:cubicBezTo>
                  <a:cubicBezTo>
                    <a:pt x="2240655" y="282998"/>
                    <a:pt x="2259138" y="276436"/>
                    <a:pt x="2276416" y="267798"/>
                  </a:cubicBezTo>
                  <a:cubicBezTo>
                    <a:pt x="2302334" y="241882"/>
                    <a:pt x="2323672" y="210380"/>
                    <a:pt x="2354169" y="190050"/>
                  </a:cubicBezTo>
                  <a:cubicBezTo>
                    <a:pt x="2367128" y="181411"/>
                    <a:pt x="2382032" y="175146"/>
                    <a:pt x="2393045" y="164134"/>
                  </a:cubicBezTo>
                  <a:cubicBezTo>
                    <a:pt x="2412651" y="144529"/>
                    <a:pt x="2431697" y="103813"/>
                    <a:pt x="2457839" y="86386"/>
                  </a:cubicBezTo>
                  <a:cubicBezTo>
                    <a:pt x="2503133" y="56191"/>
                    <a:pt x="2511649" y="61757"/>
                    <a:pt x="2561508" y="47512"/>
                  </a:cubicBezTo>
                  <a:cubicBezTo>
                    <a:pt x="2606001" y="34801"/>
                    <a:pt x="2606141" y="31676"/>
                    <a:pt x="2652219" y="8638"/>
                  </a:cubicBezTo>
                  <a:lnTo>
                    <a:pt x="2833642" y="34554"/>
                  </a:lnTo>
                  <a:cubicBezTo>
                    <a:pt x="2859626" y="38451"/>
                    <a:pt x="2885904" y="41140"/>
                    <a:pt x="2911394" y="47512"/>
                  </a:cubicBezTo>
                  <a:cubicBezTo>
                    <a:pt x="2937898" y="54138"/>
                    <a:pt x="2989146" y="73428"/>
                    <a:pt x="2989146" y="73428"/>
                  </a:cubicBezTo>
                  <a:cubicBezTo>
                    <a:pt x="3064554" y="148831"/>
                    <a:pt x="2955849" y="43522"/>
                    <a:pt x="3053940" y="125260"/>
                  </a:cubicBezTo>
                  <a:cubicBezTo>
                    <a:pt x="3118653" y="179185"/>
                    <a:pt x="3063372" y="154320"/>
                    <a:pt x="3131692" y="177092"/>
                  </a:cubicBezTo>
                  <a:cubicBezTo>
                    <a:pt x="3140331" y="185731"/>
                    <a:pt x="3146682" y="197544"/>
                    <a:pt x="3157610" y="203008"/>
                  </a:cubicBezTo>
                  <a:cubicBezTo>
                    <a:pt x="3173540" y="210972"/>
                    <a:pt x="3192320" y="211073"/>
                    <a:pt x="3209445" y="215966"/>
                  </a:cubicBezTo>
                  <a:cubicBezTo>
                    <a:pt x="3222579" y="219718"/>
                    <a:pt x="3235766" y="223543"/>
                    <a:pt x="3248321" y="228924"/>
                  </a:cubicBezTo>
                  <a:cubicBezTo>
                    <a:pt x="3266077" y="236533"/>
                    <a:pt x="3283383" y="245256"/>
                    <a:pt x="3300156" y="254840"/>
                  </a:cubicBezTo>
                  <a:cubicBezTo>
                    <a:pt x="3313678" y="262567"/>
                    <a:pt x="3324115" y="276281"/>
                    <a:pt x="3339032" y="280756"/>
                  </a:cubicBezTo>
                  <a:cubicBezTo>
                    <a:pt x="3368288" y="289532"/>
                    <a:pt x="3399615" y="288692"/>
                    <a:pt x="3429743" y="293713"/>
                  </a:cubicBezTo>
                  <a:cubicBezTo>
                    <a:pt x="3451469" y="297334"/>
                    <a:pt x="3472867" y="302731"/>
                    <a:pt x="3494537" y="306671"/>
                  </a:cubicBezTo>
                  <a:cubicBezTo>
                    <a:pt x="3520388" y="311371"/>
                    <a:pt x="3546438" y="314929"/>
                    <a:pt x="3572289" y="319629"/>
                  </a:cubicBezTo>
                  <a:cubicBezTo>
                    <a:pt x="3593959" y="323569"/>
                    <a:pt x="3615208" y="330014"/>
                    <a:pt x="3637083" y="332587"/>
                  </a:cubicBezTo>
                  <a:cubicBezTo>
                    <a:pt x="3692701" y="339130"/>
                    <a:pt x="3927557" y="355185"/>
                    <a:pt x="3974009" y="358503"/>
                  </a:cubicBezTo>
                  <a:cubicBezTo>
                    <a:pt x="3999927" y="362822"/>
                    <a:pt x="4026835" y="363153"/>
                    <a:pt x="4051762" y="371461"/>
                  </a:cubicBezTo>
                  <a:cubicBezTo>
                    <a:pt x="4066537" y="376386"/>
                    <a:pt x="4077116" y="389650"/>
                    <a:pt x="4090638" y="397377"/>
                  </a:cubicBezTo>
                  <a:cubicBezTo>
                    <a:pt x="4190252" y="454296"/>
                    <a:pt x="4095198" y="387838"/>
                    <a:pt x="4194308" y="462167"/>
                  </a:cubicBezTo>
                  <a:cubicBezTo>
                    <a:pt x="4202947" y="475125"/>
                    <a:pt x="4213900" y="486810"/>
                    <a:pt x="4220225" y="501041"/>
                  </a:cubicBezTo>
                  <a:cubicBezTo>
                    <a:pt x="4231320" y="526004"/>
                    <a:pt x="4246143" y="578789"/>
                    <a:pt x="4246143" y="578789"/>
                  </a:cubicBezTo>
                  <a:cubicBezTo>
                    <a:pt x="4241823" y="634940"/>
                    <a:pt x="4240170" y="691360"/>
                    <a:pt x="4233184" y="747242"/>
                  </a:cubicBezTo>
                  <a:cubicBezTo>
                    <a:pt x="4231490" y="760796"/>
                    <a:pt x="4223188" y="772782"/>
                    <a:pt x="4220225" y="786116"/>
                  </a:cubicBezTo>
                  <a:cubicBezTo>
                    <a:pt x="4197122" y="890071"/>
                    <a:pt x="4217887" y="834343"/>
                    <a:pt x="4194308" y="928653"/>
                  </a:cubicBezTo>
                  <a:cubicBezTo>
                    <a:pt x="4190995" y="941904"/>
                    <a:pt x="4185102" y="954394"/>
                    <a:pt x="4181349" y="967527"/>
                  </a:cubicBezTo>
                  <a:cubicBezTo>
                    <a:pt x="4176456" y="984651"/>
                    <a:pt x="4172253" y="1001974"/>
                    <a:pt x="4168390" y="1019359"/>
                  </a:cubicBezTo>
                  <a:cubicBezTo>
                    <a:pt x="4163612" y="1040859"/>
                    <a:pt x="4161227" y="1062901"/>
                    <a:pt x="4155432" y="1084149"/>
                  </a:cubicBezTo>
                  <a:cubicBezTo>
                    <a:pt x="4148244" y="1110504"/>
                    <a:pt x="4136140" y="1135395"/>
                    <a:pt x="4129514" y="1161897"/>
                  </a:cubicBezTo>
                  <a:lnTo>
                    <a:pt x="4116555" y="1213729"/>
                  </a:lnTo>
                  <a:cubicBezTo>
                    <a:pt x="4112236" y="1377863"/>
                    <a:pt x="4111597" y="1542135"/>
                    <a:pt x="4103597" y="1706131"/>
                  </a:cubicBezTo>
                  <a:cubicBezTo>
                    <a:pt x="4102931" y="1719774"/>
                    <a:pt x="4097666" y="1733293"/>
                    <a:pt x="4090638" y="1745005"/>
                  </a:cubicBezTo>
                  <a:cubicBezTo>
                    <a:pt x="4084352" y="1755481"/>
                    <a:pt x="4073359" y="1762282"/>
                    <a:pt x="4064720" y="1770921"/>
                  </a:cubicBezTo>
                  <a:cubicBezTo>
                    <a:pt x="4060401" y="1783879"/>
                    <a:pt x="4058790" y="1798083"/>
                    <a:pt x="4051762" y="1809795"/>
                  </a:cubicBezTo>
                  <a:cubicBezTo>
                    <a:pt x="4045476" y="1820271"/>
                    <a:pt x="4033476" y="1826171"/>
                    <a:pt x="4025844" y="1835711"/>
                  </a:cubicBezTo>
                  <a:cubicBezTo>
                    <a:pt x="3960460" y="1917437"/>
                    <a:pt x="4036584" y="1837932"/>
                    <a:pt x="3974009" y="1900500"/>
                  </a:cubicBezTo>
                  <a:cubicBezTo>
                    <a:pt x="3913535" y="1896181"/>
                    <a:pt x="3852844" y="1894237"/>
                    <a:pt x="3792587" y="1887542"/>
                  </a:cubicBezTo>
                  <a:cubicBezTo>
                    <a:pt x="3774886" y="1885575"/>
                    <a:pt x="3758257" y="1877867"/>
                    <a:pt x="3740752" y="1874585"/>
                  </a:cubicBezTo>
                  <a:cubicBezTo>
                    <a:pt x="3689102" y="1864901"/>
                    <a:pt x="3637083" y="1857308"/>
                    <a:pt x="3585248" y="1848669"/>
                  </a:cubicBezTo>
                  <a:lnTo>
                    <a:pt x="3585248" y="1848669"/>
                  </a:lnTo>
                  <a:lnTo>
                    <a:pt x="3377908" y="1835711"/>
                  </a:lnTo>
                  <a:cubicBezTo>
                    <a:pt x="3224241" y="1797296"/>
                    <a:pt x="3467526" y="1856225"/>
                    <a:pt x="3235362" y="1809795"/>
                  </a:cubicBezTo>
                  <a:cubicBezTo>
                    <a:pt x="3221968" y="1807116"/>
                    <a:pt x="3209620" y="1800589"/>
                    <a:pt x="3196486" y="1796837"/>
                  </a:cubicBezTo>
                  <a:cubicBezTo>
                    <a:pt x="3179361" y="1791944"/>
                    <a:pt x="3161776" y="1788772"/>
                    <a:pt x="3144651" y="1783879"/>
                  </a:cubicBezTo>
                  <a:cubicBezTo>
                    <a:pt x="3131517" y="1780127"/>
                    <a:pt x="3119360" y="1772351"/>
                    <a:pt x="3105775" y="1770921"/>
                  </a:cubicBezTo>
                  <a:cubicBezTo>
                    <a:pt x="3036907" y="1763672"/>
                    <a:pt x="2967548" y="1762282"/>
                    <a:pt x="2898435" y="1757963"/>
                  </a:cubicBezTo>
                  <a:cubicBezTo>
                    <a:pt x="2885476" y="1753644"/>
                    <a:pt x="2871777" y="1751113"/>
                    <a:pt x="2859559" y="1745005"/>
                  </a:cubicBezTo>
                  <a:cubicBezTo>
                    <a:pt x="2845629" y="1738040"/>
                    <a:pt x="2835266" y="1724557"/>
                    <a:pt x="2820683" y="1719089"/>
                  </a:cubicBezTo>
                  <a:cubicBezTo>
                    <a:pt x="2800060" y="1711356"/>
                    <a:pt x="2777487" y="1710450"/>
                    <a:pt x="2755889" y="1706131"/>
                  </a:cubicBezTo>
                  <a:cubicBezTo>
                    <a:pt x="2742930" y="1697492"/>
                    <a:pt x="2730943" y="1687180"/>
                    <a:pt x="2717013" y="1680215"/>
                  </a:cubicBezTo>
                  <a:cubicBezTo>
                    <a:pt x="2664218" y="1653819"/>
                    <a:pt x="2556846" y="1656931"/>
                    <a:pt x="2522632" y="1654299"/>
                  </a:cubicBezTo>
                  <a:lnTo>
                    <a:pt x="2341210" y="1641341"/>
                  </a:lnTo>
                  <a:cubicBezTo>
                    <a:pt x="2323932" y="1637022"/>
                    <a:pt x="2306898" y="1631569"/>
                    <a:pt x="2289375" y="1628383"/>
                  </a:cubicBezTo>
                  <a:cubicBezTo>
                    <a:pt x="2259324" y="1622919"/>
                    <a:pt x="2228426" y="1622293"/>
                    <a:pt x="2198664" y="1615425"/>
                  </a:cubicBezTo>
                  <a:cubicBezTo>
                    <a:pt x="2172044" y="1609282"/>
                    <a:pt x="2147416" y="1596135"/>
                    <a:pt x="2120912" y="1589509"/>
                  </a:cubicBezTo>
                  <a:cubicBezTo>
                    <a:pt x="2086355" y="1580870"/>
                    <a:pt x="2051035" y="1574856"/>
                    <a:pt x="2017242" y="1563593"/>
                  </a:cubicBezTo>
                  <a:cubicBezTo>
                    <a:pt x="2004283" y="1559274"/>
                    <a:pt x="1991997" y="1551515"/>
                    <a:pt x="1978366" y="1550636"/>
                  </a:cubicBezTo>
                  <a:cubicBezTo>
                    <a:pt x="1857592" y="1542845"/>
                    <a:pt x="1736469" y="1541997"/>
                    <a:pt x="1615521" y="1537678"/>
                  </a:cubicBezTo>
                  <a:cubicBezTo>
                    <a:pt x="1462126" y="1512114"/>
                    <a:pt x="1588074" y="1552536"/>
                    <a:pt x="1511852" y="1485846"/>
                  </a:cubicBezTo>
                  <a:cubicBezTo>
                    <a:pt x="1488410" y="1465335"/>
                    <a:pt x="1434099" y="1434014"/>
                    <a:pt x="1434099" y="1434014"/>
                  </a:cubicBezTo>
                  <a:cubicBezTo>
                    <a:pt x="1425460" y="1421056"/>
                    <a:pt x="1417911" y="1407301"/>
                    <a:pt x="1408182" y="1395140"/>
                  </a:cubicBezTo>
                  <a:cubicBezTo>
                    <a:pt x="1373094" y="1351282"/>
                    <a:pt x="1356267" y="1368983"/>
                    <a:pt x="1330430" y="1291476"/>
                  </a:cubicBezTo>
                  <a:cubicBezTo>
                    <a:pt x="1326110" y="1278518"/>
                    <a:pt x="1324499" y="1264314"/>
                    <a:pt x="1317471" y="1252602"/>
                  </a:cubicBezTo>
                  <a:cubicBezTo>
                    <a:pt x="1311185" y="1242126"/>
                    <a:pt x="1299185" y="1236227"/>
                    <a:pt x="1291553" y="1226687"/>
                  </a:cubicBezTo>
                  <a:cubicBezTo>
                    <a:pt x="1281824" y="1214526"/>
                    <a:pt x="1272601" y="1201742"/>
                    <a:pt x="1265636" y="1187813"/>
                  </a:cubicBezTo>
                  <a:cubicBezTo>
                    <a:pt x="1259527" y="1175596"/>
                    <a:pt x="1259311" y="1160879"/>
                    <a:pt x="1252677" y="1148939"/>
                  </a:cubicBezTo>
                  <a:cubicBezTo>
                    <a:pt x="1237550" y="1121711"/>
                    <a:pt x="1218120" y="1097107"/>
                    <a:pt x="1200842" y="1071191"/>
                  </a:cubicBezTo>
                  <a:cubicBezTo>
                    <a:pt x="1192203" y="1058233"/>
                    <a:pt x="1185938" y="1043329"/>
                    <a:pt x="1174925" y="1032317"/>
                  </a:cubicBezTo>
                  <a:cubicBezTo>
                    <a:pt x="1126981" y="984377"/>
                    <a:pt x="1159173" y="1013178"/>
                    <a:pt x="1071255" y="954569"/>
                  </a:cubicBezTo>
                  <a:cubicBezTo>
                    <a:pt x="1058296" y="945930"/>
                    <a:pt x="1047154" y="933578"/>
                    <a:pt x="1032379" y="928653"/>
                  </a:cubicBezTo>
                  <a:lnTo>
                    <a:pt x="954627" y="902738"/>
                  </a:lnTo>
                  <a:cubicBezTo>
                    <a:pt x="896580" y="844696"/>
                    <a:pt x="955160" y="892478"/>
                    <a:pt x="812081" y="863864"/>
                  </a:cubicBezTo>
                  <a:cubicBezTo>
                    <a:pt x="785292" y="858507"/>
                    <a:pt x="760246" y="846587"/>
                    <a:pt x="734328" y="837948"/>
                  </a:cubicBezTo>
                  <a:cubicBezTo>
                    <a:pt x="721369" y="833629"/>
                    <a:pt x="706818" y="832567"/>
                    <a:pt x="695452" y="824990"/>
                  </a:cubicBezTo>
                  <a:cubicBezTo>
                    <a:pt x="652857" y="796595"/>
                    <a:pt x="664644" y="799528"/>
                    <a:pt x="617700" y="786116"/>
                  </a:cubicBezTo>
                  <a:cubicBezTo>
                    <a:pt x="536046" y="762788"/>
                    <a:pt x="575780" y="779130"/>
                    <a:pt x="462195" y="760200"/>
                  </a:cubicBezTo>
                  <a:cubicBezTo>
                    <a:pt x="167469" y="711082"/>
                    <a:pt x="479876" y="752691"/>
                    <a:pt x="228938" y="721326"/>
                  </a:cubicBezTo>
                  <a:cubicBezTo>
                    <a:pt x="207340" y="699729"/>
                    <a:pt x="173803" y="685512"/>
                    <a:pt x="164144" y="656536"/>
                  </a:cubicBezTo>
                  <a:cubicBezTo>
                    <a:pt x="150621" y="615968"/>
                    <a:pt x="133102" y="570039"/>
                    <a:pt x="125268" y="526957"/>
                  </a:cubicBezTo>
                  <a:cubicBezTo>
                    <a:pt x="119804" y="496907"/>
                    <a:pt x="116629" y="466486"/>
                    <a:pt x="112309" y="436251"/>
                  </a:cubicBezTo>
                  <a:cubicBezTo>
                    <a:pt x="95041" y="177236"/>
                    <a:pt x="0" y="120940"/>
                    <a:pt x="73433" y="60470"/>
                  </a:cubicBezTo>
                  <a:close/>
                </a:path>
              </a:pathLst>
            </a:custGeom>
            <a:gradFill>
              <a:gsLst>
                <a:gs pos="67000">
                  <a:schemeClr val="accent1">
                    <a:shade val="60000"/>
                    <a:satMod val="130000"/>
                    <a:alpha val="6000"/>
                  </a:schemeClr>
                </a:gs>
                <a:gs pos="0">
                  <a:schemeClr val="accent1">
                    <a:shade val="94000"/>
                    <a:satMod val="135000"/>
                  </a:schemeClr>
                </a:gs>
              </a:gsLst>
              <a:lin ang="1758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er 129"/>
            <p:cNvGrpSpPr/>
            <p:nvPr/>
          </p:nvGrpSpPr>
          <p:grpSpPr>
            <a:xfrm>
              <a:off x="906154" y="2584450"/>
              <a:ext cx="6734617" cy="2210860"/>
              <a:chOff x="656783" y="2222500"/>
              <a:chExt cx="6734617" cy="2210860"/>
            </a:xfrm>
          </p:grpSpPr>
          <p:sp>
            <p:nvSpPr>
              <p:cNvPr id="111" name="Flèche courbée vers le haut 110"/>
              <p:cNvSpPr/>
              <p:nvPr/>
            </p:nvSpPr>
            <p:spPr>
              <a:xfrm>
                <a:off x="2895600" y="3301183"/>
                <a:ext cx="749300" cy="511417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Flèche courbée vers le haut 111"/>
              <p:cNvSpPr/>
              <p:nvPr/>
            </p:nvSpPr>
            <p:spPr>
              <a:xfrm>
                <a:off x="4161117" y="3759994"/>
                <a:ext cx="910811" cy="632400"/>
              </a:xfrm>
              <a:prstGeom prst="curvedUp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Forme libre 117"/>
              <p:cNvSpPr/>
              <p:nvPr/>
            </p:nvSpPr>
            <p:spPr>
              <a:xfrm>
                <a:off x="1866900" y="2222500"/>
                <a:ext cx="5524500" cy="742950"/>
              </a:xfrm>
              <a:custGeom>
                <a:avLst/>
                <a:gdLst>
                  <a:gd name="connsiteX0" fmla="*/ 5524500 w 5524500"/>
                  <a:gd name="connsiteY0" fmla="*/ 508000 h 742950"/>
                  <a:gd name="connsiteX1" fmla="*/ 5016500 w 5524500"/>
                  <a:gd name="connsiteY1" fmla="*/ 444500 h 742950"/>
                  <a:gd name="connsiteX2" fmla="*/ 4673600 w 5524500"/>
                  <a:gd name="connsiteY2" fmla="*/ 304800 h 742950"/>
                  <a:gd name="connsiteX3" fmla="*/ 4381500 w 5524500"/>
                  <a:gd name="connsiteY3" fmla="*/ 254000 h 742950"/>
                  <a:gd name="connsiteX4" fmla="*/ 4127500 w 5524500"/>
                  <a:gd name="connsiteY4" fmla="*/ 419100 h 742950"/>
                  <a:gd name="connsiteX5" fmla="*/ 3835400 w 5524500"/>
                  <a:gd name="connsiteY5" fmla="*/ 596900 h 742950"/>
                  <a:gd name="connsiteX6" fmla="*/ 3365500 w 5524500"/>
                  <a:gd name="connsiteY6" fmla="*/ 673100 h 742950"/>
                  <a:gd name="connsiteX7" fmla="*/ 3162300 w 5524500"/>
                  <a:gd name="connsiteY7" fmla="*/ 558800 h 742950"/>
                  <a:gd name="connsiteX8" fmla="*/ 2946400 w 5524500"/>
                  <a:gd name="connsiteY8" fmla="*/ 292100 h 742950"/>
                  <a:gd name="connsiteX9" fmla="*/ 2514600 w 5524500"/>
                  <a:gd name="connsiteY9" fmla="*/ 101600 h 742950"/>
                  <a:gd name="connsiteX10" fmla="*/ 2387600 w 5524500"/>
                  <a:gd name="connsiteY10" fmla="*/ 279400 h 742950"/>
                  <a:gd name="connsiteX11" fmla="*/ 2184400 w 5524500"/>
                  <a:gd name="connsiteY11" fmla="*/ 584200 h 742950"/>
                  <a:gd name="connsiteX12" fmla="*/ 1778000 w 5524500"/>
                  <a:gd name="connsiteY12" fmla="*/ 635000 h 742950"/>
                  <a:gd name="connsiteX13" fmla="*/ 1562100 w 5524500"/>
                  <a:gd name="connsiteY13" fmla="*/ 215900 h 742950"/>
                  <a:gd name="connsiteX14" fmla="*/ 1117600 w 5524500"/>
                  <a:gd name="connsiteY14" fmla="*/ 25400 h 742950"/>
                  <a:gd name="connsiteX15" fmla="*/ 952500 w 5524500"/>
                  <a:gd name="connsiteY15" fmla="*/ 368300 h 742950"/>
                  <a:gd name="connsiteX16" fmla="*/ 1282700 w 5524500"/>
                  <a:gd name="connsiteY16" fmla="*/ 393700 h 742950"/>
                  <a:gd name="connsiteX17" fmla="*/ 1231900 w 5524500"/>
                  <a:gd name="connsiteY17" fmla="*/ 330200 h 742950"/>
                  <a:gd name="connsiteX18" fmla="*/ 1130300 w 5524500"/>
                  <a:gd name="connsiteY18" fmla="*/ 254000 h 742950"/>
                  <a:gd name="connsiteX19" fmla="*/ 1244600 w 5524500"/>
                  <a:gd name="connsiteY19" fmla="*/ 228600 h 742950"/>
                  <a:gd name="connsiteX20" fmla="*/ 1371600 w 5524500"/>
                  <a:gd name="connsiteY20" fmla="*/ 342900 h 742950"/>
                  <a:gd name="connsiteX21" fmla="*/ 1155700 w 5524500"/>
                  <a:gd name="connsiteY21" fmla="*/ 698500 h 742950"/>
                  <a:gd name="connsiteX22" fmla="*/ 800100 w 5524500"/>
                  <a:gd name="connsiteY22" fmla="*/ 609600 h 742950"/>
                  <a:gd name="connsiteX23" fmla="*/ 330200 w 5524500"/>
                  <a:gd name="connsiteY23" fmla="*/ 444500 h 742950"/>
                  <a:gd name="connsiteX24" fmla="*/ 0 w 5524500"/>
                  <a:gd name="connsiteY24" fmla="*/ 46990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24500" h="742950">
                    <a:moveTo>
                      <a:pt x="5524500" y="508000"/>
                    </a:moveTo>
                    <a:cubicBezTo>
                      <a:pt x="5341408" y="493183"/>
                      <a:pt x="5158317" y="478367"/>
                      <a:pt x="5016500" y="444500"/>
                    </a:cubicBezTo>
                    <a:cubicBezTo>
                      <a:pt x="4874683" y="410633"/>
                      <a:pt x="4779433" y="336550"/>
                      <a:pt x="4673600" y="304800"/>
                    </a:cubicBezTo>
                    <a:cubicBezTo>
                      <a:pt x="4567767" y="273050"/>
                      <a:pt x="4472517" y="234950"/>
                      <a:pt x="4381500" y="254000"/>
                    </a:cubicBezTo>
                    <a:cubicBezTo>
                      <a:pt x="4290483" y="273050"/>
                      <a:pt x="4218517" y="361950"/>
                      <a:pt x="4127500" y="419100"/>
                    </a:cubicBezTo>
                    <a:cubicBezTo>
                      <a:pt x="4036483" y="476250"/>
                      <a:pt x="3962400" y="554567"/>
                      <a:pt x="3835400" y="596900"/>
                    </a:cubicBezTo>
                    <a:cubicBezTo>
                      <a:pt x="3708400" y="639233"/>
                      <a:pt x="3477683" y="679450"/>
                      <a:pt x="3365500" y="673100"/>
                    </a:cubicBezTo>
                    <a:cubicBezTo>
                      <a:pt x="3253317" y="666750"/>
                      <a:pt x="3232150" y="622300"/>
                      <a:pt x="3162300" y="558800"/>
                    </a:cubicBezTo>
                    <a:cubicBezTo>
                      <a:pt x="3092450" y="495300"/>
                      <a:pt x="3054350" y="368300"/>
                      <a:pt x="2946400" y="292100"/>
                    </a:cubicBezTo>
                    <a:cubicBezTo>
                      <a:pt x="2838450" y="215900"/>
                      <a:pt x="2607733" y="103717"/>
                      <a:pt x="2514600" y="101600"/>
                    </a:cubicBezTo>
                    <a:cubicBezTo>
                      <a:pt x="2421467" y="99483"/>
                      <a:pt x="2442633" y="198967"/>
                      <a:pt x="2387600" y="279400"/>
                    </a:cubicBezTo>
                    <a:cubicBezTo>
                      <a:pt x="2332567" y="359833"/>
                      <a:pt x="2286000" y="524933"/>
                      <a:pt x="2184400" y="584200"/>
                    </a:cubicBezTo>
                    <a:cubicBezTo>
                      <a:pt x="2082800" y="643467"/>
                      <a:pt x="1881717" y="696383"/>
                      <a:pt x="1778000" y="635000"/>
                    </a:cubicBezTo>
                    <a:cubicBezTo>
                      <a:pt x="1674283" y="573617"/>
                      <a:pt x="1672167" y="317500"/>
                      <a:pt x="1562100" y="215900"/>
                    </a:cubicBezTo>
                    <a:cubicBezTo>
                      <a:pt x="1452033" y="114300"/>
                      <a:pt x="1219200" y="0"/>
                      <a:pt x="1117600" y="25400"/>
                    </a:cubicBezTo>
                    <a:cubicBezTo>
                      <a:pt x="1016000" y="50800"/>
                      <a:pt x="924983" y="306917"/>
                      <a:pt x="952500" y="368300"/>
                    </a:cubicBezTo>
                    <a:cubicBezTo>
                      <a:pt x="980017" y="429683"/>
                      <a:pt x="1236133" y="400050"/>
                      <a:pt x="1282700" y="393700"/>
                    </a:cubicBezTo>
                    <a:cubicBezTo>
                      <a:pt x="1329267" y="387350"/>
                      <a:pt x="1257300" y="353483"/>
                      <a:pt x="1231900" y="330200"/>
                    </a:cubicBezTo>
                    <a:cubicBezTo>
                      <a:pt x="1206500" y="306917"/>
                      <a:pt x="1128183" y="270933"/>
                      <a:pt x="1130300" y="254000"/>
                    </a:cubicBezTo>
                    <a:cubicBezTo>
                      <a:pt x="1132417" y="237067"/>
                      <a:pt x="1204383" y="213783"/>
                      <a:pt x="1244600" y="228600"/>
                    </a:cubicBezTo>
                    <a:cubicBezTo>
                      <a:pt x="1284817" y="243417"/>
                      <a:pt x="1386417" y="264583"/>
                      <a:pt x="1371600" y="342900"/>
                    </a:cubicBezTo>
                    <a:cubicBezTo>
                      <a:pt x="1356783" y="421217"/>
                      <a:pt x="1250950" y="654050"/>
                      <a:pt x="1155700" y="698500"/>
                    </a:cubicBezTo>
                    <a:cubicBezTo>
                      <a:pt x="1060450" y="742950"/>
                      <a:pt x="937683" y="651933"/>
                      <a:pt x="800100" y="609600"/>
                    </a:cubicBezTo>
                    <a:cubicBezTo>
                      <a:pt x="662517" y="567267"/>
                      <a:pt x="463550" y="467783"/>
                      <a:pt x="330200" y="444500"/>
                    </a:cubicBezTo>
                    <a:cubicBezTo>
                      <a:pt x="196850" y="421217"/>
                      <a:pt x="0" y="469900"/>
                      <a:pt x="0" y="469900"/>
                    </a:cubicBezTo>
                  </a:path>
                </a:pathLst>
              </a:custGeom>
              <a:ln>
                <a:solidFill>
                  <a:srgbClr val="CCFFC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4154768" y="2406650"/>
                <a:ext cx="715682" cy="704817"/>
              </a:xfrm>
              <a:prstGeom prst="ellipse">
                <a:avLst/>
              </a:prstGeom>
              <a:noFill/>
              <a:ln>
                <a:solidFill>
                  <a:srgbClr val="CCFFCC"/>
                </a:solidFill>
                <a:prstDash val="dash"/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4167468" y="3345633"/>
                <a:ext cx="779182" cy="444500"/>
              </a:xfrm>
              <a:prstGeom prst="ellipse">
                <a:avLst/>
              </a:prstGeom>
              <a:noFill/>
              <a:ln w="19050">
                <a:solidFill>
                  <a:srgbClr val="CCFFCC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4154768" y="4089400"/>
                <a:ext cx="715682" cy="304800"/>
              </a:xfrm>
              <a:prstGeom prst="ellipse">
                <a:avLst/>
              </a:prstGeom>
              <a:noFill/>
              <a:ln>
                <a:solidFill>
                  <a:srgbClr val="CCFFCC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7" name="Virage 126"/>
              <p:cNvSpPr/>
              <p:nvPr/>
            </p:nvSpPr>
            <p:spPr>
              <a:xfrm rot="5400000">
                <a:off x="6074848" y="3535597"/>
                <a:ext cx="1145982" cy="649543"/>
              </a:xfrm>
              <a:prstGeom prst="ben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lèche vers la droite 127"/>
              <p:cNvSpPr/>
              <p:nvPr/>
            </p:nvSpPr>
            <p:spPr>
              <a:xfrm>
                <a:off x="1422304" y="2791883"/>
                <a:ext cx="728029" cy="5474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ZoneTexte 128"/>
              <p:cNvSpPr txBox="1"/>
              <p:nvPr/>
            </p:nvSpPr>
            <p:spPr>
              <a:xfrm>
                <a:off x="656783" y="2724612"/>
                <a:ext cx="8663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AF03"/>
                    </a:solidFill>
                  </a:rPr>
                  <a:t>River input</a:t>
                </a:r>
                <a:endParaRPr lang="fr-FR" dirty="0">
                  <a:solidFill>
                    <a:srgbClr val="FFAF03"/>
                  </a:solidFill>
                </a:endParaRPr>
              </a:p>
            </p:txBody>
          </p:sp>
        </p:grpSp>
        <p:cxnSp>
          <p:nvCxnSpPr>
            <p:cNvPr id="134" name="Connecteur droit avec flèche 133"/>
            <p:cNvCxnSpPr/>
            <p:nvPr/>
          </p:nvCxnSpPr>
          <p:spPr>
            <a:xfrm rot="16200000" flipV="1">
              <a:off x="4760861" y="2672231"/>
              <a:ext cx="794" cy="191944"/>
            </a:xfrm>
            <a:prstGeom prst="straightConnector1">
              <a:avLst/>
            </a:prstGeom>
            <a:ln w="57150" cmpd="sng">
              <a:solidFill>
                <a:srgbClr val="CCFFC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avec flèche 137"/>
            <p:cNvCxnSpPr/>
            <p:nvPr/>
          </p:nvCxnSpPr>
          <p:spPr>
            <a:xfrm rot="16200000" flipV="1">
              <a:off x="4760861" y="3604864"/>
              <a:ext cx="794" cy="191944"/>
            </a:xfrm>
            <a:prstGeom prst="straightConnector1">
              <a:avLst/>
            </a:prstGeom>
            <a:ln w="57150" cmpd="sng">
              <a:solidFill>
                <a:srgbClr val="CCFFC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avec flèche 138"/>
            <p:cNvCxnSpPr/>
            <p:nvPr/>
          </p:nvCxnSpPr>
          <p:spPr>
            <a:xfrm rot="16200000" flipV="1">
              <a:off x="4760861" y="4354981"/>
              <a:ext cx="794" cy="191944"/>
            </a:xfrm>
            <a:prstGeom prst="straightConnector1">
              <a:avLst/>
            </a:prstGeom>
            <a:ln w="57150" cmpd="sng">
              <a:solidFill>
                <a:srgbClr val="CCFFC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Forme libre 151"/>
            <p:cNvSpPr/>
            <p:nvPr/>
          </p:nvSpPr>
          <p:spPr>
            <a:xfrm rot="15850787">
              <a:off x="3310418" y="3071654"/>
              <a:ext cx="466580" cy="456885"/>
            </a:xfrm>
            <a:custGeom>
              <a:avLst/>
              <a:gdLst>
                <a:gd name="connsiteX0" fmla="*/ 292100 w 607483"/>
                <a:gd name="connsiteY0" fmla="*/ 0 h 292100"/>
                <a:gd name="connsiteX1" fmla="*/ 12700 w 607483"/>
                <a:gd name="connsiteY1" fmla="*/ 203200 h 292100"/>
                <a:gd name="connsiteX2" fmla="*/ 215900 w 607483"/>
                <a:gd name="connsiteY2" fmla="*/ 292100 h 292100"/>
                <a:gd name="connsiteX3" fmla="*/ 584200 w 607483"/>
                <a:gd name="connsiteY3" fmla="*/ 203200 h 292100"/>
                <a:gd name="connsiteX4" fmla="*/ 355600 w 607483"/>
                <a:gd name="connsiteY4" fmla="*/ 114300 h 292100"/>
                <a:gd name="connsiteX5" fmla="*/ 355600 w 607483"/>
                <a:gd name="connsiteY5" fmla="*/ 1143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483" h="292100">
                  <a:moveTo>
                    <a:pt x="292100" y="0"/>
                  </a:moveTo>
                  <a:cubicBezTo>
                    <a:pt x="158750" y="77258"/>
                    <a:pt x="25400" y="154517"/>
                    <a:pt x="12700" y="203200"/>
                  </a:cubicBezTo>
                  <a:cubicBezTo>
                    <a:pt x="0" y="251883"/>
                    <a:pt x="120650" y="292100"/>
                    <a:pt x="215900" y="292100"/>
                  </a:cubicBezTo>
                  <a:cubicBezTo>
                    <a:pt x="311150" y="292100"/>
                    <a:pt x="560917" y="232833"/>
                    <a:pt x="584200" y="203200"/>
                  </a:cubicBezTo>
                  <a:cubicBezTo>
                    <a:pt x="607483" y="173567"/>
                    <a:pt x="355600" y="114300"/>
                    <a:pt x="355600" y="114300"/>
                  </a:cubicBezTo>
                  <a:lnTo>
                    <a:pt x="355600" y="114300"/>
                  </a:lnTo>
                </a:path>
              </a:pathLst>
            </a:custGeom>
            <a:ln>
              <a:solidFill>
                <a:srgbClr val="CCFFCC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4" name="Forme libre 153"/>
            <p:cNvSpPr/>
            <p:nvPr/>
          </p:nvSpPr>
          <p:spPr>
            <a:xfrm>
              <a:off x="3340101" y="3700438"/>
              <a:ext cx="431800" cy="292100"/>
            </a:xfrm>
            <a:custGeom>
              <a:avLst/>
              <a:gdLst>
                <a:gd name="connsiteX0" fmla="*/ 292100 w 607483"/>
                <a:gd name="connsiteY0" fmla="*/ 0 h 292100"/>
                <a:gd name="connsiteX1" fmla="*/ 12700 w 607483"/>
                <a:gd name="connsiteY1" fmla="*/ 203200 h 292100"/>
                <a:gd name="connsiteX2" fmla="*/ 215900 w 607483"/>
                <a:gd name="connsiteY2" fmla="*/ 292100 h 292100"/>
                <a:gd name="connsiteX3" fmla="*/ 584200 w 607483"/>
                <a:gd name="connsiteY3" fmla="*/ 203200 h 292100"/>
                <a:gd name="connsiteX4" fmla="*/ 355600 w 607483"/>
                <a:gd name="connsiteY4" fmla="*/ 114300 h 292100"/>
                <a:gd name="connsiteX5" fmla="*/ 355600 w 607483"/>
                <a:gd name="connsiteY5" fmla="*/ 1143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483" h="292100">
                  <a:moveTo>
                    <a:pt x="292100" y="0"/>
                  </a:moveTo>
                  <a:cubicBezTo>
                    <a:pt x="158750" y="77258"/>
                    <a:pt x="25400" y="154517"/>
                    <a:pt x="12700" y="203200"/>
                  </a:cubicBezTo>
                  <a:cubicBezTo>
                    <a:pt x="0" y="251883"/>
                    <a:pt x="120650" y="292100"/>
                    <a:pt x="215900" y="292100"/>
                  </a:cubicBezTo>
                  <a:cubicBezTo>
                    <a:pt x="311150" y="292100"/>
                    <a:pt x="560917" y="232833"/>
                    <a:pt x="584200" y="203200"/>
                  </a:cubicBezTo>
                  <a:cubicBezTo>
                    <a:pt x="607483" y="173567"/>
                    <a:pt x="355600" y="114300"/>
                    <a:pt x="355600" y="114300"/>
                  </a:cubicBezTo>
                  <a:lnTo>
                    <a:pt x="355600" y="114300"/>
                  </a:lnTo>
                </a:path>
              </a:pathLst>
            </a:custGeom>
            <a:ln>
              <a:solidFill>
                <a:srgbClr val="CCFFCC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5" name="Forme libre 154"/>
            <p:cNvSpPr/>
            <p:nvPr/>
          </p:nvSpPr>
          <p:spPr>
            <a:xfrm>
              <a:off x="3007083" y="3473417"/>
              <a:ext cx="431800" cy="292100"/>
            </a:xfrm>
            <a:custGeom>
              <a:avLst/>
              <a:gdLst>
                <a:gd name="connsiteX0" fmla="*/ 292100 w 607483"/>
                <a:gd name="connsiteY0" fmla="*/ 0 h 292100"/>
                <a:gd name="connsiteX1" fmla="*/ 12700 w 607483"/>
                <a:gd name="connsiteY1" fmla="*/ 203200 h 292100"/>
                <a:gd name="connsiteX2" fmla="*/ 215900 w 607483"/>
                <a:gd name="connsiteY2" fmla="*/ 292100 h 292100"/>
                <a:gd name="connsiteX3" fmla="*/ 584200 w 607483"/>
                <a:gd name="connsiteY3" fmla="*/ 203200 h 292100"/>
                <a:gd name="connsiteX4" fmla="*/ 355600 w 607483"/>
                <a:gd name="connsiteY4" fmla="*/ 114300 h 292100"/>
                <a:gd name="connsiteX5" fmla="*/ 355600 w 607483"/>
                <a:gd name="connsiteY5" fmla="*/ 1143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483" h="292100">
                  <a:moveTo>
                    <a:pt x="292100" y="0"/>
                  </a:moveTo>
                  <a:cubicBezTo>
                    <a:pt x="158750" y="77258"/>
                    <a:pt x="25400" y="154517"/>
                    <a:pt x="12700" y="203200"/>
                  </a:cubicBezTo>
                  <a:cubicBezTo>
                    <a:pt x="0" y="251883"/>
                    <a:pt x="120650" y="292100"/>
                    <a:pt x="215900" y="292100"/>
                  </a:cubicBezTo>
                  <a:cubicBezTo>
                    <a:pt x="311150" y="292100"/>
                    <a:pt x="560917" y="232833"/>
                    <a:pt x="584200" y="203200"/>
                  </a:cubicBezTo>
                  <a:cubicBezTo>
                    <a:pt x="607483" y="173567"/>
                    <a:pt x="355600" y="114300"/>
                    <a:pt x="355600" y="114300"/>
                  </a:cubicBezTo>
                  <a:lnTo>
                    <a:pt x="355600" y="114300"/>
                  </a:lnTo>
                </a:path>
              </a:pathLst>
            </a:custGeom>
            <a:ln>
              <a:solidFill>
                <a:srgbClr val="CCFFCC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ZoneTexte 155"/>
            <p:cNvSpPr txBox="1"/>
            <p:nvPr/>
          </p:nvSpPr>
          <p:spPr>
            <a:xfrm>
              <a:off x="4303555" y="1853684"/>
              <a:ext cx="2059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Innershelf (10km)</a:t>
              </a:r>
              <a:endParaRPr lang="fr-FR" dirty="0"/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2201397" y="1853684"/>
              <a:ext cx="2027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Nearshore (1km)</a:t>
              </a:r>
              <a:endParaRPr lang="fr-FR" dirty="0"/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3292787" y="4801002"/>
              <a:ext cx="1670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/>
                  </a:solidFill>
                </a:rPr>
                <a:t>R</a:t>
              </a:r>
              <a:r>
                <a:rPr lang="fr-FR" dirty="0" smtClean="0">
                  <a:solidFill>
                    <a:schemeClr val="accent1"/>
                  </a:solidFill>
                </a:rPr>
                <a:t>esuspension</a:t>
              </a:r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59" name="ZoneTexte 158"/>
            <p:cNvSpPr txBox="1"/>
            <p:nvPr/>
          </p:nvSpPr>
          <p:spPr>
            <a:xfrm>
              <a:off x="6015078" y="3186018"/>
              <a:ext cx="1189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AF03"/>
                  </a:solidFill>
                </a:rPr>
                <a:t>Transport</a:t>
              </a:r>
              <a:endParaRPr lang="fr-FR" dirty="0">
                <a:solidFill>
                  <a:srgbClr val="FFAF03"/>
                </a:solidFill>
              </a:endParaRPr>
            </a:p>
          </p:txBody>
        </p:sp>
        <p:sp>
          <p:nvSpPr>
            <p:cNvPr id="160" name="ZoneTexte 159"/>
            <p:cNvSpPr txBox="1"/>
            <p:nvPr/>
          </p:nvSpPr>
          <p:spPr>
            <a:xfrm>
              <a:off x="7068206" y="5107406"/>
              <a:ext cx="1367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AF03"/>
                  </a:solidFill>
                </a:rPr>
                <a:t>Deposition</a:t>
              </a:r>
              <a:endParaRPr lang="en-US" dirty="0">
                <a:solidFill>
                  <a:srgbClr val="FFAF03"/>
                </a:solidFill>
              </a:endParaRPr>
            </a:p>
          </p:txBody>
        </p:sp>
      </p:grpSp>
      <p:pic>
        <p:nvPicPr>
          <p:cNvPr id="165" name="Espace réservé du contenu 8" descr="600px-Mekong_delta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2585" b="-2585"/>
          <a:stretch>
            <a:fillRect/>
          </a:stretch>
        </p:blipFill>
        <p:spPr>
          <a:xfrm rot="13125929">
            <a:off x="6865262" y="1191485"/>
            <a:ext cx="1984783" cy="2087848"/>
          </a:xfrm>
          <a:prstGeom prst="rect">
            <a:avLst/>
          </a:prstGeom>
          <a:effectLst>
            <a:outerShdw blurRad="206375" dist="419100" dir="2700000" algn="tl" rotWithShape="0">
              <a:srgbClr val="000000">
                <a:alpha val="37000"/>
              </a:srgbClr>
            </a:outerShdw>
          </a:effectLst>
        </p:spPr>
      </p:pic>
      <p:cxnSp>
        <p:nvCxnSpPr>
          <p:cNvPr id="167" name="Connecteur droit avec flèche 166"/>
          <p:cNvCxnSpPr/>
          <p:nvPr/>
        </p:nvCxnSpPr>
        <p:spPr>
          <a:xfrm>
            <a:off x="3207020" y="2396546"/>
            <a:ext cx="2341329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/>
          <p:cNvCxnSpPr/>
          <p:nvPr/>
        </p:nvCxnSpPr>
        <p:spPr>
          <a:xfrm>
            <a:off x="1624195" y="2393370"/>
            <a:ext cx="1582825" cy="555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ZoneTexte 171"/>
          <p:cNvSpPr txBox="1"/>
          <p:nvPr/>
        </p:nvSpPr>
        <p:spPr>
          <a:xfrm>
            <a:off x="2627475" y="5277760"/>
            <a:ext cx="202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mud belt</a:t>
            </a:r>
            <a:endParaRPr lang="en-US" dirty="0"/>
          </a:p>
        </p:txBody>
      </p:sp>
      <p:sp>
        <p:nvSpPr>
          <p:cNvPr id="173" name="ZoneTexte 172"/>
          <p:cNvSpPr txBox="1"/>
          <p:nvPr/>
        </p:nvSpPr>
        <p:spPr>
          <a:xfrm>
            <a:off x="4892886" y="4319192"/>
            <a:ext cx="94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Delta front</a:t>
            </a:r>
            <a:endParaRPr lang="fr-FR" dirty="0"/>
          </a:p>
        </p:txBody>
      </p:sp>
      <p:sp>
        <p:nvSpPr>
          <p:cNvPr id="36" name="Ellipse 35"/>
          <p:cNvSpPr/>
          <p:nvPr/>
        </p:nvSpPr>
        <p:spPr>
          <a:xfrm>
            <a:off x="5032157" y="3663378"/>
            <a:ext cx="238113" cy="2341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845389" y="3459105"/>
            <a:ext cx="619838" cy="665138"/>
          </a:xfrm>
          <a:prstGeom prst="ellipse">
            <a:avLst/>
          </a:prstGeom>
          <a:noFill/>
          <a:ln w="1111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/>
          <p:cNvSpPr/>
          <p:nvPr/>
        </p:nvSpPr>
        <p:spPr>
          <a:xfrm>
            <a:off x="1398254" y="3774886"/>
            <a:ext cx="5383279" cy="3005927"/>
          </a:xfrm>
          <a:custGeom>
            <a:avLst/>
            <a:gdLst>
              <a:gd name="connsiteX0" fmla="*/ 0 w 5383279"/>
              <a:gd name="connsiteY0" fmla="*/ 0 h 3005927"/>
              <a:gd name="connsiteX1" fmla="*/ 466085 w 5383279"/>
              <a:gd name="connsiteY1" fmla="*/ 81556 h 3005927"/>
              <a:gd name="connsiteX2" fmla="*/ 815649 w 5383279"/>
              <a:gd name="connsiteY2" fmla="*/ 104857 h 3005927"/>
              <a:gd name="connsiteX3" fmla="*/ 1002082 w 5383279"/>
              <a:gd name="connsiteY3" fmla="*/ 198065 h 3005927"/>
              <a:gd name="connsiteX4" fmla="*/ 1351646 w 5383279"/>
              <a:gd name="connsiteY4" fmla="*/ 489337 h 3005927"/>
              <a:gd name="connsiteX5" fmla="*/ 1421559 w 5383279"/>
              <a:gd name="connsiteY5" fmla="*/ 629147 h 3005927"/>
              <a:gd name="connsiteX6" fmla="*/ 1689557 w 5383279"/>
              <a:gd name="connsiteY6" fmla="*/ 827212 h 3005927"/>
              <a:gd name="connsiteX7" fmla="*/ 2132338 w 5383279"/>
              <a:gd name="connsiteY7" fmla="*/ 873816 h 3005927"/>
              <a:gd name="connsiteX8" fmla="*/ 2901378 w 5383279"/>
              <a:gd name="connsiteY8" fmla="*/ 1036928 h 3005927"/>
              <a:gd name="connsiteX9" fmla="*/ 3751982 w 5383279"/>
              <a:gd name="connsiteY9" fmla="*/ 1200040 h 3005927"/>
              <a:gd name="connsiteX10" fmla="*/ 4101546 w 5383279"/>
              <a:gd name="connsiteY10" fmla="*/ 1386454 h 3005927"/>
              <a:gd name="connsiteX11" fmla="*/ 4660848 w 5383279"/>
              <a:gd name="connsiteY11" fmla="*/ 1887442 h 3005927"/>
              <a:gd name="connsiteX12" fmla="*/ 5022063 w 5383279"/>
              <a:gd name="connsiteY12" fmla="*/ 2446685 h 3005927"/>
              <a:gd name="connsiteX13" fmla="*/ 5150237 w 5383279"/>
              <a:gd name="connsiteY13" fmla="*/ 2831164 h 3005927"/>
              <a:gd name="connsiteX14" fmla="*/ 5383279 w 5383279"/>
              <a:gd name="connsiteY14" fmla="*/ 3005927 h 300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383279" h="3005927">
                <a:moveTo>
                  <a:pt x="0" y="0"/>
                </a:moveTo>
                <a:cubicBezTo>
                  <a:pt x="165072" y="32040"/>
                  <a:pt x="330144" y="64080"/>
                  <a:pt x="466085" y="81556"/>
                </a:cubicBezTo>
                <a:cubicBezTo>
                  <a:pt x="602027" y="99032"/>
                  <a:pt x="726316" y="85439"/>
                  <a:pt x="815649" y="104857"/>
                </a:cubicBezTo>
                <a:cubicBezTo>
                  <a:pt x="904982" y="124275"/>
                  <a:pt x="912749" y="133985"/>
                  <a:pt x="1002082" y="198065"/>
                </a:cubicBezTo>
                <a:cubicBezTo>
                  <a:pt x="1091415" y="262145"/>
                  <a:pt x="1281733" y="417490"/>
                  <a:pt x="1351646" y="489337"/>
                </a:cubicBezTo>
                <a:cubicBezTo>
                  <a:pt x="1421559" y="561184"/>
                  <a:pt x="1365241" y="572835"/>
                  <a:pt x="1421559" y="629147"/>
                </a:cubicBezTo>
                <a:cubicBezTo>
                  <a:pt x="1477877" y="685459"/>
                  <a:pt x="1571094" y="786434"/>
                  <a:pt x="1689557" y="827212"/>
                </a:cubicBezTo>
                <a:cubicBezTo>
                  <a:pt x="1808020" y="867990"/>
                  <a:pt x="1930368" y="838863"/>
                  <a:pt x="2132338" y="873816"/>
                </a:cubicBezTo>
                <a:cubicBezTo>
                  <a:pt x="2334308" y="908769"/>
                  <a:pt x="2901378" y="1036928"/>
                  <a:pt x="2901378" y="1036928"/>
                </a:cubicBezTo>
                <a:cubicBezTo>
                  <a:pt x="3171319" y="1091299"/>
                  <a:pt x="3551954" y="1141786"/>
                  <a:pt x="3751982" y="1200040"/>
                </a:cubicBezTo>
                <a:cubicBezTo>
                  <a:pt x="3952010" y="1258294"/>
                  <a:pt x="3950069" y="1271887"/>
                  <a:pt x="4101546" y="1386454"/>
                </a:cubicBezTo>
                <a:cubicBezTo>
                  <a:pt x="4253023" y="1501021"/>
                  <a:pt x="4507429" y="1710737"/>
                  <a:pt x="4660848" y="1887442"/>
                </a:cubicBezTo>
                <a:cubicBezTo>
                  <a:pt x="4814267" y="2064147"/>
                  <a:pt x="4940498" y="2289398"/>
                  <a:pt x="5022063" y="2446685"/>
                </a:cubicBezTo>
                <a:cubicBezTo>
                  <a:pt x="5103628" y="2603972"/>
                  <a:pt x="5090034" y="2737957"/>
                  <a:pt x="5150237" y="2831164"/>
                </a:cubicBezTo>
                <a:cubicBezTo>
                  <a:pt x="5210440" y="2924371"/>
                  <a:pt x="5383279" y="3005927"/>
                  <a:pt x="5383279" y="3005927"/>
                </a:cubicBezTo>
              </a:path>
            </a:pathLst>
          </a:custGeom>
          <a:ln w="1016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7"/>
          <p:cNvGrpSpPr/>
          <p:nvPr/>
        </p:nvGrpSpPr>
        <p:grpSpPr>
          <a:xfrm>
            <a:off x="1478312" y="1249336"/>
            <a:ext cx="6218751" cy="4953000"/>
            <a:chOff x="838200" y="241906"/>
            <a:chExt cx="6908800" cy="6006494"/>
          </a:xfrm>
        </p:grpSpPr>
        <p:sp>
          <p:nvSpPr>
            <p:cNvPr id="86" name="Rectangle 85"/>
            <p:cNvSpPr/>
            <p:nvPr/>
          </p:nvSpPr>
          <p:spPr>
            <a:xfrm>
              <a:off x="838200" y="3419586"/>
              <a:ext cx="2514600" cy="2590800"/>
            </a:xfrm>
            <a:prstGeom prst="rect">
              <a:avLst/>
            </a:prstGeom>
            <a:blipFill rotWithShape="1">
              <a:blip r:embed="rId2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38200" y="1295400"/>
              <a:ext cx="2286000" cy="1752600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  <a:ln>
              <a:noFill/>
            </a:ln>
            <a:effectLst>
              <a:outerShdw blurRad="165100" dist="279400" dir="2700000" sx="98000" sy="98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rgbClr val="3366FF"/>
                  </a:solidFill>
                </a:rPr>
                <a:t>WAVES</a:t>
              </a:r>
            </a:p>
            <a:p>
              <a:pPr algn="ctr"/>
              <a:endParaRPr lang="fr-FR" sz="1400" dirty="0" smtClean="0">
                <a:solidFill>
                  <a:srgbClr val="111ECB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1F497D"/>
                  </a:solidFill>
                </a:rPr>
                <a:t>Hs, T, Dir  </a:t>
              </a:r>
            </a:p>
            <a:p>
              <a:pPr algn="ctr"/>
              <a:endParaRPr lang="fr-FR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43400" y="3252410"/>
              <a:ext cx="2819400" cy="11430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 smtClean="0"/>
            </a:p>
            <a:p>
              <a:pPr algn="ctr"/>
              <a:r>
                <a:rPr lang="fr-FR" dirty="0" smtClean="0">
                  <a:solidFill>
                    <a:srgbClr val="3366FF"/>
                  </a:solidFill>
                </a:rPr>
                <a:t>BOTTOM LAYER</a:t>
              </a:r>
            </a:p>
            <a:p>
              <a:pPr algn="ctr"/>
              <a:endParaRPr lang="fr-FR" sz="600" dirty="0" smtClean="0">
                <a:solidFill>
                  <a:srgbClr val="3366FF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3366FF"/>
                  </a:solidFill>
                </a:rPr>
                <a:t>Bottom stress due to waves and currents</a:t>
              </a:r>
            </a:p>
            <a:p>
              <a:pPr algn="ctr"/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14400" y="4848262"/>
              <a:ext cx="2362200" cy="959189"/>
            </a:xfrm>
            <a:prstGeom prst="rect">
              <a:avLst/>
            </a:prstGeom>
            <a:blipFill rotWithShape="1">
              <a:blip r:embed="rId5">
                <a:alphaModFix amt="72000"/>
              </a:blip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 smtClean="0"/>
            </a:p>
            <a:p>
              <a:pPr algn="ctr"/>
              <a:endParaRPr lang="fr-FR" dirty="0" smtClean="0"/>
            </a:p>
            <a:p>
              <a:pPr algn="ctr"/>
              <a:r>
                <a:rPr lang="fr-FR" sz="1600" dirty="0" smtClean="0"/>
                <a:t>SEDIMENTS</a:t>
              </a:r>
            </a:p>
            <a:p>
              <a:pPr algn="ctr"/>
              <a:endParaRPr lang="fr-FR" sz="1100" dirty="0" smtClean="0"/>
            </a:p>
            <a:p>
              <a:pPr algn="ctr"/>
              <a:r>
                <a:rPr lang="en-US" sz="1400" dirty="0" smtClean="0"/>
                <a:t>Sediment and bed properties</a:t>
              </a:r>
            </a:p>
            <a:p>
              <a:pPr algn="ctr"/>
              <a:endParaRPr lang="fr-FR" dirty="0" smtClean="0"/>
            </a:p>
            <a:p>
              <a:pPr algn="ctr"/>
              <a:endParaRPr lang="fr-FR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38600" y="4724400"/>
              <a:ext cx="3276600" cy="1524000"/>
            </a:xfrm>
            <a:prstGeom prst="rect">
              <a:avLst/>
            </a:prstGeom>
            <a:blipFill rotWithShape="1">
              <a:blip r:embed="rId5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SEDIMENT model</a:t>
              </a:r>
            </a:p>
            <a:p>
              <a:pPr algn="ctr"/>
              <a:endParaRPr lang="fr-FR" sz="1200" dirty="0" smtClean="0"/>
            </a:p>
            <a:p>
              <a:pPr algn="ctr"/>
              <a:r>
                <a:rPr lang="en-US" sz="1600" dirty="0" smtClean="0"/>
                <a:t>Deposition, erosion, suspended and bedload transport, bed evolution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91000" y="1323220"/>
              <a:ext cx="3048000" cy="1600200"/>
            </a:xfrm>
            <a:prstGeom prst="rect">
              <a:avLst/>
            </a:prstGeom>
            <a:blipFill rotWithShape="1">
              <a:blip r:embed="rId3"/>
              <a:tile tx="0" ty="0" sx="100000" sy="100000" flip="none" algn="tl"/>
            </a:blipFill>
            <a:ln>
              <a:noFill/>
            </a:ln>
            <a:effectLst>
              <a:outerShdw blurRad="206375" dist="190500" dir="3960000" sx="102000" sy="102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 smtClean="0"/>
            </a:p>
            <a:p>
              <a:pPr algn="ctr"/>
              <a:r>
                <a:rPr lang="fr-FR" dirty="0" smtClean="0">
                  <a:solidFill>
                    <a:srgbClr val="111ECB"/>
                  </a:solidFill>
                </a:rPr>
                <a:t>OCEAN CIRCULATION</a:t>
              </a:r>
            </a:p>
            <a:p>
              <a:pPr algn="ctr"/>
              <a:endParaRPr lang="fr-FR" sz="1200" dirty="0" smtClean="0">
                <a:solidFill>
                  <a:srgbClr val="111ECB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111ECB"/>
                  </a:solidFill>
                </a:rPr>
                <a:t>Wave-averaged </a:t>
              </a:r>
            </a:p>
            <a:p>
              <a:pPr algn="ctr"/>
              <a:r>
                <a:rPr lang="en-US" sz="1600" dirty="0" smtClean="0">
                  <a:solidFill>
                    <a:srgbClr val="111ECB"/>
                  </a:solidFill>
                </a:rPr>
                <a:t>U,V, Tracers equations</a:t>
              </a:r>
            </a:p>
            <a:p>
              <a:pPr algn="ctr"/>
              <a:endParaRPr lang="fr-FR" dirty="0">
                <a:solidFill>
                  <a:srgbClr val="111ECB"/>
                </a:solidFill>
              </a:endParaRPr>
            </a:p>
          </p:txBody>
        </p:sp>
        <p:cxnSp>
          <p:nvCxnSpPr>
            <p:cNvPr id="18" name="Connecteur en angle 17"/>
            <p:cNvCxnSpPr>
              <a:stCxn id="9" idx="3"/>
              <a:endCxn id="10" idx="1"/>
            </p:cNvCxnSpPr>
            <p:nvPr/>
          </p:nvCxnSpPr>
          <p:spPr>
            <a:xfrm>
              <a:off x="3276600" y="5327857"/>
              <a:ext cx="762000" cy="158543"/>
            </a:xfrm>
            <a:prstGeom prst="bentConnector3">
              <a:avLst>
                <a:gd name="adj1" fmla="val 50000"/>
              </a:avLst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en angle 21"/>
            <p:cNvCxnSpPr/>
            <p:nvPr/>
          </p:nvCxnSpPr>
          <p:spPr>
            <a:xfrm>
              <a:off x="3124200" y="2971800"/>
              <a:ext cx="1219200" cy="533400"/>
            </a:xfrm>
            <a:prstGeom prst="bentConnector3">
              <a:avLst>
                <a:gd name="adj1" fmla="val 50000"/>
              </a:avLst>
            </a:prstGeom>
            <a:ln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rot="5400000">
              <a:off x="5487194" y="3099216"/>
              <a:ext cx="304800" cy="1588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/>
            <p:nvPr/>
          </p:nvCxnSpPr>
          <p:spPr>
            <a:xfrm>
              <a:off x="3124200" y="1828800"/>
              <a:ext cx="10668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avec flèche 80"/>
            <p:cNvCxnSpPr/>
            <p:nvPr/>
          </p:nvCxnSpPr>
          <p:spPr>
            <a:xfrm rot="5400000">
              <a:off x="5487194" y="4571206"/>
              <a:ext cx="304800" cy="1588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Forme libre 81"/>
            <p:cNvSpPr/>
            <p:nvPr/>
          </p:nvSpPr>
          <p:spPr>
            <a:xfrm>
              <a:off x="7239000" y="2070100"/>
              <a:ext cx="508000" cy="3454400"/>
            </a:xfrm>
            <a:custGeom>
              <a:avLst/>
              <a:gdLst>
                <a:gd name="connsiteX0" fmla="*/ 152400 w 812800"/>
                <a:gd name="connsiteY0" fmla="*/ 3454400 h 3454400"/>
                <a:gd name="connsiteX1" fmla="*/ 800100 w 812800"/>
                <a:gd name="connsiteY1" fmla="*/ 3454400 h 3454400"/>
                <a:gd name="connsiteX2" fmla="*/ 812800 w 812800"/>
                <a:gd name="connsiteY2" fmla="*/ 0 h 3454400"/>
                <a:gd name="connsiteX3" fmla="*/ 0 w 812800"/>
                <a:gd name="connsiteY3" fmla="*/ 0 h 34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3454400">
                  <a:moveTo>
                    <a:pt x="152400" y="3454400"/>
                  </a:moveTo>
                  <a:lnTo>
                    <a:pt x="800100" y="3454400"/>
                  </a:lnTo>
                  <a:cubicBezTo>
                    <a:pt x="804333" y="2302933"/>
                    <a:pt x="808567" y="1151467"/>
                    <a:pt x="812800" y="0"/>
                  </a:cubicBezTo>
                  <a:lnTo>
                    <a:pt x="0" y="0"/>
                  </a:lnTo>
                </a:path>
              </a:pathLst>
            </a:custGeom>
            <a:ln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914400" y="3848050"/>
              <a:ext cx="2376471" cy="876350"/>
            </a:xfrm>
            <a:prstGeom prst="rect">
              <a:avLst/>
            </a:prstGeom>
            <a:blipFill rotWithShape="1">
              <a:blip r:embed="rId4">
                <a:alphaModFix amt="57000"/>
              </a:blip>
              <a:tile tx="0" ty="0" sx="100000" sy="100000" flip="none" algn="tl"/>
            </a:blip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 smtClean="0">
                <a:solidFill>
                  <a:srgbClr val="111ECB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rgbClr val="111ECB"/>
                  </a:solidFill>
                </a:rPr>
                <a:t>WAVES</a:t>
              </a:r>
            </a:p>
            <a:p>
              <a:pPr algn="ctr"/>
              <a:r>
                <a:rPr lang="en-US" sz="1400" dirty="0" smtClean="0">
                  <a:solidFill>
                    <a:srgbClr val="111ECB"/>
                  </a:solidFill>
                </a:rPr>
                <a:t>Boundary forcing and breaking parameters</a:t>
              </a:r>
            </a:p>
            <a:p>
              <a:pPr algn="ctr"/>
              <a:endParaRPr lang="fr-FR" dirty="0"/>
            </a:p>
          </p:txBody>
        </p:sp>
        <p:cxnSp>
          <p:nvCxnSpPr>
            <p:cNvPr id="85" name="Connecteur droit avec flèche 84"/>
            <p:cNvCxnSpPr/>
            <p:nvPr/>
          </p:nvCxnSpPr>
          <p:spPr>
            <a:xfrm rot="5400000">
              <a:off x="2591594" y="3199606"/>
              <a:ext cx="304800" cy="1588"/>
            </a:xfrm>
            <a:prstGeom prst="straightConnector1">
              <a:avLst/>
            </a:prstGeom>
            <a:ln>
              <a:headEnd type="triangle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ZoneTexte 87"/>
            <p:cNvSpPr txBox="1"/>
            <p:nvPr/>
          </p:nvSpPr>
          <p:spPr>
            <a:xfrm>
              <a:off x="928671" y="3419586"/>
              <a:ext cx="800219" cy="41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DATA</a:t>
              </a:r>
              <a:endParaRPr lang="fr-FR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8200" y="241906"/>
              <a:ext cx="6400800" cy="774095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effectLst>
              <a:outerShdw blurRad="111125" dist="165100" dir="3660000" sx="109000" sy="109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ATMOSPHERE</a:t>
              </a:r>
              <a:endParaRPr lang="fr-FR" dirty="0"/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rot="5400000">
              <a:off x="1843920" y="1155700"/>
              <a:ext cx="279399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rot="5400000">
              <a:off x="5499100" y="1156494"/>
              <a:ext cx="2794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re 23"/>
          <p:cNvSpPr>
            <a:spLocks noGrp="1"/>
          </p:cNvSpPr>
          <p:nvPr>
            <p:ph type="title"/>
          </p:nvPr>
        </p:nvSpPr>
        <p:spPr>
          <a:xfrm>
            <a:off x="612775" y="173056"/>
            <a:ext cx="7918450" cy="788894"/>
          </a:xfrm>
        </p:spPr>
        <p:txBody>
          <a:bodyPr/>
          <a:lstStyle/>
          <a:p>
            <a:r>
              <a:rPr lang="en-US" dirty="0" smtClean="0"/>
              <a:t>Ocean modeling systems</a:t>
            </a:r>
            <a:endParaRPr lang="en-US" dirty="0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775" y="268345"/>
            <a:ext cx="7918450" cy="17795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CROCO: </a:t>
            </a:r>
            <a:br>
              <a:rPr lang="en-US" dirty="0" smtClean="0"/>
            </a:br>
            <a:r>
              <a:rPr lang="en-US" sz="3556" dirty="0" smtClean="0"/>
              <a:t>a community 3D coastal modeling system based on ROMS</a:t>
            </a:r>
            <a:endParaRPr lang="en-US" dirty="0"/>
          </a:p>
        </p:txBody>
      </p:sp>
      <p:sp>
        <p:nvSpPr>
          <p:cNvPr id="28" name="Espace réservé du contenu 27"/>
          <p:cNvSpPr>
            <a:spLocks noGrp="1"/>
          </p:cNvSpPr>
          <p:nvPr>
            <p:ph idx="1"/>
          </p:nvPr>
        </p:nvSpPr>
        <p:spPr>
          <a:xfrm>
            <a:off x="988358" y="2044700"/>
            <a:ext cx="4159729" cy="4081463"/>
          </a:xfrm>
        </p:spPr>
        <p:txBody>
          <a:bodyPr/>
          <a:lstStyle/>
          <a:p>
            <a:r>
              <a:rPr lang="en-US" dirty="0" smtClean="0"/>
              <a:t>Full 3D model with active and passive tracers</a:t>
            </a:r>
          </a:p>
          <a:p>
            <a:r>
              <a:rPr lang="en-US" dirty="0" smtClean="0"/>
              <a:t>Wave-current interactions</a:t>
            </a:r>
          </a:p>
          <a:p>
            <a:r>
              <a:rPr lang="en-US" dirty="0" smtClean="0"/>
              <a:t>Sediment model (cohesive and non-cohesive)</a:t>
            </a:r>
          </a:p>
          <a:p>
            <a:r>
              <a:rPr lang="en-US" dirty="0" smtClean="0"/>
              <a:t>Optimized for parallel computers and high resolution problems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6" name="Image 15" descr="CROC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243680" y="2143462"/>
            <a:ext cx="3681839" cy="3460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Configuration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0" y="6275388"/>
            <a:ext cx="1600200" cy="365125"/>
          </a:xfrm>
        </p:spPr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892BB1C6-C75F-DE49-A554-B01E5143F9E6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510230" y="1282884"/>
          <a:ext cx="8157682" cy="50190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7764"/>
                <a:gridCol w="2046568"/>
                <a:gridCol w="37033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Domain</a:t>
                      </a:r>
                      <a:r>
                        <a:rPr lang="en-US" sz="1400" baseline="0" noProof="0" dirty="0" smtClean="0"/>
                        <a:t> size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Covers whole</a:t>
                      </a:r>
                      <a:r>
                        <a:rPr lang="en-US" sz="1400" baseline="0" noProof="0" dirty="0" smtClean="0"/>
                        <a:t> </a:t>
                      </a:r>
                      <a:r>
                        <a:rPr lang="en-US" sz="1400" noProof="0" dirty="0" smtClean="0"/>
                        <a:t>LMDCZ</a:t>
                      </a:r>
                      <a:r>
                        <a:rPr lang="en-US" sz="1400" baseline="0" noProof="0" dirty="0" smtClean="0"/>
                        <a:t> system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Horizontal resolution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smtClean="0"/>
                        <a:t>500 m (374x727pts)</a:t>
                      </a:r>
                      <a:endParaRPr lang="en-US" sz="1400" noProof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Vertical resolution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10 levels</a:t>
                      </a:r>
                      <a:r>
                        <a:rPr lang="en-US" sz="1400" baseline="0" noProof="0" dirty="0" smtClean="0"/>
                        <a:t> (terrain following)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Topography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SIWRR data (estuaries, nearshore area) + GEBCO_2014 at 30” (1km)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River forcing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Discharge and SSC at Can </a:t>
                      </a:r>
                      <a:r>
                        <a:rPr lang="en-US" sz="1400" noProof="0" dirty="0" err="1" smtClean="0"/>
                        <a:t>Tho</a:t>
                      </a:r>
                      <a:r>
                        <a:rPr lang="en-US" sz="1400" baseline="0" noProof="0" dirty="0" smtClean="0"/>
                        <a:t> and My Thuan from SIWRR station data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Tidal forcing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U,V, SSH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OSU TPXO8 global solution at 1/30° (~3 km)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err="1" smtClean="0"/>
                        <a:t>Subtidal</a:t>
                      </a:r>
                      <a:r>
                        <a:rPr lang="en-US" sz="1400" noProof="0" dirty="0" smtClean="0"/>
                        <a:t> forcing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U,V, SSH, T, S, SSC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ECCO V2 reanalysis ¼° 3-daily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Air-sea forcing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wind, heat and freshwater fluxes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ECMWF ERA-Interim 1979-2016 at ¼° 6-hourly</a:t>
                      </a:r>
                      <a:endParaRPr lang="en-US" sz="14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Wave forcing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Hs, Dir, </a:t>
                      </a:r>
                      <a:r>
                        <a:rPr lang="en-US" sz="1400" noProof="0" dirty="0" err="1" smtClean="0"/>
                        <a:t>Tp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ECMWF ERA-Interim 1979-2016 at ¼° 6-hourly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Sediment</a:t>
                      </a:r>
                      <a:r>
                        <a:rPr lang="en-US" sz="1400" baseline="0" noProof="0" dirty="0" smtClean="0"/>
                        <a:t> parameters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D50, Ws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smtClean="0"/>
                        <a:t>Sand: </a:t>
                      </a:r>
                    </a:p>
                    <a:p>
                      <a:r>
                        <a:rPr lang="en-US" sz="1400" noProof="0" dirty="0" smtClean="0"/>
                        <a:t>    d50=200 microns;    Ws=20-50 mm/</a:t>
                      </a:r>
                      <a:r>
                        <a:rPr lang="en-US" sz="1400" noProof="0" dirty="0" err="1" smtClean="0"/>
                        <a:t>s</a:t>
                      </a:r>
                      <a:endParaRPr lang="en-US" sz="1400" noProof="0" dirty="0" smtClean="0"/>
                    </a:p>
                    <a:p>
                      <a:r>
                        <a:rPr lang="en-US" sz="1400" noProof="0" dirty="0" smtClean="0"/>
                        <a:t>Mud (</a:t>
                      </a:r>
                      <a:r>
                        <a:rPr lang="en-US" sz="1400" noProof="0" dirty="0" err="1" smtClean="0"/>
                        <a:t>Flocculi</a:t>
                      </a:r>
                      <a:r>
                        <a:rPr lang="en-US" sz="1400" noProof="0" dirty="0" smtClean="0"/>
                        <a:t>): </a:t>
                      </a:r>
                    </a:p>
                    <a:p>
                      <a:r>
                        <a:rPr lang="en-US" sz="1400" noProof="0" dirty="0" smtClean="0"/>
                        <a:t>    d50=20</a:t>
                      </a:r>
                      <a:r>
                        <a:rPr lang="en-US" sz="1400" baseline="0" noProof="0" dirty="0" smtClean="0"/>
                        <a:t> microns;      Ws=0.03 mm/</a:t>
                      </a:r>
                      <a:r>
                        <a:rPr lang="en-US" sz="1400" baseline="0" noProof="0" dirty="0" err="1" smtClean="0"/>
                        <a:t>s</a:t>
                      </a:r>
                      <a:endParaRPr lang="en-US" sz="14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12775" y="209059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Configuration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8168" y="169447"/>
            <a:ext cx="7918450" cy="788894"/>
          </a:xfrm>
        </p:spPr>
        <p:txBody>
          <a:bodyPr>
            <a:noAutofit/>
          </a:bodyPr>
          <a:lstStyle/>
          <a:p>
            <a:r>
              <a:rPr lang="en-US" sz="3200" dirty="0" smtClean="0"/>
              <a:t>Sediment characteristics (N. Gratiot)</a:t>
            </a:r>
            <a:endParaRPr lang="en-US" sz="3200" dirty="0"/>
          </a:p>
        </p:txBody>
      </p:sp>
      <p:pic>
        <p:nvPicPr>
          <p:cNvPr id="7" name="Espace réservé du contenu 6" descr="boat_in_harbor.jpg"/>
          <p:cNvPicPr>
            <a:picLocks noGrp="1" noChangeAspect="1"/>
          </p:cNvPicPr>
          <p:nvPr>
            <p:ph idx="1"/>
          </p:nvPr>
        </p:nvPicPr>
        <p:blipFill>
          <a:blip r:embed="rId3"/>
          <a:srcRect t="-628" b="-628"/>
          <a:stretch>
            <a:fillRect/>
          </a:stretch>
        </p:blipFill>
        <p:spPr>
          <a:xfrm>
            <a:off x="5796917" y="1038285"/>
            <a:ext cx="3133856" cy="1784597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BB1C6-C75F-DE49-A554-B01E5143F9E6}" type="slidenum">
              <a:rPr lang="fr-FR" smtClean="0"/>
              <a:pPr/>
              <a:t>8</a:t>
            </a:fld>
            <a:endParaRPr lang="fr-FR"/>
          </a:p>
        </p:txBody>
      </p:sp>
      <p:graphicFrame>
        <p:nvGraphicFramePr>
          <p:cNvPr id="8" name="Graphique 7"/>
          <p:cNvGraphicFramePr/>
          <p:nvPr/>
        </p:nvGraphicFramePr>
        <p:xfrm>
          <a:off x="195234" y="3115228"/>
          <a:ext cx="5724623" cy="3057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Espace réservé du contenu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29775" t="6377" r="31174"/>
          <a:stretch/>
        </p:blipFill>
        <p:spPr>
          <a:xfrm>
            <a:off x="4325" y="20276"/>
            <a:ext cx="1145287" cy="183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er 9"/>
          <p:cNvGrpSpPr/>
          <p:nvPr/>
        </p:nvGrpSpPr>
        <p:grpSpPr>
          <a:xfrm>
            <a:off x="1127183" y="1243672"/>
            <a:ext cx="4528520" cy="1771412"/>
            <a:chOff x="2483768" y="4653136"/>
            <a:chExt cx="4824536" cy="2168095"/>
          </a:xfrm>
        </p:grpSpPr>
        <p:sp>
          <p:nvSpPr>
            <p:cNvPr id="11" name="AutoShape 6"/>
            <p:cNvSpPr>
              <a:spLocks noChangeArrowheads="1"/>
            </p:cNvSpPr>
            <p:nvPr/>
          </p:nvSpPr>
          <p:spPr bwMode="auto">
            <a:xfrm rot="19616446">
              <a:off x="2557509" y="5747728"/>
              <a:ext cx="506414" cy="214537"/>
            </a:xfrm>
            <a:prstGeom prst="flowChartTerminator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5076917" y="5369034"/>
              <a:ext cx="661990" cy="620425"/>
              <a:chOff x="3980" y="3070"/>
              <a:chExt cx="760" cy="633"/>
            </a:xfrm>
          </p:grpSpPr>
          <p:grpSp>
            <p:nvGrpSpPr>
              <p:cNvPr id="12" name="Group 8"/>
              <p:cNvGrpSpPr>
                <a:grpSpLocks/>
              </p:cNvGrpSpPr>
              <p:nvPr/>
            </p:nvGrpSpPr>
            <p:grpSpPr bwMode="auto">
              <a:xfrm rot="-6589084">
                <a:off x="4213" y="3411"/>
                <a:ext cx="234" cy="349"/>
                <a:chOff x="2458" y="427"/>
                <a:chExt cx="1772" cy="1364"/>
              </a:xfrm>
            </p:grpSpPr>
            <p:grpSp>
              <p:nvGrpSpPr>
                <p:cNvPr id="19" name="Group 9"/>
                <p:cNvGrpSpPr>
                  <a:grpSpLocks/>
                </p:cNvGrpSpPr>
                <p:nvPr/>
              </p:nvGrpSpPr>
              <p:grpSpPr bwMode="auto">
                <a:xfrm>
                  <a:off x="2458" y="90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30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321" name="AutoShape 11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2" name="AutoShape 12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3" name="AutoShape 13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4" name="AutoShape 14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2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317" name="AutoShape 16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8" name="AutoShape 17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9" name="AutoShape 18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20" name="AutoShape 19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3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313" name="AutoShape 21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4" name="AutoShape 22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5" name="AutoShape 23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16" name="AutoShape 24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34" name="Group 25"/>
                <p:cNvGrpSpPr>
                  <a:grpSpLocks/>
                </p:cNvGrpSpPr>
                <p:nvPr/>
              </p:nvGrpSpPr>
              <p:grpSpPr bwMode="auto">
                <a:xfrm>
                  <a:off x="3226" y="955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35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306" name="AutoShape 27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7" name="AutoShape 28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8" name="AutoShape 29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9" name="AutoShape 30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6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302" name="AutoShape 32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3" name="AutoShape 33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4" name="AutoShape 34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5" name="AutoShape 35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7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298" name="AutoShape 37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99" name="AutoShape 38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0" name="AutoShape 39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01" name="AutoShape 40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50" name="Group 41"/>
                <p:cNvGrpSpPr>
                  <a:grpSpLocks/>
                </p:cNvGrpSpPr>
                <p:nvPr/>
              </p:nvGrpSpPr>
              <p:grpSpPr bwMode="auto">
                <a:xfrm>
                  <a:off x="2794" y="42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5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291" name="AutoShape 43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92" name="AutoShape 44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93" name="AutoShape 45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94" name="AutoShape 46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52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287" name="AutoShape 48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8" name="AutoShape 49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9" name="AutoShape 50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90" name="AutoShape 51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65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283" name="AutoShape 53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4" name="AutoShape 54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5" name="AutoShape 55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6" name="AutoShape 56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66" name="Group 57"/>
              <p:cNvGrpSpPr>
                <a:grpSpLocks/>
              </p:cNvGrpSpPr>
              <p:nvPr/>
            </p:nvGrpSpPr>
            <p:grpSpPr bwMode="auto">
              <a:xfrm rot="-4531381">
                <a:off x="4142" y="3012"/>
                <a:ext cx="234" cy="349"/>
                <a:chOff x="2458" y="427"/>
                <a:chExt cx="1772" cy="1364"/>
              </a:xfrm>
            </p:grpSpPr>
            <p:grpSp>
              <p:nvGrpSpPr>
                <p:cNvPr id="67" name="Group 58"/>
                <p:cNvGrpSpPr>
                  <a:grpSpLocks/>
                </p:cNvGrpSpPr>
                <p:nvPr/>
              </p:nvGrpSpPr>
              <p:grpSpPr bwMode="auto">
                <a:xfrm>
                  <a:off x="2458" y="90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80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273" name="AutoShape 60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4" name="AutoShape 61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5" name="AutoShape 62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6" name="AutoShape 63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1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269" name="AutoShape 65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0" name="AutoShape 66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1" name="AutoShape 67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72" name="AutoShape 68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2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265" name="AutoShape 70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66" name="AutoShape 71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67" name="AutoShape 72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68" name="AutoShape 73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83" name="Group 74"/>
                <p:cNvGrpSpPr>
                  <a:grpSpLocks/>
                </p:cNvGrpSpPr>
                <p:nvPr/>
              </p:nvGrpSpPr>
              <p:grpSpPr bwMode="auto">
                <a:xfrm>
                  <a:off x="3226" y="955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84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258" name="AutoShape 76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9" name="AutoShape 77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60" name="AutoShape 78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61" name="AutoShape 79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5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254" name="AutoShape 81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5" name="AutoShape 82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6" name="AutoShape 83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7" name="AutoShape 84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6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250" name="AutoShape 86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1" name="AutoShape 87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2" name="AutoShape 88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53" name="AutoShape 89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87" name="Group 90"/>
                <p:cNvGrpSpPr>
                  <a:grpSpLocks/>
                </p:cNvGrpSpPr>
                <p:nvPr/>
              </p:nvGrpSpPr>
              <p:grpSpPr bwMode="auto">
                <a:xfrm>
                  <a:off x="2794" y="42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88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243" name="AutoShape 92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4" name="AutoShape 93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5" name="AutoShape 94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6" name="AutoShape 95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89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239" name="AutoShape 97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0" name="AutoShape 98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1" name="AutoShape 99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42" name="AutoShape 100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90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235" name="AutoShape 102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6" name="AutoShape 103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7" name="AutoShape 104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38" name="AutoShape 105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103" name="Group 106"/>
              <p:cNvGrpSpPr>
                <a:grpSpLocks/>
              </p:cNvGrpSpPr>
              <p:nvPr/>
            </p:nvGrpSpPr>
            <p:grpSpPr bwMode="auto">
              <a:xfrm rot="-4102036">
                <a:off x="4038" y="3232"/>
                <a:ext cx="234" cy="349"/>
                <a:chOff x="2458" y="427"/>
                <a:chExt cx="1772" cy="1364"/>
              </a:xfrm>
            </p:grpSpPr>
            <p:grpSp>
              <p:nvGrpSpPr>
                <p:cNvPr id="104" name="Group 107"/>
                <p:cNvGrpSpPr>
                  <a:grpSpLocks/>
                </p:cNvGrpSpPr>
                <p:nvPr/>
              </p:nvGrpSpPr>
              <p:grpSpPr bwMode="auto">
                <a:xfrm>
                  <a:off x="2458" y="90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105" name="Group 108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225" name="AutoShape 109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6" name="AutoShape 110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7" name="AutoShape 111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8" name="AutoShape 112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18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221" name="AutoShape 114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2" name="AutoShape 115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3" name="AutoShape 116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4" name="AutoShape 117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19" name="Group 118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217" name="AutoShape 119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8" name="AutoShape 120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9" name="AutoShape 121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20" name="AutoShape 122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120" name="Group 123"/>
                <p:cNvGrpSpPr>
                  <a:grpSpLocks/>
                </p:cNvGrpSpPr>
                <p:nvPr/>
              </p:nvGrpSpPr>
              <p:grpSpPr bwMode="auto">
                <a:xfrm>
                  <a:off x="3226" y="955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133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210" name="AutoShape 125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1" name="AutoShape 126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2" name="AutoShape 127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13" name="AutoShape 128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34" name="Group 129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206" name="AutoShape 130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7" name="AutoShape 131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8" name="AutoShape 132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9" name="AutoShape 133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35" name="Group 134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202" name="AutoShape 135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3" name="AutoShape 136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4" name="AutoShape 137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05" name="AutoShape 138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136" name="Group 139"/>
                <p:cNvGrpSpPr>
                  <a:grpSpLocks/>
                </p:cNvGrpSpPr>
                <p:nvPr/>
              </p:nvGrpSpPr>
              <p:grpSpPr bwMode="auto">
                <a:xfrm>
                  <a:off x="2794" y="42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137" name="Group 140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195" name="AutoShape 141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6" name="AutoShape 142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7" name="AutoShape 143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8" name="AutoShape 144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38" name="Group 145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191" name="AutoShape 146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2" name="AutoShape 147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3" name="AutoShape 148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4" name="AutoShape 149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51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187" name="AutoShape 151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8" name="AutoShape 152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9" name="AutoShape 153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90" name="AutoShape 154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152" name="Group 155"/>
              <p:cNvGrpSpPr>
                <a:grpSpLocks/>
              </p:cNvGrpSpPr>
              <p:nvPr/>
            </p:nvGrpSpPr>
            <p:grpSpPr bwMode="auto">
              <a:xfrm rot="-10776324">
                <a:off x="4429" y="3082"/>
                <a:ext cx="234" cy="349"/>
                <a:chOff x="2458" y="427"/>
                <a:chExt cx="1772" cy="1364"/>
              </a:xfrm>
            </p:grpSpPr>
            <p:grpSp>
              <p:nvGrpSpPr>
                <p:cNvPr id="153" name="Group 156"/>
                <p:cNvGrpSpPr>
                  <a:grpSpLocks/>
                </p:cNvGrpSpPr>
                <p:nvPr/>
              </p:nvGrpSpPr>
              <p:grpSpPr bwMode="auto">
                <a:xfrm>
                  <a:off x="2458" y="90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166" name="Group 157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177" name="AutoShape 158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8" name="AutoShape 159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9" name="AutoShape 160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80" name="AutoShape 161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67" name="Group 162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173" name="AutoShape 163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4" name="AutoShape 164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5" name="AutoShape 165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6" name="AutoShape 166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68" name="Group 167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169" name="AutoShape 168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0" name="AutoShape 169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1" name="AutoShape 170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72" name="AutoShape 171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181" name="Group 172"/>
                <p:cNvGrpSpPr>
                  <a:grpSpLocks/>
                </p:cNvGrpSpPr>
                <p:nvPr/>
              </p:nvGrpSpPr>
              <p:grpSpPr bwMode="auto">
                <a:xfrm>
                  <a:off x="3226" y="955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182" name="Group 173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162" name="AutoShape 174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3" name="AutoShape 175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4" name="AutoShape 176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5" name="AutoShape 177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83" name="Group 178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158" name="AutoShape 179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9" name="AutoShape 180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0" name="AutoShape 181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61" name="AutoShape 182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84" name="Group 183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154" name="AutoShape 184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5" name="AutoShape 185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6" name="AutoShape 186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7" name="AutoShape 187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185" name="Group 188"/>
                <p:cNvGrpSpPr>
                  <a:grpSpLocks/>
                </p:cNvGrpSpPr>
                <p:nvPr/>
              </p:nvGrpSpPr>
              <p:grpSpPr bwMode="auto">
                <a:xfrm>
                  <a:off x="2794" y="42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186" name="Group 189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147" name="AutoShape 190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8" name="AutoShape 191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9" name="AutoShape 192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50" name="AutoShape 193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199" name="Group 194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143" name="AutoShape 195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4" name="AutoShape 196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5" name="AutoShape 197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6" name="AutoShape 198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00" name="Group 199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139" name="AutoShape 200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0" name="AutoShape 201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1" name="AutoShape 202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42" name="AutoShape 203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grpSp>
            <p:nvGrpSpPr>
              <p:cNvPr id="201" name="Group 204"/>
              <p:cNvGrpSpPr>
                <a:grpSpLocks/>
              </p:cNvGrpSpPr>
              <p:nvPr/>
            </p:nvGrpSpPr>
            <p:grpSpPr bwMode="auto">
              <a:xfrm rot="11904625">
                <a:off x="4276" y="3341"/>
                <a:ext cx="464" cy="177"/>
                <a:chOff x="2458" y="427"/>
                <a:chExt cx="1772" cy="1364"/>
              </a:xfrm>
            </p:grpSpPr>
            <p:grpSp>
              <p:nvGrpSpPr>
                <p:cNvPr id="214" name="Group 205"/>
                <p:cNvGrpSpPr>
                  <a:grpSpLocks/>
                </p:cNvGrpSpPr>
                <p:nvPr/>
              </p:nvGrpSpPr>
              <p:grpSpPr bwMode="auto">
                <a:xfrm>
                  <a:off x="2458" y="90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215" name="Group 206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129" name="AutoShape 207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0" name="AutoShape 208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1" name="AutoShape 209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32" name="AutoShape 210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16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125" name="AutoShape 212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6" name="AutoShape 213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7" name="AutoShape 214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8" name="AutoShape 215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29" name="Group 216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121" name="AutoShape 217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2" name="AutoShape 218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3" name="AutoShape 219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24" name="AutoShape 220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0" name="Group 221"/>
                <p:cNvGrpSpPr>
                  <a:grpSpLocks/>
                </p:cNvGrpSpPr>
                <p:nvPr/>
              </p:nvGrpSpPr>
              <p:grpSpPr bwMode="auto">
                <a:xfrm>
                  <a:off x="3226" y="955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231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114" name="AutoShape 223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5" name="AutoShape 224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6" name="AutoShape 225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7" name="AutoShape 226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32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110" name="AutoShape 228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1" name="AutoShape 229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2" name="AutoShape 230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13" name="AutoShape 231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33" name="Group 232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106" name="AutoShape 233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7" name="AutoShape 234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8" name="AutoShape 235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9" name="AutoShape 236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34" name="Group 237"/>
                <p:cNvGrpSpPr>
                  <a:grpSpLocks/>
                </p:cNvGrpSpPr>
                <p:nvPr/>
              </p:nvGrpSpPr>
              <p:grpSpPr bwMode="auto">
                <a:xfrm>
                  <a:off x="2794" y="42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247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99" name="AutoShape 239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0" name="AutoShape 240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1" name="AutoShape 241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102" name="AutoShape 242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48" name="Group 243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95" name="AutoShape 244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6" name="AutoShape 245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7" name="AutoShape 246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8" name="AutoShape 247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49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91" name="AutoShape 249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2" name="AutoShape 250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3" name="AutoShape 251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94" name="AutoShape 252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</p:grpSp>
        <p:sp>
          <p:nvSpPr>
            <p:cNvPr id="13" name="Line 254"/>
            <p:cNvSpPr>
              <a:spLocks noChangeShapeType="1"/>
            </p:cNvSpPr>
            <p:nvPr/>
          </p:nvSpPr>
          <p:spPr bwMode="auto">
            <a:xfrm>
              <a:off x="2520347" y="6160860"/>
              <a:ext cx="2594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255"/>
            <p:cNvSpPr>
              <a:spLocks noChangeShapeType="1"/>
            </p:cNvSpPr>
            <p:nvPr/>
          </p:nvSpPr>
          <p:spPr bwMode="auto">
            <a:xfrm>
              <a:off x="4052260" y="6160860"/>
              <a:ext cx="2594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256"/>
            <p:cNvSpPr>
              <a:spLocks noChangeShapeType="1"/>
            </p:cNvSpPr>
            <p:nvPr/>
          </p:nvSpPr>
          <p:spPr bwMode="auto">
            <a:xfrm>
              <a:off x="5320103" y="6160860"/>
              <a:ext cx="2594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16" name="Object 2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0488160"/>
                </p:ext>
              </p:extLst>
            </p:nvPr>
          </p:nvGraphicFramePr>
          <p:xfrm>
            <a:off x="2520347" y="6233258"/>
            <a:ext cx="259437" cy="182215"/>
          </p:xfrm>
          <a:graphic>
            <a:graphicData uri="http://schemas.openxmlformats.org/presentationml/2006/ole">
              <p:oleObj spid="_x0000_s1313794" name="Equation" r:id="rId6" imgW="304536" imgH="203024" progId="Equation.3">
                <p:embed/>
              </p:oleObj>
            </a:graphicData>
          </a:graphic>
        </p:graphicFrame>
        <p:graphicFrame>
          <p:nvGraphicFramePr>
            <p:cNvPr id="17" name="Object 2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5870716"/>
                </p:ext>
              </p:extLst>
            </p:nvPr>
          </p:nvGraphicFramePr>
          <p:xfrm>
            <a:off x="4023691" y="6266610"/>
            <a:ext cx="324296" cy="182215"/>
          </p:xfrm>
          <a:graphic>
            <a:graphicData uri="http://schemas.openxmlformats.org/presentationml/2006/ole">
              <p:oleObj spid="_x0000_s1313795" name="Equation" r:id="rId7" imgW="380835" imgH="203112" progId="Equation.3">
                <p:embed/>
              </p:oleObj>
            </a:graphicData>
          </a:graphic>
        </p:graphicFrame>
        <p:graphicFrame>
          <p:nvGraphicFramePr>
            <p:cNvPr id="18" name="Object 2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7367108"/>
                </p:ext>
              </p:extLst>
            </p:nvPr>
          </p:nvGraphicFramePr>
          <p:xfrm>
            <a:off x="5262965" y="6233258"/>
            <a:ext cx="389155" cy="182215"/>
          </p:xfrm>
          <a:graphic>
            <a:graphicData uri="http://schemas.openxmlformats.org/presentationml/2006/ole">
              <p:oleObj spid="_x0000_s1313796" name="Equation" r:id="rId8" imgW="457002" imgH="203112" progId="Equation.3">
                <p:embed/>
              </p:oleObj>
            </a:graphicData>
          </a:graphic>
        </p:graphicFrame>
        <p:grpSp>
          <p:nvGrpSpPr>
            <p:cNvPr id="262" name="Group 260"/>
            <p:cNvGrpSpPr>
              <a:grpSpLocks/>
            </p:cNvGrpSpPr>
            <p:nvPr/>
          </p:nvGrpSpPr>
          <p:grpSpPr bwMode="auto">
            <a:xfrm rot="19162626">
              <a:off x="3868691" y="5325804"/>
              <a:ext cx="663466" cy="627499"/>
              <a:chOff x="2067" y="1166"/>
              <a:chExt cx="1237" cy="1103"/>
            </a:xfrm>
          </p:grpSpPr>
          <p:grpSp>
            <p:nvGrpSpPr>
              <p:cNvPr id="263" name="Group 261"/>
              <p:cNvGrpSpPr>
                <a:grpSpLocks/>
              </p:cNvGrpSpPr>
              <p:nvPr/>
            </p:nvGrpSpPr>
            <p:grpSpPr bwMode="auto">
              <a:xfrm>
                <a:off x="2067" y="1244"/>
                <a:ext cx="1195" cy="1025"/>
                <a:chOff x="2458" y="427"/>
                <a:chExt cx="1772" cy="1364"/>
              </a:xfrm>
            </p:grpSpPr>
            <p:grpSp>
              <p:nvGrpSpPr>
                <p:cNvPr id="264" name="Group 262"/>
                <p:cNvGrpSpPr>
                  <a:grpSpLocks/>
                </p:cNvGrpSpPr>
                <p:nvPr/>
              </p:nvGrpSpPr>
              <p:grpSpPr bwMode="auto">
                <a:xfrm>
                  <a:off x="2458" y="90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277" name="Group 263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76" name="AutoShape 264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7" name="AutoShape 265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8" name="AutoShape 266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9" name="AutoShape 267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78" name="Group 268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72" name="AutoShape 269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3" name="AutoShape 270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4" name="AutoShape 271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5" name="AutoShape 272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79" name="Group 273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68" name="AutoShape 274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9" name="AutoShape 275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" name="AutoShape 276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" name="AutoShape 277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80" name="Group 278"/>
                <p:cNvGrpSpPr>
                  <a:grpSpLocks/>
                </p:cNvGrpSpPr>
                <p:nvPr/>
              </p:nvGrpSpPr>
              <p:grpSpPr bwMode="auto">
                <a:xfrm>
                  <a:off x="3226" y="955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281" name="Group 279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61" name="AutoShape 280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2" name="AutoShape 281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3" name="AutoShape 282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4" name="AutoShape 283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82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57" name="AutoShape 285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8" name="AutoShape 286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9" name="AutoShape 287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60" name="AutoShape 288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295" name="Group 289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53" name="AutoShape 290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4" name="AutoShape 291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5" name="AutoShape 292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56" name="AutoShape 293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  <p:grpSp>
              <p:nvGrpSpPr>
                <p:cNvPr id="296" name="Group 294"/>
                <p:cNvGrpSpPr>
                  <a:grpSpLocks/>
                </p:cNvGrpSpPr>
                <p:nvPr/>
              </p:nvGrpSpPr>
              <p:grpSpPr bwMode="auto">
                <a:xfrm>
                  <a:off x="2794" y="427"/>
                  <a:ext cx="1004" cy="836"/>
                  <a:chOff x="2980" y="2250"/>
                  <a:chExt cx="454" cy="442"/>
                </a:xfrm>
              </p:grpSpPr>
              <p:grpSp>
                <p:nvGrpSpPr>
                  <p:cNvPr id="297" name="Group 295"/>
                  <p:cNvGrpSpPr>
                    <a:grpSpLocks/>
                  </p:cNvGrpSpPr>
                  <p:nvPr/>
                </p:nvGrpSpPr>
                <p:grpSpPr bwMode="auto">
                  <a:xfrm>
                    <a:off x="3121" y="2402"/>
                    <a:ext cx="313" cy="145"/>
                    <a:chOff x="2424" y="1104"/>
                    <a:chExt cx="840" cy="672"/>
                  </a:xfrm>
                </p:grpSpPr>
                <p:sp>
                  <p:nvSpPr>
                    <p:cNvPr id="46" name="AutoShape 296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2424" y="122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7" name="AutoShape 297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832" y="110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8" name="AutoShape 298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880" y="1344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9" name="AutoShape 299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2568" y="151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10" name="Group 300"/>
                  <p:cNvGrpSpPr>
                    <a:grpSpLocks/>
                  </p:cNvGrpSpPr>
                  <p:nvPr/>
                </p:nvGrpSpPr>
                <p:grpSpPr bwMode="auto">
                  <a:xfrm>
                    <a:off x="3024" y="2250"/>
                    <a:ext cx="240" cy="190"/>
                    <a:chOff x="1680" y="1920"/>
                    <a:chExt cx="720" cy="672"/>
                  </a:xfrm>
                </p:grpSpPr>
                <p:sp>
                  <p:nvSpPr>
                    <p:cNvPr id="42" name="AutoShape 301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1680" y="1920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3" name="AutoShape 302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016" y="201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4" name="AutoShape 303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2016" y="225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5" name="AutoShape 304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1704" y="232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  <p:grpSp>
                <p:nvGrpSpPr>
                  <p:cNvPr id="311" name="Group 305"/>
                  <p:cNvGrpSpPr>
                    <a:grpSpLocks/>
                  </p:cNvGrpSpPr>
                  <p:nvPr/>
                </p:nvGrpSpPr>
                <p:grpSpPr bwMode="auto">
                  <a:xfrm>
                    <a:off x="2980" y="2451"/>
                    <a:ext cx="289" cy="241"/>
                    <a:chOff x="2976" y="2448"/>
                    <a:chExt cx="816" cy="864"/>
                  </a:xfrm>
                </p:grpSpPr>
                <p:sp>
                  <p:nvSpPr>
                    <p:cNvPr id="38" name="AutoShape 306"/>
                    <p:cNvSpPr>
                      <a:spLocks noChangeArrowheads="1"/>
                    </p:cNvSpPr>
                    <p:nvPr/>
                  </p:nvSpPr>
                  <p:spPr bwMode="auto">
                    <a:xfrm rot="-1983554">
                      <a:off x="3024" y="2736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39" name="AutoShape 307"/>
                    <p:cNvSpPr>
                      <a:spLocks noChangeArrowheads="1"/>
                    </p:cNvSpPr>
                    <p:nvPr/>
                  </p:nvSpPr>
                  <p:spPr bwMode="auto">
                    <a:xfrm rot="12611968">
                      <a:off x="2976" y="24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0" name="AutoShape 308"/>
                    <p:cNvSpPr>
                      <a:spLocks noChangeArrowheads="1"/>
                    </p:cNvSpPr>
                    <p:nvPr/>
                  </p:nvSpPr>
                  <p:spPr bwMode="auto">
                    <a:xfrm rot="626546">
                      <a:off x="3408" y="2832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41" name="AutoShape 309"/>
                    <p:cNvSpPr>
                      <a:spLocks noChangeArrowheads="1"/>
                    </p:cNvSpPr>
                    <p:nvPr/>
                  </p:nvSpPr>
                  <p:spPr bwMode="auto">
                    <a:xfrm rot="-5502630">
                      <a:off x="3098" y="3048"/>
                      <a:ext cx="384" cy="144"/>
                    </a:xfrm>
                    <a:prstGeom prst="flowChartTerminator">
                      <a:avLst/>
                    </a:prstGeom>
                    <a:solidFill>
                      <a:srgbClr val="9933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/>
                    </a:p>
                  </p:txBody>
                </p:sp>
              </p:grpSp>
            </p:grpSp>
          </p:grpSp>
          <p:sp>
            <p:nvSpPr>
              <p:cNvPr id="31" name="Freeform 310"/>
              <p:cNvSpPr>
                <a:spLocks/>
              </p:cNvSpPr>
              <p:nvPr/>
            </p:nvSpPr>
            <p:spPr bwMode="auto">
              <a:xfrm>
                <a:off x="2104" y="1166"/>
                <a:ext cx="1200" cy="1088"/>
              </a:xfrm>
              <a:custGeom>
                <a:avLst/>
                <a:gdLst>
                  <a:gd name="T0" fmla="*/ 392 w 1200"/>
                  <a:gd name="T1" fmla="*/ 976 h 1088"/>
                  <a:gd name="T2" fmla="*/ 104 w 1200"/>
                  <a:gd name="T3" fmla="*/ 1072 h 1088"/>
                  <a:gd name="T4" fmla="*/ 8 w 1200"/>
                  <a:gd name="T5" fmla="*/ 880 h 1088"/>
                  <a:gd name="T6" fmla="*/ 56 w 1200"/>
                  <a:gd name="T7" fmla="*/ 448 h 1088"/>
                  <a:gd name="T8" fmla="*/ 200 w 1200"/>
                  <a:gd name="T9" fmla="*/ 352 h 1088"/>
                  <a:gd name="T10" fmla="*/ 200 w 1200"/>
                  <a:gd name="T11" fmla="*/ 160 h 1088"/>
                  <a:gd name="T12" fmla="*/ 392 w 1200"/>
                  <a:gd name="T13" fmla="*/ 16 h 1088"/>
                  <a:gd name="T14" fmla="*/ 680 w 1200"/>
                  <a:gd name="T15" fmla="*/ 256 h 1088"/>
                  <a:gd name="T16" fmla="*/ 968 w 1200"/>
                  <a:gd name="T17" fmla="*/ 448 h 1088"/>
                  <a:gd name="T18" fmla="*/ 920 w 1200"/>
                  <a:gd name="T19" fmla="*/ 544 h 1088"/>
                  <a:gd name="T20" fmla="*/ 1160 w 1200"/>
                  <a:gd name="T21" fmla="*/ 736 h 1088"/>
                  <a:gd name="T22" fmla="*/ 1160 w 1200"/>
                  <a:gd name="T23" fmla="*/ 880 h 1088"/>
                  <a:gd name="T24" fmla="*/ 920 w 1200"/>
                  <a:gd name="T25" fmla="*/ 928 h 1088"/>
                  <a:gd name="T26" fmla="*/ 680 w 1200"/>
                  <a:gd name="T27" fmla="*/ 1072 h 1088"/>
                  <a:gd name="T28" fmla="*/ 488 w 1200"/>
                  <a:gd name="T29" fmla="*/ 976 h 1088"/>
                  <a:gd name="T30" fmla="*/ 344 w 1200"/>
                  <a:gd name="T31" fmla="*/ 976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0" h="1088">
                    <a:moveTo>
                      <a:pt x="392" y="976"/>
                    </a:moveTo>
                    <a:cubicBezTo>
                      <a:pt x="280" y="1032"/>
                      <a:pt x="168" y="1088"/>
                      <a:pt x="104" y="1072"/>
                    </a:cubicBezTo>
                    <a:cubicBezTo>
                      <a:pt x="40" y="1056"/>
                      <a:pt x="16" y="984"/>
                      <a:pt x="8" y="880"/>
                    </a:cubicBezTo>
                    <a:cubicBezTo>
                      <a:pt x="0" y="776"/>
                      <a:pt x="24" y="536"/>
                      <a:pt x="56" y="448"/>
                    </a:cubicBezTo>
                    <a:cubicBezTo>
                      <a:pt x="88" y="360"/>
                      <a:pt x="176" y="400"/>
                      <a:pt x="200" y="352"/>
                    </a:cubicBezTo>
                    <a:cubicBezTo>
                      <a:pt x="224" y="304"/>
                      <a:pt x="168" y="216"/>
                      <a:pt x="200" y="160"/>
                    </a:cubicBezTo>
                    <a:cubicBezTo>
                      <a:pt x="232" y="104"/>
                      <a:pt x="312" y="0"/>
                      <a:pt x="392" y="16"/>
                    </a:cubicBezTo>
                    <a:cubicBezTo>
                      <a:pt x="472" y="32"/>
                      <a:pt x="584" y="184"/>
                      <a:pt x="680" y="256"/>
                    </a:cubicBezTo>
                    <a:cubicBezTo>
                      <a:pt x="776" y="328"/>
                      <a:pt x="928" y="400"/>
                      <a:pt x="968" y="448"/>
                    </a:cubicBezTo>
                    <a:cubicBezTo>
                      <a:pt x="1008" y="496"/>
                      <a:pt x="888" y="496"/>
                      <a:pt x="920" y="544"/>
                    </a:cubicBezTo>
                    <a:cubicBezTo>
                      <a:pt x="952" y="592"/>
                      <a:pt x="1120" y="680"/>
                      <a:pt x="1160" y="736"/>
                    </a:cubicBezTo>
                    <a:cubicBezTo>
                      <a:pt x="1200" y="792"/>
                      <a:pt x="1200" y="848"/>
                      <a:pt x="1160" y="880"/>
                    </a:cubicBezTo>
                    <a:cubicBezTo>
                      <a:pt x="1120" y="912"/>
                      <a:pt x="1000" y="896"/>
                      <a:pt x="920" y="928"/>
                    </a:cubicBezTo>
                    <a:cubicBezTo>
                      <a:pt x="840" y="960"/>
                      <a:pt x="752" y="1064"/>
                      <a:pt x="680" y="1072"/>
                    </a:cubicBezTo>
                    <a:cubicBezTo>
                      <a:pt x="608" y="1080"/>
                      <a:pt x="544" y="992"/>
                      <a:pt x="488" y="976"/>
                    </a:cubicBezTo>
                    <a:cubicBezTo>
                      <a:pt x="432" y="960"/>
                      <a:pt x="388" y="968"/>
                      <a:pt x="344" y="976"/>
                    </a:cubicBez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0" name="Text Box 311"/>
            <p:cNvSpPr txBox="1">
              <a:spLocks noChangeArrowheads="1"/>
            </p:cNvSpPr>
            <p:nvPr/>
          </p:nvSpPr>
          <p:spPr bwMode="auto">
            <a:xfrm>
              <a:off x="2483768" y="6406864"/>
              <a:ext cx="1297132" cy="414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600" dirty="0" smtClean="0"/>
                <a:t>Clay</a:t>
              </a:r>
              <a:endParaRPr lang="fr-FR" altLang="fr-FR" sz="1600" dirty="0"/>
            </a:p>
          </p:txBody>
        </p:sp>
        <p:sp>
          <p:nvSpPr>
            <p:cNvPr id="21" name="Text Box 312"/>
            <p:cNvSpPr txBox="1">
              <a:spLocks noChangeArrowheads="1"/>
            </p:cNvSpPr>
            <p:nvPr/>
          </p:nvSpPr>
          <p:spPr bwMode="auto">
            <a:xfrm>
              <a:off x="3810144" y="6398629"/>
              <a:ext cx="1013763" cy="414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600" dirty="0" err="1" smtClean="0"/>
                <a:t>Flocculi</a:t>
              </a:r>
              <a:endParaRPr lang="fr-FR" altLang="fr-FR" sz="1600" dirty="0"/>
            </a:p>
          </p:txBody>
        </p:sp>
        <p:sp>
          <p:nvSpPr>
            <p:cNvPr id="22" name="Text Box 313"/>
            <p:cNvSpPr txBox="1">
              <a:spLocks noChangeArrowheads="1"/>
            </p:cNvSpPr>
            <p:nvPr/>
          </p:nvSpPr>
          <p:spPr bwMode="auto">
            <a:xfrm>
              <a:off x="5127815" y="6398629"/>
              <a:ext cx="836226" cy="414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600" dirty="0" smtClean="0"/>
                <a:t>Floc</a:t>
              </a:r>
              <a:endParaRPr lang="fr-FR" altLang="fr-FR" sz="1600" dirty="0"/>
            </a:p>
          </p:txBody>
        </p:sp>
        <p:pic>
          <p:nvPicPr>
            <p:cNvPr id="23" name="Picture 15" descr="Résultat de recherche d'images pour &quot;sand grain&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4">
                      <a14:imgEffect>
                        <a14:backgroundRemoval t="12630" b="90292" l="58312" r="95368"/>
                      </a14:imgEffect>
                      <a14:imgEffect>
                        <a14:artisticGlowEdges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53680" t="2922" r="-9133"/>
            <a:stretch/>
          </p:blipFill>
          <p:spPr bwMode="auto">
            <a:xfrm>
              <a:off x="6183369" y="4941168"/>
              <a:ext cx="1124935" cy="1363964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313"/>
            <p:cNvSpPr txBox="1">
              <a:spLocks noChangeArrowheads="1"/>
            </p:cNvSpPr>
            <p:nvPr/>
          </p:nvSpPr>
          <p:spPr bwMode="auto">
            <a:xfrm>
              <a:off x="6328062" y="6398629"/>
              <a:ext cx="836226" cy="414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600" dirty="0" smtClean="0"/>
                <a:t>Sand</a:t>
              </a:r>
              <a:endParaRPr lang="fr-FR" altLang="fr-FR" sz="1600" dirty="0"/>
            </a:p>
          </p:txBody>
        </p:sp>
        <p:sp>
          <p:nvSpPr>
            <p:cNvPr id="25" name="Line 256"/>
            <p:cNvSpPr>
              <a:spLocks noChangeShapeType="1"/>
            </p:cNvSpPr>
            <p:nvPr/>
          </p:nvSpPr>
          <p:spPr bwMode="auto">
            <a:xfrm>
              <a:off x="6501346" y="6169347"/>
              <a:ext cx="2594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graphicFrame>
          <p:nvGraphicFramePr>
            <p:cNvPr id="26" name="Object 25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249412"/>
                </p:ext>
              </p:extLst>
            </p:nvPr>
          </p:nvGraphicFramePr>
          <p:xfrm>
            <a:off x="6444208" y="6241745"/>
            <a:ext cx="432048" cy="182215"/>
          </p:xfrm>
          <a:graphic>
            <a:graphicData uri="http://schemas.openxmlformats.org/presentationml/2006/ole">
              <p:oleObj spid="_x0000_s1313797" name="Équation" r:id="rId15" imgW="457002" imgH="203112" progId="Equation.3">
                <p:embed/>
              </p:oleObj>
            </a:graphicData>
          </a:graphic>
        </p:graphicFrame>
        <p:sp>
          <p:nvSpPr>
            <p:cNvPr id="27" name="Forme libre 26"/>
            <p:cNvSpPr/>
            <p:nvPr/>
          </p:nvSpPr>
          <p:spPr>
            <a:xfrm>
              <a:off x="2731325" y="5011283"/>
              <a:ext cx="1448789" cy="237611"/>
            </a:xfrm>
            <a:custGeom>
              <a:avLst/>
              <a:gdLst>
                <a:gd name="connsiteX0" fmla="*/ 0 w 1448789"/>
                <a:gd name="connsiteY0" fmla="*/ 213860 h 237611"/>
                <a:gd name="connsiteX1" fmla="*/ 712519 w 1448789"/>
                <a:gd name="connsiteY1" fmla="*/ 104 h 237611"/>
                <a:gd name="connsiteX2" fmla="*/ 1448789 w 1448789"/>
                <a:gd name="connsiteY2" fmla="*/ 237611 h 2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8789" h="237611">
                  <a:moveTo>
                    <a:pt x="0" y="213860"/>
                  </a:moveTo>
                  <a:cubicBezTo>
                    <a:pt x="235527" y="105003"/>
                    <a:pt x="471054" y="-3854"/>
                    <a:pt x="712519" y="104"/>
                  </a:cubicBezTo>
                  <a:cubicBezTo>
                    <a:pt x="953984" y="4062"/>
                    <a:pt x="1201386" y="120836"/>
                    <a:pt x="1448789" y="237611"/>
                  </a:cubicBezTo>
                </a:path>
              </a:pathLst>
            </a:custGeom>
            <a:noFill/>
            <a:ln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203331" y="5013176"/>
              <a:ext cx="1448789" cy="237611"/>
            </a:xfrm>
            <a:custGeom>
              <a:avLst/>
              <a:gdLst>
                <a:gd name="connsiteX0" fmla="*/ 0 w 1448789"/>
                <a:gd name="connsiteY0" fmla="*/ 213860 h 237611"/>
                <a:gd name="connsiteX1" fmla="*/ 712519 w 1448789"/>
                <a:gd name="connsiteY1" fmla="*/ 104 h 237611"/>
                <a:gd name="connsiteX2" fmla="*/ 1448789 w 1448789"/>
                <a:gd name="connsiteY2" fmla="*/ 237611 h 2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8789" h="237611">
                  <a:moveTo>
                    <a:pt x="0" y="213860"/>
                  </a:moveTo>
                  <a:cubicBezTo>
                    <a:pt x="235527" y="105003"/>
                    <a:pt x="471054" y="-3854"/>
                    <a:pt x="712519" y="104"/>
                  </a:cubicBezTo>
                  <a:cubicBezTo>
                    <a:pt x="953984" y="4062"/>
                    <a:pt x="1201386" y="120836"/>
                    <a:pt x="1448789" y="237611"/>
                  </a:cubicBezTo>
                </a:path>
              </a:pathLst>
            </a:custGeom>
            <a:noFill/>
            <a:ln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3203848" y="4653136"/>
              <a:ext cx="2044000" cy="237611"/>
            </a:xfrm>
            <a:custGeom>
              <a:avLst/>
              <a:gdLst>
                <a:gd name="connsiteX0" fmla="*/ 0 w 1448789"/>
                <a:gd name="connsiteY0" fmla="*/ 213860 h 237611"/>
                <a:gd name="connsiteX1" fmla="*/ 712519 w 1448789"/>
                <a:gd name="connsiteY1" fmla="*/ 104 h 237611"/>
                <a:gd name="connsiteX2" fmla="*/ 1448789 w 1448789"/>
                <a:gd name="connsiteY2" fmla="*/ 237611 h 23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8789" h="237611">
                  <a:moveTo>
                    <a:pt x="0" y="213860"/>
                  </a:moveTo>
                  <a:cubicBezTo>
                    <a:pt x="235527" y="105003"/>
                    <a:pt x="471054" y="-3854"/>
                    <a:pt x="712519" y="104"/>
                  </a:cubicBezTo>
                  <a:cubicBezTo>
                    <a:pt x="953984" y="4062"/>
                    <a:pt x="1201386" y="120836"/>
                    <a:pt x="1448789" y="237611"/>
                  </a:cubicBezTo>
                </a:path>
              </a:pathLst>
            </a:custGeom>
            <a:noFill/>
            <a:ln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5" name="ZoneTexte 324"/>
          <p:cNvSpPr txBox="1"/>
          <p:nvPr/>
        </p:nvSpPr>
        <p:spPr>
          <a:xfrm>
            <a:off x="5059643" y="3186565"/>
            <a:ext cx="38711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SSC&lt;200mg/l, sediments in LMDCZ can be modeled using 2 types: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Sand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/>
              <a:t>D50=200 microns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/>
              <a:t>Ws=20-50 mm/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Mud (</a:t>
            </a:r>
            <a:r>
              <a:rPr lang="en-US" sz="1600" dirty="0" err="1" smtClean="0"/>
              <a:t>Flocculi</a:t>
            </a:r>
            <a:r>
              <a:rPr lang="en-US" sz="1600" dirty="0" smtClean="0"/>
              <a:t>)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/>
              <a:t>D50=20 microns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smtClean="0"/>
              <a:t>Ws=0.03 mm/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pPr marL="800100" lvl="1" indent="-342900">
              <a:buFont typeface="Arial"/>
              <a:buChar char="•"/>
            </a:pPr>
            <a:endParaRPr lang="en-US" sz="1600" dirty="0" smtClean="0"/>
          </a:p>
          <a:p>
            <a:pPr marL="342900" indent="-342900"/>
            <a:r>
              <a:rPr lang="fr-FR" sz="16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fr-FR" sz="16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FFFF00"/>
                </a:solidFill>
              </a:rPr>
              <a:t>Erosion parameter and critical shear stress from calibration with satellite </a:t>
            </a:r>
            <a:r>
              <a:rPr lang="en-US" sz="1600" dirty="0" smtClean="0">
                <a:solidFill>
                  <a:srgbClr val="FFFF00"/>
                </a:solidFill>
              </a:rPr>
              <a:t>data</a:t>
            </a:r>
            <a:endParaRPr lang="en-US" sz="1600" dirty="0" smtClean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Circulation in the ROFI of LMDCZ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4294967295"/>
          </p:nvPr>
        </p:nvSpPr>
        <p:spPr>
          <a:xfrm>
            <a:off x="0" y="6275388"/>
            <a:ext cx="1600200" cy="365125"/>
          </a:xfrm>
        </p:spPr>
        <p:txBody>
          <a:bodyPr/>
          <a:lstStyle/>
          <a:p>
            <a:r>
              <a:rPr lang="fr-FR" smtClean="0"/>
              <a:t>12/11/2016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500438" y="6275388"/>
            <a:ext cx="5643562" cy="365125"/>
          </a:xfrm>
        </p:spPr>
        <p:txBody>
          <a:bodyPr/>
          <a:lstStyle/>
          <a:p>
            <a:r>
              <a:rPr lang="fr-FR" smtClean="0"/>
              <a:t>LMDCZ-AFD workshop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294967295"/>
          </p:nvPr>
        </p:nvSpPr>
        <p:spPr>
          <a:xfrm>
            <a:off x="8534400" y="6275388"/>
            <a:ext cx="609600" cy="365125"/>
          </a:xfrm>
        </p:spPr>
        <p:txBody>
          <a:bodyPr/>
          <a:lstStyle/>
          <a:p>
            <a:fld id="{892BB1C6-C75F-DE49-A554-B01E5143F9E6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répuscule">
  <a:themeElements>
    <a:clrScheme name="Crépuscule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Crépuscule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Crépuscul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Crépuscule.thmx</Template>
  <TotalTime>14843</TotalTime>
  <Words>864</Words>
  <Application>Microsoft Macintosh PowerPoint</Application>
  <PresentationFormat>Présentation à l'écran (4:3)</PresentationFormat>
  <Paragraphs>198</Paragraphs>
  <Slides>21</Slides>
  <Notes>0</Notes>
  <HiddenSlides>0</HiddenSlides>
  <MMClips>4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Crépuscule</vt:lpstr>
      <vt:lpstr>Equation</vt:lpstr>
      <vt:lpstr>Équation</vt:lpstr>
      <vt:lpstr>LMDCZ-AFD project: Regional 3D CROCO simulations</vt:lpstr>
      <vt:lpstr>Diapositive 2</vt:lpstr>
      <vt:lpstr>Shelf and nearshore processes</vt:lpstr>
      <vt:lpstr>Ocean modeling systems</vt:lpstr>
      <vt:lpstr>CROCO:  a community 3D coastal modeling system based on ROMS</vt:lpstr>
      <vt:lpstr>Diapositive 6</vt:lpstr>
      <vt:lpstr>Diapositive 7</vt:lpstr>
      <vt:lpstr>Sediment characteristics (N. Gratiot)</vt:lpstr>
      <vt:lpstr>Diapositive 9</vt:lpstr>
      <vt:lpstr>TIDES satellite altimetry data</vt:lpstr>
      <vt:lpstr>Validation with tidal gauges and satellite data</vt:lpstr>
      <vt:lpstr>Mean currents</vt:lpstr>
      <vt:lpstr>Salinity</vt:lpstr>
      <vt:lpstr>Sediment resuspension due to waves</vt:lpstr>
      <vt:lpstr>Sediment resuspension due to waves</vt:lpstr>
      <vt:lpstr>SSC</vt:lpstr>
      <vt:lpstr>SSC</vt:lpstr>
      <vt:lpstr>Model erosion</vt:lpstr>
      <vt:lpstr>Sensitivity to river sediment concentration</vt:lpstr>
      <vt:lpstr>Sand/Mud fraction tendency</vt:lpstr>
      <vt:lpstr>CONCLUSIONS</vt:lpstr>
    </vt:vector>
  </TitlesOfParts>
  <Company>IRD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Patrick Marchesiello</dc:creator>
  <cp:lastModifiedBy>Patrick Marchesiello</cp:lastModifiedBy>
  <cp:revision>74</cp:revision>
  <dcterms:created xsi:type="dcterms:W3CDTF">2017-04-08T14:54:13Z</dcterms:created>
  <dcterms:modified xsi:type="dcterms:W3CDTF">2017-04-11T23:15:55Z</dcterms:modified>
</cp:coreProperties>
</file>